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90" r:id="rId5"/>
    <p:sldId id="286" r:id="rId6"/>
    <p:sldId id="287" r:id="rId7"/>
    <p:sldId id="288" r:id="rId8"/>
    <p:sldId id="294" r:id="rId9"/>
    <p:sldId id="289" r:id="rId10"/>
    <p:sldId id="259" r:id="rId11"/>
    <p:sldId id="281" r:id="rId12"/>
    <p:sldId id="282" r:id="rId13"/>
    <p:sldId id="283" r:id="rId14"/>
    <p:sldId id="285" r:id="rId15"/>
    <p:sldId id="261" r:id="rId16"/>
    <p:sldId id="262" r:id="rId17"/>
    <p:sldId id="274" r:id="rId18"/>
    <p:sldId id="272" r:id="rId19"/>
    <p:sldId id="273" r:id="rId20"/>
    <p:sldId id="279" r:id="rId21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23" y="826"/>
      </p:cViewPr>
      <p:guideLst>
        <p:guide orient="horz" pos="17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86B8F-25E2-415A-9D1A-4CE8C40B369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973AD-6392-443D-A1A1-96395AC74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583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0BB3-A435-4B41-A173-2DF810BCE48E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434C-78BE-4790-A257-6424ED0D50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87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21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948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890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51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04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3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FF8CF-6F89-4911-9E46-BDBDC4D905E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83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304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32B4D-B2A3-4B2A-BDA0-EBCFFBC059E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42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23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68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434C-78BE-4790-A257-6424ED0D50A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62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35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89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25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74007" y="526326"/>
            <a:ext cx="4443984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8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11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29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92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55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54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49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06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5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9F11-1027-4C76-A676-8BD2DC49EFC3}" type="datetimeFigureOut">
              <a:rPr lang="cs-CZ" smtClean="0"/>
              <a:t>19.09.2022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CBD53-57B1-4EA5-9BC2-E4FD6D3A7C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58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36605"/>
            <a:ext cx="12192000" cy="1469082"/>
          </a:xfrm>
        </p:spPr>
        <p:txBody>
          <a:bodyPr>
            <a:normAutofit/>
          </a:bodyPr>
          <a:lstStyle/>
          <a:p>
            <a:r>
              <a:rPr lang="cs-CZ" sz="4800" b="1" dirty="0">
                <a:cs typeface="Arial" panose="020B0604020202020204" pitchFamily="34" charset="0"/>
              </a:rPr>
              <a:t>Primární </a:t>
            </a:r>
            <a:r>
              <a:rPr lang="cs-CZ" sz="4800" b="1" dirty="0" err="1">
                <a:cs typeface="Arial" panose="020B0604020202020204" pitchFamily="34" charset="0"/>
              </a:rPr>
              <a:t>dysurikémie</a:t>
            </a:r>
            <a:r>
              <a:rPr lang="cs-CZ" sz="4800" b="1" dirty="0">
                <a:cs typeface="Arial" panose="020B0604020202020204" pitchFamily="34" charset="0"/>
              </a:rPr>
              <a:t>: </a:t>
            </a:r>
            <a:r>
              <a:rPr lang="cs-CZ" sz="4800" b="1" dirty="0" smtClean="0">
                <a:cs typeface="Arial" panose="020B0604020202020204" pitchFamily="34" charset="0"/>
              </a:rPr>
              <a:t/>
            </a:r>
            <a:br>
              <a:rPr lang="cs-CZ" sz="4800" b="1" dirty="0" smtClean="0">
                <a:cs typeface="Arial" panose="020B0604020202020204" pitchFamily="34" charset="0"/>
              </a:rPr>
            </a:br>
            <a:r>
              <a:rPr lang="cs-CZ" sz="4800" b="1" dirty="0" smtClean="0">
                <a:cs typeface="Arial" panose="020B0604020202020204" pitchFamily="34" charset="0"/>
              </a:rPr>
              <a:t>molekulární </a:t>
            </a:r>
            <a:r>
              <a:rPr lang="cs-CZ" sz="4800" b="1" dirty="0">
                <a:cs typeface="Arial" panose="020B0604020202020204" pitchFamily="34" charset="0"/>
              </a:rPr>
              <a:t>patogeneze a klinická </a:t>
            </a:r>
            <a:r>
              <a:rPr lang="cs-CZ" sz="4800" b="1" dirty="0" smtClean="0">
                <a:cs typeface="Arial" panose="020B0604020202020204" pitchFamily="34" charset="0"/>
              </a:rPr>
              <a:t>praxe</a:t>
            </a:r>
            <a:endParaRPr lang="cs-CZ" sz="4800" b="1" dirty="0"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665" y="2774136"/>
            <a:ext cx="12192000" cy="2489842"/>
          </a:xfrm>
        </p:spPr>
        <p:txBody>
          <a:bodyPr>
            <a:noAutofit/>
          </a:bodyPr>
          <a:lstStyle/>
          <a:p>
            <a:r>
              <a:rPr lang="cs-CZ" sz="3200" dirty="0" smtClean="0">
                <a:latin typeface="+mj-lt"/>
                <a:cs typeface="Arial" panose="020B0604020202020204" pitchFamily="34" charset="0"/>
              </a:rPr>
              <a:t>doc</a:t>
            </a:r>
            <a:r>
              <a:rPr lang="cs-CZ" sz="3200" dirty="0" smtClean="0">
                <a:latin typeface="+mj-lt"/>
                <a:cs typeface="Arial" panose="020B0604020202020204" pitchFamily="34" charset="0"/>
              </a:rPr>
              <a:t>. Ing. et Mgr. Blanka Stibůrková, Ph.D.</a:t>
            </a:r>
          </a:p>
          <a:p>
            <a:endParaRPr lang="cs-C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smtClean="0">
                <a:latin typeface="+mj-lt"/>
                <a:cs typeface="Arial" panose="020B0604020202020204" pitchFamily="34" charset="0"/>
              </a:rPr>
              <a:t>Revmatologický ústav </a:t>
            </a:r>
          </a:p>
          <a:p>
            <a:r>
              <a:rPr lang="cs-CZ" sz="3000" dirty="0" smtClean="0">
                <a:latin typeface="+mj-lt"/>
                <a:cs typeface="Arial" panose="020B0604020202020204" pitchFamily="34" charset="0"/>
              </a:rPr>
              <a:t>Klinika pediatrie a dědičných poruch metabolismu 1.LF UK a VFN</a:t>
            </a:r>
            <a:endParaRPr lang="cs-CZ" dirty="0" smtClean="0">
              <a:latin typeface="+mj-lt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+mj-lt"/>
                <a:cs typeface="Arial" panose="020B0604020202020204" pitchFamily="34" charset="0"/>
              </a:rPr>
              <a:t>20. 9. 2022              						</a:t>
            </a:r>
            <a:r>
              <a:rPr lang="cs-CZ" dirty="0" smtClean="0">
                <a:latin typeface="+mj-lt"/>
                <a:cs typeface="Arial" panose="020B0604020202020204" pitchFamily="34" charset="0"/>
              </a:rPr>
              <a:t>                            FONS </a:t>
            </a:r>
            <a:r>
              <a:rPr lang="cs-CZ" dirty="0" smtClean="0">
                <a:latin typeface="+mj-lt"/>
                <a:cs typeface="Arial" panose="020B0604020202020204" pitchFamily="34" charset="0"/>
              </a:rPr>
              <a:t>2022, Pardubice</a:t>
            </a:r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076" y="3654322"/>
            <a:ext cx="2290941" cy="8581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5" y="3381632"/>
            <a:ext cx="2952620" cy="15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1719" y="0"/>
            <a:ext cx="1216028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Hyperurikémie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heritabilita </a:t>
            </a:r>
            <a:r>
              <a:rPr lang="cs-CZ" sz="2400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urikémie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45 – 68%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prevalence hyperurikémie 24-29%; 2,6 – 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majoritní mechanizmus porucha exkrece: </a:t>
            </a:r>
            <a:r>
              <a:rPr lang="cs-CZ" sz="2400" dirty="0" smtClean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1%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↓</a:t>
            </a:r>
            <a:r>
              <a:rPr lang="cs-CZ" sz="2400" dirty="0" smtClean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exkrece → 5 x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r>
              <a:rPr lang="cs-CZ" sz="2400" dirty="0" smtClean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A renální přetížení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A1 nadprodukce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A2 extra-renální hyposekrece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B renální hyposekrece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C kombinovaný typ A+B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-181" r="-181"/>
          <a:stretch/>
        </p:blipFill>
        <p:spPr>
          <a:xfrm>
            <a:off x="3892001" y="1992748"/>
            <a:ext cx="8300000" cy="43254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3" y="2051936"/>
            <a:ext cx="2886294" cy="245847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31719" y="6473279"/>
            <a:ext cx="76060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Klasifikace a mechanizmy hyperurikémie, dle Dalbeth et al., 2016 a 2019.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701" y="549472"/>
            <a:ext cx="8229600" cy="41805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Nadprodukce KM: poruchy </a:t>
            </a:r>
            <a:r>
              <a:rPr lang="cs-CZ" sz="2800" b="1" cap="all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syntézy purinů</a:t>
            </a:r>
            <a:r>
              <a:rPr lang="cs-CZ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cs-CZ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cs-CZ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cs-CZ" sz="2400" b="1" dirty="0">
                <a:solidFill>
                  <a:srgbClr val="FF0000"/>
                </a:solidFill>
                <a:latin typeface="Calibri" pitchFamily="34" charset="0"/>
              </a:rPr>
            </a:br>
            <a:endParaRPr lang="cs-CZ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739550"/>
            <a:ext cx="9144000" cy="60402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/>
            <a:r>
              <a:rPr lang="cs-CZ" sz="2400" dirty="0" smtClean="0">
                <a:latin typeface="+mj-lt"/>
                <a:cs typeface="Arial" panose="020B0604020202020204" pitchFamily="34" charset="0"/>
              </a:rPr>
              <a:t>PRPS1: první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krok nukleotidové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syntézy</a:t>
            </a:r>
          </a:p>
          <a:p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X-vázané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onemocnění, zvýšená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aktivita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!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/>
            <a:r>
              <a:rPr lang="en-US" sz="2400" dirty="0" smtClean="0">
                <a:latin typeface="+mj-lt"/>
                <a:cs typeface="Arial" panose="020B0604020202020204" pitchFamily="34" charset="0"/>
              </a:rPr>
              <a:t>&lt;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20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rodin,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30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pa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cientů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&lt; 10 kauzálních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mutací</a:t>
            </a:r>
          </a:p>
          <a:p>
            <a:pPr marL="342900" indent="-342900"/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/>
            <a:r>
              <a:rPr lang="cs-CZ" sz="2400" dirty="0" smtClean="0">
                <a:latin typeface="+mj-lt"/>
                <a:cs typeface="Arial" panose="020B0604020202020204" pitchFamily="34" charset="0"/>
              </a:rPr>
              <a:t>regulační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defekt,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↑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expres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e, fyziologická kinetika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enzymu</a:t>
            </a:r>
          </a:p>
          <a:p>
            <a:pPr marL="342900" indent="-342900"/>
            <a:r>
              <a:rPr lang="en-US" sz="2400" dirty="0">
                <a:latin typeface="+mj-lt"/>
                <a:cs typeface="Arial" panose="020B0604020202020204" pitchFamily="34" charset="0"/>
              </a:rPr>
              <a:t>↑ </a:t>
            </a:r>
            <a:r>
              <a:rPr lang="en-US" sz="2400" i="1" dirty="0">
                <a:latin typeface="+mj-lt"/>
                <a:cs typeface="Arial" panose="020B0604020202020204" pitchFamily="34" charset="0"/>
              </a:rPr>
              <a:t>de novo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pur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.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syntéza - akcelerace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degradace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nt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-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↑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KM</a:t>
            </a:r>
          </a:p>
          <a:p>
            <a:pPr marL="342900" indent="-342900"/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/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těžký </a:t>
            </a:r>
            <a:r>
              <a:rPr lang="cs-CZ" sz="2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fenotyp: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purinová nadprodukce spojená s neuropatií, </a:t>
            </a: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spíše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ztráta regulace (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V</a:t>
            </a:r>
            <a:r>
              <a:rPr lang="en-US" sz="2400" baseline="-250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shodný jako u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wt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/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střední </a:t>
            </a:r>
            <a:r>
              <a:rPr lang="cs-CZ" sz="2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fenotyp: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↑ 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expres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e,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purin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ová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nadprodukce bez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neu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-</a:t>
            </a:r>
          </a:p>
          <a:p>
            <a:pPr marL="0" indent="0">
              <a:buNone/>
            </a:pP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ropatie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↑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intrac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hladina PRPP ve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fibroblast./lymfoblast./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erytroc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..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/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lehký </a:t>
            </a:r>
            <a:r>
              <a:rPr lang="cs-CZ" sz="2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fenotyp: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↑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hladina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transkriptu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457200" indent="-457200"/>
            <a:endParaRPr lang="cs-CZ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87" y="579271"/>
            <a:ext cx="4086014" cy="5661345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892895" y="768426"/>
            <a:ext cx="108012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0413343" y="6294601"/>
            <a:ext cx="18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+mj-lt"/>
                <a:cs typeface="Arial" panose="020B0604020202020204" pitchFamily="34" charset="0"/>
              </a:rPr>
              <a:t>Nyhan WL, </a:t>
            </a:r>
            <a:r>
              <a:rPr lang="cs-CZ" sz="2000" dirty="0" smtClean="0">
                <a:latin typeface="+mj-lt"/>
                <a:cs typeface="Arial" panose="020B0604020202020204" pitchFamily="34" charset="0"/>
              </a:rPr>
              <a:t>2005</a:t>
            </a:r>
            <a:endParaRPr lang="cs-CZ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logo-min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6" y="6315212"/>
            <a:ext cx="431999" cy="4319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213" y="72401"/>
            <a:ext cx="4842200" cy="59304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70" y="522494"/>
            <a:ext cx="5266233" cy="25622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750" y="3376094"/>
            <a:ext cx="12110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dívka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16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let,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uro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/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ne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f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rolit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iáza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12.5,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tofy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13.5, AKI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s-KM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max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+mj-lt"/>
                <a:cs typeface="Arial" panose="020B0604020202020204" pitchFamily="34" charset="0"/>
              </a:rPr>
              <a:t>1 183 </a:t>
            </a:r>
            <a:r>
              <a:rPr lang="cs-CZ" sz="2400" b="1" dirty="0">
                <a:latin typeface="+mj-lt"/>
                <a:cs typeface="Arial" panose="020B0604020202020204" pitchFamily="34" charset="0"/>
              </a:rPr>
              <a:t>µmol/l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EF-KM 9 %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matka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tofózní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dna,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uro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/nefrolitiáza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nefroinsuficience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sestra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polyartikulární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NGS,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c.520 G&gt;A (p.G174R)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muta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ce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+mj-lt"/>
                <a:cs typeface="Arial" panose="020B0604020202020204" pitchFamily="34" charset="0"/>
              </a:rPr>
              <a:t>PRPS1</a:t>
            </a:r>
            <a:r>
              <a:rPr lang="cs-CZ" sz="2400" i="1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i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snížená</a:t>
            </a:r>
            <a:r>
              <a:rPr lang="cs-CZ" sz="24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PRPS1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inhibi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ce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ADP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zešikmení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X-</a:t>
            </a:r>
            <a:r>
              <a:rPr lang="en-US" sz="24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ina</a:t>
            </a:r>
            <a:r>
              <a:rPr lang="cs-CZ" sz="24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ktivace</a:t>
            </a:r>
            <a:r>
              <a:rPr lang="cs-CZ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(ratio of 77:23%</a:t>
            </a:r>
            <a:r>
              <a:rPr lang="cs-CZ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ve prospěch mateřské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mutované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alely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138344" y="6124921"/>
            <a:ext cx="3053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Zikanova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 et al. </a:t>
            </a:r>
            <a:r>
              <a:rPr lang="cs-CZ" sz="1600" i="1" dirty="0" err="1" smtClean="0">
                <a:latin typeface="+mj-lt"/>
                <a:cs typeface="Arial" panose="020B0604020202020204" pitchFamily="34" charset="0"/>
              </a:rPr>
              <a:t>Rheumatology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 2018</a:t>
            </a:r>
            <a:endParaRPr lang="cs-CZ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750" y="-726"/>
            <a:ext cx="1817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Kazuistika </a:t>
            </a:r>
            <a:r>
              <a:rPr lang="cs-CZ" sz="2800" b="1" dirty="0" smtClean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3</a:t>
            </a:r>
            <a:endParaRPr lang="cs-CZ" sz="2800" b="1" dirty="0">
              <a:solidFill>
                <a:srgbClr val="FF0000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17" y="713903"/>
            <a:ext cx="4417662" cy="61208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6467"/>
            <a:ext cx="11873880" cy="41805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Nadprodukce KM: poruchy </a:t>
            </a:r>
            <a:r>
              <a:rPr lang="cs-CZ" sz="2800" b="1" cap="all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syntézy </a:t>
            </a: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purinů/</a:t>
            </a:r>
            <a:r>
              <a:rPr lang="cs-CZ" sz="2800" b="1" cap="all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salwage</a:t>
            </a: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sz="2800" b="1" cap="all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pathway</a:t>
            </a:r>
            <a:r>
              <a:rPr lang="cs-CZ" sz="28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8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cs-CZ" sz="2400" b="1" dirty="0">
                <a:solidFill>
                  <a:srgbClr val="FF0000"/>
                </a:solidFill>
                <a:latin typeface="Calibri" pitchFamily="34" charset="0"/>
              </a:rPr>
            </a:br>
            <a:endParaRPr lang="cs-CZ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453597"/>
            <a:ext cx="8442614" cy="60402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X-vázaný deficit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HPRT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smtClean="0">
                <a:latin typeface="+mj-lt"/>
                <a:cs typeface="Calibri" panose="020F0502020204030204" pitchFamily="34" charset="0"/>
              </a:rPr>
              <a:t>&gt; </a:t>
            </a:r>
            <a:r>
              <a:rPr lang="cs-CZ" sz="2400" dirty="0" smtClean="0">
                <a:latin typeface="+mj-lt"/>
                <a:cs typeface="Calibri" panose="020F0502020204030204" pitchFamily="34" charset="0"/>
              </a:rPr>
              <a:t>500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kauzálních variant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↑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PRPP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→ ↑ </a:t>
            </a:r>
            <a:r>
              <a:rPr lang="cs-CZ" sz="2400" i="1" dirty="0">
                <a:latin typeface="+mj-lt"/>
                <a:cs typeface="Arial" panose="020B0604020202020204" pitchFamily="34" charset="0"/>
              </a:rPr>
              <a:t>de novo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syntéza purinů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→ ↑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degradaci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pur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děti se rodí klinicky zdravé, první příznak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↑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KM, neurolog.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symptomy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(3-4 m), PMR,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choreoatetoidní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pohyby,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spasticita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…</a:t>
            </a:r>
            <a:endParaRPr lang="cs-CZ" sz="2400" b="1" dirty="0" smtClean="0">
              <a:latin typeface="+mj-lt"/>
              <a:cs typeface="Arial" panose="020B0604020202020204" pitchFamily="34" charset="0"/>
            </a:endParaRP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výrazná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hyperurikurie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(300 - 850 µmol/kg/24 hodin)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hyperurikémie</a:t>
            </a: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↑ hladina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hypoxanthinu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/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xanthinu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↓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aktivita HPRT </a:t>
            </a: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endParaRPr lang="cs-CZ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lang="en-US" sz="24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ar</a:t>
            </a:r>
            <a:r>
              <a:rPr lang="cs-CZ" sz="24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ciální</a:t>
            </a:r>
            <a:r>
              <a:rPr lang="cs-CZ" sz="2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defici</a:t>
            </a:r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 variabilní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neurologické spektrum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indent="-342900"/>
            <a:r>
              <a:rPr lang="cs-CZ" sz="24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těžký </a:t>
            </a:r>
            <a:r>
              <a:rPr lang="cs-CZ" sz="24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deficit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automutilace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indent="-342900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8" name="Ovál 7"/>
          <p:cNvSpPr/>
          <p:nvPr/>
        </p:nvSpPr>
        <p:spPr>
          <a:xfrm>
            <a:off x="8442614" y="5136251"/>
            <a:ext cx="108012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83701" y="4472955"/>
            <a:ext cx="6629887" cy="2385045"/>
            <a:chOff x="83701" y="4472955"/>
            <a:chExt cx="6629887" cy="238504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01" y="4472955"/>
              <a:ext cx="6546186" cy="2325822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4809028" y="6519446"/>
              <a:ext cx="1904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www.dent.ucla.edu</a:t>
              </a:r>
              <a:endParaRPr lang="cs-CZ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10646962" y="6460223"/>
            <a:ext cx="18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+mj-lt"/>
                <a:cs typeface="Arial" panose="020B0604020202020204" pitchFamily="34" charset="0"/>
              </a:rPr>
              <a:t>Nyhan WL, </a:t>
            </a:r>
            <a:r>
              <a:rPr lang="cs-CZ" sz="2000" dirty="0" smtClean="0">
                <a:latin typeface="+mj-lt"/>
                <a:cs typeface="Arial" panose="020B0604020202020204" pitchFamily="34" charset="0"/>
              </a:rPr>
              <a:t>2005</a:t>
            </a:r>
            <a:endParaRPr lang="cs-CZ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66" y="757356"/>
            <a:ext cx="9144000" cy="648072"/>
          </a:xfrm>
        </p:spPr>
        <p:txBody>
          <a:bodyPr>
            <a:noAutofit/>
          </a:bodyPr>
          <a:lstStyle/>
          <a:p>
            <a:pPr algn="l"/>
            <a:r>
              <a:rPr lang="cs-CZ" sz="2400" b="1" dirty="0">
                <a:latin typeface="+mn-lt"/>
                <a:cs typeface="Arial" panose="020B0604020202020204" pitchFamily="34" charset="0"/>
              </a:rPr>
              <a:t>AII.1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, 39</a:t>
            </a:r>
            <a:r>
              <a:rPr lang="cs-CZ" sz="2400" dirty="0">
                <a:latin typeface="+mn-lt"/>
                <a:cs typeface="Arial" panose="020B0604020202020204" pitchFamily="34" charset="0"/>
              </a:rPr>
              <a:t> žena, hyperurikémie od 19 let, 8 dnavých atak od 33, 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MTP 1</a:t>
            </a:r>
            <a:r>
              <a:rPr lang="cs-CZ" sz="2400" dirty="0">
                <a:latin typeface="+mn-lt"/>
                <a:cs typeface="Arial" panose="020B0604020202020204" pitchFamily="34" charset="0"/>
              </a:rPr>
              <a:t/>
            </a:r>
            <a:br>
              <a:rPr lang="cs-CZ" sz="2400" dirty="0">
                <a:latin typeface="+mn-lt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05" y="1548193"/>
            <a:ext cx="3560699" cy="2971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5630"/>
          <a:stretch/>
        </p:blipFill>
        <p:spPr bwMode="auto">
          <a:xfrm>
            <a:off x="162284" y="1052945"/>
            <a:ext cx="5472000" cy="21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6005" y="3565687"/>
            <a:ext cx="82901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+mj-lt"/>
                <a:cs typeface="Arial" panose="020B0604020202020204" pitchFamily="34" charset="0"/>
              </a:rPr>
              <a:t>AIII.4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8-m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opožděný vývoj,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hypotoni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e, dystonie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s-KM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494 µmol/L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cs typeface="Arial" panose="020B0604020202020204" pitchFamily="34" charset="0"/>
              </a:rPr>
              <a:t> </a:t>
            </a:r>
            <a:endParaRPr lang="cs-CZ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01" b="-7692"/>
          <a:stretch/>
        </p:blipFill>
        <p:spPr bwMode="auto">
          <a:xfrm>
            <a:off x="444916" y="4169910"/>
            <a:ext cx="5472000" cy="19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3944957" y="2281510"/>
            <a:ext cx="144016" cy="2275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311736" y="1342758"/>
            <a:ext cx="144016" cy="227558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4428295" y="2444286"/>
            <a:ext cx="144016" cy="1610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3706656" y="4775539"/>
            <a:ext cx="144016" cy="2275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3238057" y="4300882"/>
            <a:ext cx="218585" cy="1095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2985645" y="5254771"/>
            <a:ext cx="144016" cy="227558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346425" y="108432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u-KM 4,2</a:t>
            </a:r>
            <a:r>
              <a:rPr lang="cs-CZ" baseline="30000" dirty="0" smtClean="0"/>
              <a:t>+</a:t>
            </a:r>
            <a:endParaRPr lang="cs-CZ" baseline="30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502511" y="2001182"/>
            <a:ext cx="192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hypoxanthin</a:t>
            </a:r>
            <a:r>
              <a:rPr lang="cs-CZ" dirty="0" smtClean="0"/>
              <a:t> 11,2*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531419" y="2255125"/>
            <a:ext cx="134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xanthin</a:t>
            </a:r>
            <a:r>
              <a:rPr lang="cs-CZ" dirty="0" smtClean="0"/>
              <a:t> 6,9*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110311" y="4980726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u-KM 4,9</a:t>
            </a:r>
            <a:r>
              <a:rPr lang="cs-CZ" baseline="30000" dirty="0" smtClean="0"/>
              <a:t>+</a:t>
            </a:r>
            <a:endParaRPr lang="cs-CZ" baseline="300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280867" y="4169910"/>
            <a:ext cx="20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hypoxanthin</a:t>
            </a:r>
            <a:r>
              <a:rPr lang="cs-CZ" dirty="0" smtClean="0"/>
              <a:t> 111,3*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775706" y="4519986"/>
            <a:ext cx="146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xanthin</a:t>
            </a:r>
            <a:r>
              <a:rPr lang="cs-CZ" dirty="0" smtClean="0"/>
              <a:t> 64,9*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-31475" y="6167523"/>
            <a:ext cx="504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 smtClean="0">
                <a:latin typeface="+mj-lt"/>
                <a:cs typeface="Arial" panose="020B0604020202020204" pitchFamily="34" charset="0"/>
              </a:rPr>
              <a:t>+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u-KM: </a:t>
            </a:r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ref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. rozmezí 1 - 3 </a:t>
            </a:r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mmol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/L</a:t>
            </a:r>
            <a:r>
              <a:rPr lang="cs-CZ" sz="1600" baseline="300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cs-CZ" sz="1600" dirty="0" smtClean="0">
                <a:latin typeface="+mj-lt"/>
                <a:cs typeface="Arial" panose="020B0604020202020204" pitchFamily="34" charset="0"/>
              </a:rPr>
              <a:t>*u-</a:t>
            </a:r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hypoxanthin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/</a:t>
            </a:r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xanthin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cs-CZ" sz="1600" dirty="0" err="1" smtClean="0">
                <a:latin typeface="+mj-lt"/>
                <a:cs typeface="Arial" panose="020B0604020202020204" pitchFamily="34" charset="0"/>
              </a:rPr>
              <a:t>ref</a:t>
            </a:r>
            <a:r>
              <a:rPr lang="cs-CZ" sz="1600" dirty="0" smtClean="0">
                <a:latin typeface="+mj-lt"/>
                <a:cs typeface="Arial" panose="020B0604020202020204" pitchFamily="34" charset="0"/>
              </a:rPr>
              <a:t>. rozmezí &lt; 30/25 mmol/mol Kr.</a:t>
            </a:r>
            <a:endParaRPr lang="cs-CZ" sz="16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663115" y="6519446"/>
            <a:ext cx="3348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+mj-lt"/>
              </a:rPr>
              <a:t>Clin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 dirty="0" err="1">
                <a:latin typeface="+mj-lt"/>
              </a:rPr>
              <a:t>Chim</a:t>
            </a:r>
            <a:r>
              <a:rPr lang="cs-CZ" sz="1600" i="1" dirty="0">
                <a:latin typeface="+mj-lt"/>
              </a:rPr>
              <a:t> Acta</a:t>
            </a:r>
            <a:r>
              <a:rPr lang="cs-CZ" sz="1600" dirty="0">
                <a:latin typeface="+mj-lt"/>
              </a:rPr>
              <a:t>. 2015 </a:t>
            </a:r>
            <a:r>
              <a:rPr lang="cs-CZ" sz="1600" dirty="0" err="1">
                <a:latin typeface="+mj-lt"/>
              </a:rPr>
              <a:t>Feb</a:t>
            </a:r>
            <a:r>
              <a:rPr lang="cs-CZ" sz="1600" dirty="0">
                <a:latin typeface="+mj-lt"/>
              </a:rPr>
              <a:t> 2;440:214-7.</a:t>
            </a:r>
          </a:p>
        </p:txBody>
      </p:sp>
      <p:sp>
        <p:nvSpPr>
          <p:cNvPr id="5" name="Obdélník 4"/>
          <p:cNvSpPr/>
          <p:nvPr/>
        </p:nvSpPr>
        <p:spPr>
          <a:xfrm>
            <a:off x="-14613" y="-62667"/>
            <a:ext cx="1817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Kazuistika </a:t>
            </a:r>
            <a:r>
              <a:rPr lang="cs-CZ" sz="28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  <a:endParaRPr lang="cs-CZ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2122" y="572144"/>
            <a:ext cx="12103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+mj-lt"/>
                <a:cs typeface="Arial" panose="020B0604020202020204" pitchFamily="34" charset="0"/>
              </a:rPr>
              <a:t>AII.1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39 letá žena, hyperurikémie od 19 let, s-KM 478 µmol/L, 8 dnavých atak od 33 let</a:t>
            </a:r>
            <a:endParaRPr lang="cs-CZ" sz="2200" dirty="0">
              <a:latin typeface="+mj-lt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8376897" y="1040938"/>
            <a:ext cx="3641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c.402+1G&gt;A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 v genu </a:t>
            </a:r>
            <a:r>
              <a:rPr lang="cs-CZ" sz="2400" i="1" dirty="0">
                <a:latin typeface="+mj-lt"/>
                <a:cs typeface="Arial" panose="020B0604020202020204" pitchFamily="34" charset="0"/>
              </a:rPr>
              <a:t>HPRT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563" y="4178756"/>
            <a:ext cx="2326334" cy="1966708"/>
          </a:xfrm>
          <a:prstGeom prst="rect">
            <a:avLst/>
          </a:prstGeom>
        </p:spPr>
      </p:pic>
      <p:sp>
        <p:nvSpPr>
          <p:cNvPr id="30" name="Zástupný symbol pro obsah 2"/>
          <p:cNvSpPr txBox="1">
            <a:spLocks/>
          </p:cNvSpPr>
          <p:nvPr/>
        </p:nvSpPr>
        <p:spPr>
          <a:xfrm>
            <a:off x="8450705" y="5159910"/>
            <a:ext cx="3757824" cy="843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cs-CZ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hyperurikémie: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prevence urátové nefropatie a dny</a:t>
            </a:r>
            <a:r>
              <a:rPr lang="cs-CZ" sz="2400" dirty="0" smtClean="0">
                <a:latin typeface="+mj-lt"/>
              </a:rPr>
              <a:t/>
            </a:r>
            <a:br>
              <a:rPr lang="cs-CZ" sz="2400" dirty="0" smtClean="0">
                <a:latin typeface="+mj-lt"/>
              </a:rPr>
            </a:b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2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0"/>
            <a:ext cx="1218911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cap="all" dirty="0" smtClean="0">
                <a:solidFill>
                  <a:srgbClr val="FF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Dna</a:t>
            </a:r>
          </a:p>
          <a:p>
            <a:endParaRPr lang="cs-CZ" sz="2800" b="1" dirty="0" smtClean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metabolické onemocnění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nejčastější zánětlivá artritida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stoupající incidence i prevalence: 1 - 4%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asymptomatická hyperurikémie </a:t>
            </a:r>
            <a:r>
              <a:rPr lang="cs-CZ" sz="24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→ 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akutní dnavá</a:t>
            </a:r>
          </a:p>
          <a:p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    artritida </a:t>
            </a:r>
            <a:r>
              <a:rPr lang="cs-CZ" sz="2400" b="1" dirty="0">
                <a:solidFill>
                  <a:srgbClr val="FF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→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chronická </a:t>
            </a:r>
            <a:r>
              <a:rPr lang="cs-CZ" sz="2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tofózní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dna</a:t>
            </a:r>
          </a:p>
          <a:p>
            <a:endParaRPr lang="cs-CZ" sz="2400" dirty="0" smtClean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heterogenní příčiny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znalost </a:t>
            </a:r>
            <a:r>
              <a:rPr lang="cs-CZ" sz="2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pathogeneze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→ vhodná léčba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urikáza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, inhibitory XDH/XO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urikosurika</a:t>
            </a: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, selektivní inhibice URAT1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inhibitory IL-1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alopurinol: &lt; 360 KM µmol/l, 30% úspěšnost</a:t>
            </a:r>
            <a:endParaRPr lang="cs-CZ" sz="24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90" y="5502"/>
            <a:ext cx="5578323" cy="68524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6434238"/>
            <a:ext cx="6082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Mechanizmus </a:t>
            </a:r>
            <a:r>
              <a:rPr lang="cs-CZ" sz="2000" i="1" dirty="0">
                <a:latin typeface="+mj-lt"/>
                <a:cs typeface="Arial" panose="020B0604020202020204" pitchFamily="34" charset="0"/>
              </a:rPr>
              <a:t>hyperurikémie a 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dny, dle Major et al., 2018.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14416" y="0"/>
            <a:ext cx="1217758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cap="all" dirty="0" smtClean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Hyperurikémie: porucha exkrece kyseliny močové</a:t>
            </a:r>
          </a:p>
          <a:p>
            <a:pPr lvl="0"/>
            <a:endParaRPr lang="cs-CZ" sz="2400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30 </a:t>
            </a:r>
            <a:r>
              <a:rPr lang="cs-CZ" sz="2400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lokusů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sz="2400" i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GCKR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cs-CZ" sz="2400" i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ADH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cs-CZ" sz="2400" i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ALDH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transportéry KM…)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reabsorpce 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URAT1, 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GLUT9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; 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sekrece 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ABCG2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GWAS analýzy: </a:t>
            </a:r>
            <a:r>
              <a:rPr lang="cs-CZ" sz="24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SLC22A12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a </a:t>
            </a:r>
            <a:r>
              <a:rPr lang="cs-CZ" sz="24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SLC2A9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urikémie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;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sz="24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ABCG2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dna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11957" t="905" r="27899" b="-905"/>
          <a:stretch/>
        </p:blipFill>
        <p:spPr>
          <a:xfrm>
            <a:off x="-1" y="2361723"/>
            <a:ext cx="3174837" cy="42282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3285" r="20803"/>
          <a:stretch/>
        </p:blipFill>
        <p:spPr>
          <a:xfrm>
            <a:off x="3328723" y="2245677"/>
            <a:ext cx="4326589" cy="4549367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6430165"/>
            <a:ext cx="11337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Urátový transport v proximálním tubulu,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A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reabsorpce,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B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sekrece, podle Mančíková, 2020. </a:t>
            </a:r>
            <a:endParaRPr lang="cs-CZ" sz="20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27627" y="241995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2400" b="1" dirty="0"/>
          </a:p>
        </p:txBody>
      </p:sp>
      <p:sp>
        <p:nvSpPr>
          <p:cNvPr id="15" name="Obdélník 14"/>
          <p:cNvSpPr/>
          <p:nvPr/>
        </p:nvSpPr>
        <p:spPr>
          <a:xfrm>
            <a:off x="3722036" y="237972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sz="2400" b="1" dirty="0"/>
          </a:p>
        </p:txBody>
      </p:sp>
      <p:sp>
        <p:nvSpPr>
          <p:cNvPr id="18" name="Obdélník 17"/>
          <p:cNvSpPr/>
          <p:nvPr/>
        </p:nvSpPr>
        <p:spPr>
          <a:xfrm>
            <a:off x="7809198" y="5238990"/>
            <a:ext cx="4382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Manhattan plot GWAS analýzy dny,  n 1178, Nakayama et al. 2017. </a:t>
            </a:r>
            <a:endParaRPr lang="cs-CZ" sz="20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/>
          <a:srcRect l="493" t="212" r="2560" b="52667"/>
          <a:stretch/>
        </p:blipFill>
        <p:spPr>
          <a:xfrm>
            <a:off x="7454867" y="2650784"/>
            <a:ext cx="4708301" cy="2533400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7289245" y="2492881"/>
            <a:ext cx="360075" cy="369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1346786" y="2716361"/>
            <a:ext cx="816382" cy="405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5257554" y="428394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transport/</a:t>
            </a:r>
            <a:r>
              <a:rPr lang="cs-CZ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oocyt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/30 min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45548"/>
            <a:ext cx="10515600" cy="1132028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ABCG2 (</a:t>
            </a:r>
            <a:r>
              <a:rPr lang="cs-CZ" sz="28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ABCG/BCRP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cs-CZ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502320"/>
            <a:ext cx="12130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exprese v tkáňovém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rozhraní, široké spektrum substrátů a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xenobiotik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(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multidrug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rezistence)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vysoká polymorfie častých a vzácných variant, populační specifita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p.Q141K: 9%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evropani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50% transportu, x alopurinol P=6.0×10</a:t>
            </a:r>
            <a:r>
              <a:rPr lang="cs-CZ" sz="2400" baseline="30000" dirty="0">
                <a:latin typeface="+mj-lt"/>
                <a:cs typeface="Arial" panose="020B0604020202020204" pitchFamily="34" charset="0"/>
              </a:rPr>
              <a:t>−</a:t>
            </a:r>
            <a:r>
              <a:rPr lang="cs-CZ" sz="2400" baseline="30000" dirty="0" smtClean="0">
                <a:latin typeface="+mj-lt"/>
                <a:cs typeface="Arial" panose="020B0604020202020204" pitchFamily="34" charset="0"/>
              </a:rPr>
              <a:t>5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</a:t>
            </a:r>
            <a:r>
              <a:rPr lang="cs-CZ" sz="2400" baseline="30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i="1" dirty="0" smtClean="0">
                <a:latin typeface="+mj-lt"/>
                <a:cs typeface="Arial" panose="020B0604020202020204" pitchFamily="34" charset="0"/>
              </a:rPr>
              <a:t>Roberts et al. 2016 </a:t>
            </a:r>
            <a:endParaRPr lang="cs-CZ" sz="2400" i="1" baseline="300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snížená </a:t>
            </a:r>
            <a:r>
              <a:rPr lang="cs-CZ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funkce ABCG2</a:t>
            </a:r>
            <a:r>
              <a:rPr lang="cs-CZ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majoritní příčina hyperurikémie a </a:t>
            </a:r>
            <a:r>
              <a:rPr lang="cs-CZ" sz="24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dny</a:t>
            </a:r>
            <a:endParaRPr lang="cs-CZ" sz="2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-42641" y="6457890"/>
            <a:ext cx="119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Mechanismus funkčního rozdílu mezi nativní a p.Q141K variantou ABCG2, Hira et al., 2018 a Matsuo et al., 2014                                       </a:t>
            </a:r>
            <a:endParaRPr lang="cs-CZ" sz="20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786" r="3770" b="2924"/>
          <a:stretch/>
        </p:blipFill>
        <p:spPr>
          <a:xfrm>
            <a:off x="52116" y="2514461"/>
            <a:ext cx="7037248" cy="399188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906" y="2709978"/>
            <a:ext cx="5003349" cy="36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900" y="-369894"/>
            <a:ext cx="12237799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  <a:cs typeface="Arial" panose="020B0604020202020204" pitchFamily="34" charset="0"/>
              </a:rPr>
              <a:t>ABCG2 (</a:t>
            </a:r>
            <a:r>
              <a:rPr lang="cs-CZ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ABCG/BCRP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): rizikový </a:t>
            </a:r>
            <a:r>
              <a:rPr lang="cs-CZ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lokus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pro časný nástup </a:t>
            </a:r>
            <a:r>
              <a:rPr lang="cs-CZ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hyperurikemie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a dny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2453" y="4811268"/>
            <a:ext cx="11987091" cy="455063"/>
          </a:xfrm>
        </p:spPr>
        <p:txBody>
          <a:bodyPr>
            <a:normAutofit/>
          </a:bodyPr>
          <a:lstStyle/>
          <a:p>
            <a:pPr marL="285750" indent="-285750"/>
            <a:r>
              <a:rPr lang="cs-CZ" sz="2400" b="1" dirty="0" smtClean="0">
                <a:solidFill>
                  <a:srgbClr val="FF0000"/>
                </a:solidFill>
                <a:latin typeface="+mj-lt"/>
                <a:cs typeface="Arial"/>
              </a:rPr>
              <a:t>varianty ABCG2 ↓ funkci výrazně zvyšují riziko časné </a:t>
            </a:r>
            <a:r>
              <a:rPr lang="cs-CZ" sz="2400" b="1" dirty="0" err="1" smtClean="0">
                <a:solidFill>
                  <a:srgbClr val="FF0000"/>
                </a:solidFill>
                <a:latin typeface="+mj-lt"/>
                <a:cs typeface="Arial"/>
              </a:rPr>
              <a:t>hyperurikemie</a:t>
            </a:r>
            <a:r>
              <a:rPr lang="cs-CZ" sz="2400" b="1" dirty="0" smtClean="0">
                <a:solidFill>
                  <a:srgbClr val="FF0000"/>
                </a:solidFill>
                <a:latin typeface="+mj-lt"/>
                <a:cs typeface="Arial"/>
              </a:rPr>
              <a:t> a dny</a:t>
            </a:r>
            <a:endParaRPr lang="cs-CZ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9" y="630841"/>
            <a:ext cx="6116776" cy="34250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-658" r="51335"/>
          <a:stretch/>
        </p:blipFill>
        <p:spPr>
          <a:xfrm>
            <a:off x="7529654" y="574122"/>
            <a:ext cx="4226917" cy="374337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7564" y="4221964"/>
            <a:ext cx="12377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latin typeface="+mj-lt"/>
                <a:cs typeface="Arial" panose="020B0604020202020204" pitchFamily="34" charset="0"/>
              </a:rPr>
              <a:t>Frekvence p.Q141ve vztahu k </a:t>
            </a:r>
            <a:r>
              <a:rPr lang="cs-CZ" sz="2200" b="1" dirty="0" smtClean="0">
                <a:latin typeface="+mj-lt"/>
                <a:cs typeface="Arial" panose="020B0604020202020204" pitchFamily="34" charset="0"/>
              </a:rPr>
              <a:t>A</a:t>
            </a:r>
            <a:r>
              <a:rPr lang="cs-CZ" sz="2200" dirty="0" smtClean="0">
                <a:latin typeface="+mj-lt"/>
                <a:cs typeface="Arial" panose="020B0604020202020204" pitchFamily="34" charset="0"/>
              </a:rPr>
              <a:t> pediatrická/dospělá </a:t>
            </a:r>
            <a:r>
              <a:rPr lang="cs-CZ" sz="2200" dirty="0" err="1" smtClean="0">
                <a:latin typeface="+mj-lt"/>
                <a:cs typeface="Arial" panose="020B0604020202020204" pitchFamily="34" charset="0"/>
              </a:rPr>
              <a:t>hyperurikémie</a:t>
            </a:r>
            <a:r>
              <a:rPr lang="cs-CZ" sz="2200" dirty="0" smtClean="0">
                <a:latin typeface="+mj-lt"/>
                <a:cs typeface="Arial" panose="020B0604020202020204" pitchFamily="34" charset="0"/>
              </a:rPr>
              <a:t>/dna, P </a:t>
            </a:r>
            <a:r>
              <a:rPr lang="cs-CZ" sz="2200" dirty="0">
                <a:latin typeface="+mj-lt"/>
                <a:cs typeface="Arial" panose="020B0604020202020204" pitchFamily="34" charset="0"/>
              </a:rPr>
              <a:t>&lt;  </a:t>
            </a:r>
            <a:r>
              <a:rPr lang="cs-CZ" sz="2200" dirty="0" smtClean="0">
                <a:latin typeface="+mj-lt"/>
                <a:cs typeface="Arial" panose="020B0604020202020204" pitchFamily="34" charset="0"/>
              </a:rPr>
              <a:t>0.0001, </a:t>
            </a:r>
            <a:r>
              <a:rPr lang="cs-CZ" sz="2200" b="1" dirty="0" smtClean="0">
                <a:latin typeface="+mj-lt"/>
                <a:cs typeface="Arial" panose="020B0604020202020204" pitchFamily="34" charset="0"/>
              </a:rPr>
              <a:t>B</a:t>
            </a:r>
            <a:r>
              <a:rPr lang="cs-CZ" sz="2200" dirty="0" smtClean="0">
                <a:latin typeface="+mj-lt"/>
                <a:cs typeface="Arial" panose="020B0604020202020204" pitchFamily="34" charset="0"/>
              </a:rPr>
              <a:t> nástup fenotypu. </a:t>
            </a:r>
            <a:endParaRPr lang="cs-CZ" sz="22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9486273" y="1747757"/>
            <a:ext cx="461790" cy="3038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977862" y="3026946"/>
            <a:ext cx="443630" cy="2929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16200000">
            <a:off x="5753863" y="2190653"/>
            <a:ext cx="3884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.  pravd. nástupu </a:t>
            </a:r>
            <a:r>
              <a:rPr lang="cs-CZ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hyperurikémie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/dny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 rot="16200000">
            <a:off x="-1008616" y="2110442"/>
            <a:ext cx="2441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genotypová frekvence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 flipH="1">
            <a:off x="61685" y="619999"/>
            <a:ext cx="43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071326" y="630842"/>
            <a:ext cx="47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596000" y="5317907"/>
            <a:ext cx="9000000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PAR </a:t>
            </a:r>
            <a:r>
              <a:rPr lang="cs-CZ" sz="2800" b="1" i="1" dirty="0" smtClean="0">
                <a:solidFill>
                  <a:srgbClr val="FF0000"/>
                </a:solidFill>
                <a:latin typeface="+mj-lt"/>
              </a:rPr>
              <a:t>ABCG2   </a:t>
            </a:r>
            <a:r>
              <a:rPr lang="cs-CZ" sz="2800" dirty="0" smtClean="0">
                <a:latin typeface="+mj-lt"/>
                <a:cs typeface="Arial"/>
              </a:rPr>
              <a:t>&gt; věk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dirty="0" smtClean="0">
                <a:latin typeface="+mj-lt"/>
              </a:rPr>
              <a:t>(</a:t>
            </a:r>
            <a:r>
              <a:rPr lang="cs-CZ" sz="2800" dirty="0">
                <a:latin typeface="+mj-lt"/>
              </a:rPr>
              <a:t>≥60 </a:t>
            </a:r>
            <a:r>
              <a:rPr lang="cs-CZ" sz="2800" dirty="0" smtClean="0">
                <a:latin typeface="+mj-lt"/>
              </a:rPr>
              <a:t>let; </a:t>
            </a:r>
            <a:r>
              <a:rPr lang="cs-CZ" sz="2800" b="1" dirty="0" smtClean="0">
                <a:latin typeface="+mj-lt"/>
              </a:rPr>
              <a:t>5.7</a:t>
            </a:r>
            <a:r>
              <a:rPr lang="cs-CZ" sz="2800" dirty="0" smtClean="0">
                <a:latin typeface="+mj-lt"/>
              </a:rPr>
              <a:t>%)</a:t>
            </a:r>
          </a:p>
          <a:p>
            <a:pPr marL="285750"/>
            <a:r>
              <a:rPr lang="cs-CZ" sz="2800" b="1" dirty="0" smtClean="0">
                <a:latin typeface="+mj-lt"/>
              </a:rPr>
              <a:t>   29.2</a:t>
            </a:r>
            <a:r>
              <a:rPr lang="cs-CZ" sz="2800" b="1" dirty="0">
                <a:latin typeface="+mj-lt"/>
              </a:rPr>
              <a:t>%   </a:t>
            </a:r>
            <a:r>
              <a:rPr lang="cs-CZ" sz="2800" b="1" dirty="0" smtClean="0">
                <a:latin typeface="+mj-lt"/>
              </a:rPr>
              <a:t>     </a:t>
            </a:r>
            <a:r>
              <a:rPr lang="cs-CZ" sz="2800" dirty="0" smtClean="0">
                <a:latin typeface="+mj-lt"/>
              </a:rPr>
              <a:t>&gt; BMI (≥ 25.0; </a:t>
            </a:r>
            <a:r>
              <a:rPr lang="cs-CZ" sz="2800" b="1" dirty="0" smtClean="0">
                <a:latin typeface="+mj-lt"/>
              </a:rPr>
              <a:t>18.7</a:t>
            </a:r>
            <a:r>
              <a:rPr lang="cs-CZ" sz="2800" dirty="0" smtClean="0">
                <a:latin typeface="+mj-lt"/>
              </a:rPr>
              <a:t>%)</a:t>
            </a:r>
          </a:p>
          <a:p>
            <a:pPr marL="285750"/>
            <a:r>
              <a:rPr lang="cs-CZ" sz="2800" dirty="0" smtClean="0">
                <a:latin typeface="+mj-lt"/>
              </a:rPr>
              <a:t>                      &gt; alkohol (&gt;196/98 </a:t>
            </a:r>
            <a:r>
              <a:rPr lang="cs-CZ" sz="2800" dirty="0" err="1" smtClean="0">
                <a:latin typeface="+mj-lt"/>
              </a:rPr>
              <a:t>gr</a:t>
            </a:r>
            <a:r>
              <a:rPr lang="cs-CZ" sz="2800" dirty="0" smtClean="0">
                <a:latin typeface="+mj-lt"/>
              </a:rPr>
              <a:t>/t muži/ženy; </a:t>
            </a:r>
            <a:r>
              <a:rPr lang="cs-CZ" sz="2800" b="1" dirty="0" smtClean="0">
                <a:latin typeface="+mj-lt"/>
              </a:rPr>
              <a:t>15.4</a:t>
            </a:r>
            <a:r>
              <a:rPr lang="cs-CZ" sz="2800" dirty="0" smtClean="0">
                <a:latin typeface="+mj-lt"/>
              </a:rPr>
              <a:t>%)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65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64812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Kazuistika 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5: 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Familiární časná </a:t>
            </a:r>
            <a:r>
              <a:rPr lang="cs-CZ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hyperurikémie</a:t>
            </a:r>
            <a:r>
              <a:rPr lang="cs-CZ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/dna</a:t>
            </a:r>
            <a:endParaRPr lang="cs-CZ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00676"/>
            <a:ext cx="67113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dívka 12 let, sKM 405 µmol/L, EF-KM 2,2%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matka 35 let, sKM 439 µmol/L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maternální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strýc/dědeček, &gt;500 µmol/l, časná dna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01589" y="5909225"/>
            <a:ext cx="5507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A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imunoblot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nativní/variant ABCG2,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B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konfok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. mikroskopie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intracel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. lokalizace,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C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imunoblot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plazmatické membrány,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D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aktivita přenosu KM.</a:t>
            </a:r>
            <a:endParaRPr lang="cs-CZ" sz="20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37011" b="2362"/>
          <a:stretch/>
        </p:blipFill>
        <p:spPr>
          <a:xfrm>
            <a:off x="7164232" y="-1"/>
            <a:ext cx="4894936" cy="59507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6580" r="42133" b="46577"/>
          <a:stretch/>
        </p:blipFill>
        <p:spPr>
          <a:xfrm>
            <a:off x="463893" y="2496834"/>
            <a:ext cx="6228219" cy="387630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6488668"/>
            <a:ext cx="212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+mj-lt"/>
              </a:rPr>
              <a:t>ART 2019, IJMS </a:t>
            </a:r>
            <a:r>
              <a:rPr lang="cs-CZ" dirty="0" smtClean="0">
                <a:latin typeface="+mj-lt"/>
              </a:rPr>
              <a:t>2021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8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4476"/>
            <a:ext cx="12024597" cy="1804625"/>
          </a:xfrm>
        </p:spPr>
        <p:txBody>
          <a:bodyPr>
            <a:noAutofit/>
          </a:bodyPr>
          <a:lstStyle/>
          <a:p>
            <a:r>
              <a:rPr lang="cs-CZ" dirty="0" smtClean="0">
                <a:latin typeface="+mj-lt"/>
                <a:cs typeface="Arial" panose="020B0604020202020204" pitchFamily="34" charset="0"/>
              </a:rPr>
              <a:t>metabolismus kyseliny močové</a:t>
            </a:r>
          </a:p>
          <a:p>
            <a:r>
              <a:rPr lang="cs-CZ" dirty="0" smtClean="0">
                <a:latin typeface="+mj-lt"/>
                <a:cs typeface="Arial" panose="020B0604020202020204" pitchFamily="34" charset="0"/>
              </a:rPr>
              <a:t>primární </a:t>
            </a:r>
            <a:r>
              <a:rPr lang="cs-CZ" dirty="0" err="1" smtClean="0">
                <a:latin typeface="+mj-lt"/>
                <a:cs typeface="Arial" panose="020B0604020202020204" pitchFamily="34" charset="0"/>
              </a:rPr>
              <a:t>dysurikémie</a:t>
            </a:r>
            <a:r>
              <a:rPr lang="cs-CZ" dirty="0" smtClean="0">
                <a:latin typeface="+mj-lt"/>
                <a:cs typeface="Arial" panose="020B0604020202020204" pitchFamily="34" charset="0"/>
              </a:rPr>
              <a:t>: poruchy produkce/poruchy degradace/poruchy exkrece</a:t>
            </a:r>
          </a:p>
          <a:p>
            <a:r>
              <a:rPr lang="cs-CZ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dirty="0" smtClean="0">
                <a:latin typeface="+mj-lt"/>
                <a:cs typeface="Arial" panose="020B0604020202020204" pitchFamily="34" charset="0"/>
              </a:rPr>
              <a:t>: xantinurie, renální </a:t>
            </a:r>
            <a:r>
              <a:rPr lang="cs-CZ" dirty="0" err="1" smtClean="0">
                <a:latin typeface="+mj-lt"/>
                <a:cs typeface="Arial" panose="020B0604020202020204" pitchFamily="34" charset="0"/>
              </a:rPr>
              <a:t>hypourikémie</a:t>
            </a:r>
            <a:endParaRPr lang="cs-CZ" dirty="0" smtClean="0">
              <a:latin typeface="+mj-lt"/>
              <a:cs typeface="Arial" panose="020B0604020202020204" pitchFamily="34" charset="0"/>
            </a:endParaRPr>
          </a:p>
          <a:p>
            <a:r>
              <a:rPr lang="cs-CZ" dirty="0" smtClean="0">
                <a:latin typeface="+mj-lt"/>
                <a:cs typeface="Arial" panose="020B0604020202020204" pitchFamily="34" charset="0"/>
              </a:rPr>
              <a:t>hyperurikémie: nadprodukce PRPS1, HPRT</a:t>
            </a:r>
            <a:r>
              <a:rPr lang="cs-CZ" dirty="0" smtClean="0">
                <a:latin typeface="+mj-lt"/>
                <a:cs typeface="Calibri" panose="020F0502020204030204" pitchFamily="34" charset="0"/>
              </a:rPr>
              <a:t>; </a:t>
            </a:r>
            <a:r>
              <a:rPr lang="cs-CZ" dirty="0">
                <a:latin typeface="+mj-lt"/>
                <a:cs typeface="Arial" panose="020B0604020202020204" pitchFamily="34" charset="0"/>
              </a:rPr>
              <a:t>poruchy </a:t>
            </a:r>
            <a:r>
              <a:rPr lang="cs-CZ" dirty="0" smtClean="0">
                <a:latin typeface="+mj-lt"/>
                <a:cs typeface="Arial" panose="020B0604020202020204" pitchFamily="34" charset="0"/>
              </a:rPr>
              <a:t>exkrece</a:t>
            </a:r>
            <a:endParaRPr lang="cs-CZ" dirty="0">
              <a:latin typeface="+mj-lt"/>
              <a:cs typeface="Arial" panose="020B0604020202020204" pitchFamily="34" charset="0"/>
            </a:endParaRPr>
          </a:p>
          <a:p>
            <a:r>
              <a:rPr lang="cs-CZ" dirty="0" smtClean="0">
                <a:latin typeface="+mj-lt"/>
                <a:cs typeface="Arial" panose="020B0604020202020204" pitchFamily="34" charset="0"/>
              </a:rPr>
              <a:t>klinická praxe: vzácná i častá </a:t>
            </a:r>
            <a:r>
              <a:rPr lang="cs-CZ" dirty="0" err="1" smtClean="0">
                <a:latin typeface="+mj-lt"/>
                <a:cs typeface="Arial" panose="020B0604020202020204" pitchFamily="34" charset="0"/>
              </a:rPr>
              <a:t>dysurikémie</a:t>
            </a:r>
            <a:endParaRPr lang="cs-CZ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858" y="4194822"/>
            <a:ext cx="2887767" cy="21752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266" y="4184422"/>
            <a:ext cx="2890073" cy="21752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456" r="3157" b="1144"/>
          <a:stretch/>
        </p:blipFill>
        <p:spPr>
          <a:xfrm>
            <a:off x="6187833" y="4174459"/>
            <a:ext cx="2880000" cy="2196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12498"/>
          <a:stretch/>
        </p:blipFill>
        <p:spPr>
          <a:xfrm>
            <a:off x="50405" y="4184422"/>
            <a:ext cx="2868368" cy="21752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-50545" y="6488668"/>
            <a:ext cx="1072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A 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akutní dnavá ataka,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B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tofozní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dna/ataka,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C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tofus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/kloubní eroze, </a:t>
            </a:r>
            <a:r>
              <a:rPr lang="cs-CZ" sz="2000" b="1" i="1" dirty="0" smtClean="0">
                <a:latin typeface="+mj-lt"/>
                <a:cs typeface="Arial" panose="020B0604020202020204" pitchFamily="34" charset="0"/>
              </a:rPr>
              <a:t>D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polyartikulární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+mj-lt"/>
                <a:cs typeface="Arial" panose="020B0604020202020204" pitchFamily="34" charset="0"/>
              </a:rPr>
              <a:t>tofozní</a:t>
            </a:r>
            <a:r>
              <a:rPr lang="cs-CZ" sz="2000" i="1" dirty="0" smtClean="0">
                <a:latin typeface="+mj-lt"/>
                <a:cs typeface="Arial" panose="020B0604020202020204" pitchFamily="34" charset="0"/>
              </a:rPr>
              <a:t> dna; foto RU.</a:t>
            </a:r>
            <a:endParaRPr lang="cs-CZ" sz="20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" y="417402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9236770" y="419100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87832" y="419100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138896" y="419482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52517" cy="3646562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Klinická praxe</a:t>
            </a:r>
            <a:endParaRPr lang="cs-CZ" cap="all" dirty="0" smtClean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5"/>
              </a:buClr>
              <a:buSzPct val="150000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nadprodukce KM: robustní fenotyp a/nebo pozitivní rodinná historie (HPRT, PRPS1) </a:t>
            </a:r>
          </a:p>
          <a:p>
            <a:pPr>
              <a:buClr>
                <a:schemeClr val="accent5"/>
              </a:buClr>
              <a:buSzPct val="150000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mezery v diagnostickém algoritmu (X-inaktivace)</a:t>
            </a:r>
          </a:p>
          <a:p>
            <a:pPr>
              <a:buClr>
                <a:schemeClr val="accent5"/>
              </a:buClr>
              <a:buSzPct val="150000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porucha degradace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KM</a:t>
            </a:r>
          </a:p>
          <a:p>
            <a:pPr>
              <a:buClr>
                <a:srgbClr val="FF0000"/>
              </a:buClr>
              <a:buSzPct val="150000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mezery v diagnostickém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algoritmu u XDH III (nově identifikovaný mírný fenotyp)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SzPct val="150000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reabsorpce KM: neraritní i mimo Asii (URAT1, GLUT9) </a:t>
            </a:r>
          </a:p>
          <a:p>
            <a:pPr>
              <a:buClr>
                <a:schemeClr val="accent6"/>
              </a:buClr>
              <a:buSzPct val="150000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romské etnikum: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/urolitiáza/nefrolitiáza/AKI → URAT1</a:t>
            </a:r>
          </a:p>
          <a:p>
            <a:pPr>
              <a:buClr>
                <a:schemeClr val="accent6"/>
              </a:buClr>
              <a:buSzPct val="150000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profylaxe závažných klinických stavů</a:t>
            </a:r>
          </a:p>
          <a:p>
            <a:pPr>
              <a:buClr>
                <a:schemeClr val="accent6"/>
              </a:buClr>
              <a:buSzPct val="150000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SzPct val="150000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porucha sekrece KM: častý genetický rizikový faktor hyperurikémie a dny (ABCG2)</a:t>
            </a:r>
          </a:p>
          <a:p>
            <a:pPr>
              <a:buClr>
                <a:srgbClr val="FFC000"/>
              </a:buClr>
              <a:buSzPct val="150000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časný nástup/pozitivní rodinná historie/neodpovídající odpověď na léčbu první linie </a:t>
            </a:r>
          </a:p>
          <a:p>
            <a:pPr>
              <a:buClr>
                <a:srgbClr val="FFC000"/>
              </a:buClr>
              <a:buSzPct val="150000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personalizovaný přístup: farmakoterapie/zahájení léčby</a:t>
            </a:r>
          </a:p>
          <a:p>
            <a:pPr>
              <a:buClr>
                <a:schemeClr val="accent6"/>
              </a:buClr>
              <a:buSzPct val="150000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8750875" y="2692455"/>
            <a:ext cx="3626325" cy="4165545"/>
            <a:chOff x="8750875" y="2692455"/>
            <a:chExt cx="3626325" cy="416554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0875" y="3594418"/>
              <a:ext cx="3401642" cy="3263582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8851232" y="2692455"/>
              <a:ext cx="35259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/>
                </a:buClr>
                <a:buSzPct val="150000"/>
              </a:pPr>
              <a:r>
                <a:rPr lang="cs-CZ" sz="2800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Děkuji za pozornost</a:t>
              </a:r>
            </a:p>
            <a:p>
              <a:pPr>
                <a:buClr>
                  <a:schemeClr val="accent6"/>
                </a:buClr>
                <a:buSzPct val="150000"/>
              </a:pPr>
              <a:r>
                <a:rPr lang="cs-CZ" sz="2800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stiburkova@revma.cz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1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18217" y="96795"/>
            <a:ext cx="8664808" cy="781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Kyselina močová (KM)</a:t>
            </a:r>
          </a:p>
          <a:p>
            <a:endParaRPr lang="cs-CZ" sz="2400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konečný produkt degradace purinů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normourikémie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 116-120 až 340-360/416-420 µmol/l</a:t>
            </a:r>
          </a:p>
          <a:p>
            <a:r>
              <a:rPr lang="cs-CZ" sz="2400" dirty="0" smtClean="0">
                <a:latin typeface="+mj-lt"/>
                <a:cs typeface="Arial" panose="020B0604020202020204" pitchFamily="34" charset="0"/>
              </a:rPr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urátová homeostáza: balance mezi produkcí a exkrecí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syntézy: hyperurikémie (HPRT, PRPS1)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degradace: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(XDH/XO, AOX, MOCOS, MOCS)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exkrece/reabsorpce: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(URAT, GLUT9)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exkrece/sekrece: hyperurikémie (ABCG2)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334" y="303437"/>
            <a:ext cx="2896840" cy="20704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86" y="1767245"/>
            <a:ext cx="7145687" cy="218745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75766" r="193"/>
          <a:stretch/>
        </p:blipFill>
        <p:spPr>
          <a:xfrm>
            <a:off x="9573842" y="3191477"/>
            <a:ext cx="2435913" cy="22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97" y="38217"/>
            <a:ext cx="10515600" cy="514803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HYPOURIKÉMIE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55595"/>
            <a:ext cx="12006041" cy="4351338"/>
          </a:xfrm>
        </p:spPr>
        <p:txBody>
          <a:bodyPr>
            <a:noAutofit/>
          </a:bodyPr>
          <a:lstStyle/>
          <a:p>
            <a:endParaRPr lang="cs-CZ" sz="2400" dirty="0" smtClean="0">
              <a:latin typeface="+mj-lt"/>
            </a:endParaRPr>
          </a:p>
          <a:p>
            <a:r>
              <a:rPr lang="cs-CZ" sz="2400" dirty="0">
                <a:latin typeface="+mj-lt"/>
              </a:rPr>
              <a:t>s-KM &lt; 120 </a:t>
            </a:r>
            <a:r>
              <a:rPr lang="cs-CZ" sz="2400" dirty="0" smtClean="0">
                <a:latin typeface="+mj-lt"/>
              </a:rPr>
              <a:t>µmol/l</a:t>
            </a:r>
          </a:p>
          <a:p>
            <a:r>
              <a:rPr lang="cs-CZ" sz="2400" dirty="0" smtClean="0">
                <a:latin typeface="+mj-lt"/>
              </a:rPr>
              <a:t>raritní, prevalence v závislosti na věku 0,2 – 0,5 %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porucha produkce KM</a:t>
            </a:r>
          </a:p>
          <a:p>
            <a:r>
              <a:rPr lang="cs-CZ" sz="2400" dirty="0" smtClean="0">
                <a:latin typeface="+mj-lt"/>
              </a:rPr>
              <a:t>porucha exkrece KM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biochemické </a:t>
            </a:r>
            <a:r>
              <a:rPr lang="cs-CZ" sz="2400" dirty="0" err="1" smtClean="0">
                <a:latin typeface="+mj-lt"/>
              </a:rPr>
              <a:t>markery</a:t>
            </a:r>
            <a:r>
              <a:rPr lang="cs-CZ" sz="2400" dirty="0" smtClean="0">
                <a:latin typeface="+mj-lt"/>
              </a:rPr>
              <a:t>: oba mechanismy až nedetekovatelná s-KM (&lt; 5-10 µmol/L)</a:t>
            </a:r>
          </a:p>
          <a:p>
            <a:r>
              <a:rPr lang="cs-CZ" sz="2400" dirty="0" smtClean="0">
                <a:latin typeface="+mj-lt"/>
              </a:rPr>
              <a:t>klinické </a:t>
            </a:r>
            <a:r>
              <a:rPr lang="cs-CZ" sz="2400" dirty="0" err="1" smtClean="0">
                <a:latin typeface="+mj-lt"/>
              </a:rPr>
              <a:t>markery</a:t>
            </a:r>
            <a:r>
              <a:rPr lang="cs-CZ" sz="2400" dirty="0" smtClean="0">
                <a:latin typeface="+mj-lt"/>
              </a:rPr>
              <a:t>: urolitiáza/nefrolitiáza – urátová, xantinová</a:t>
            </a:r>
            <a:r>
              <a:rPr lang="cs-CZ" sz="2400" dirty="0" smtClean="0">
                <a:latin typeface="+mj-lt"/>
                <a:cs typeface="Calibri" panose="020F0502020204030204" pitchFamily="34" charset="0"/>
              </a:rPr>
              <a:t>; AKI</a:t>
            </a:r>
            <a:endParaRPr lang="cs-CZ" sz="2400" dirty="0" smtClean="0">
              <a:latin typeface="+mj-lt"/>
            </a:endParaRPr>
          </a:p>
          <a:p>
            <a:endParaRPr lang="cs-CZ" sz="2400" dirty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EF-KM, klíčový biochemický </a:t>
            </a:r>
            <a:r>
              <a:rPr lang="cs-CZ" sz="2400" dirty="0" err="1" smtClean="0">
                <a:latin typeface="+mj-lt"/>
              </a:rPr>
              <a:t>marker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porucha produkce: fyziologická EF-KM, případně snížená (4 -10 %, děti do 3 let EF dynamická)</a:t>
            </a:r>
          </a:p>
          <a:p>
            <a:r>
              <a:rPr lang="cs-CZ" sz="2400" dirty="0" smtClean="0">
                <a:latin typeface="+mj-lt"/>
              </a:rPr>
              <a:t>porucha exkrece: násobná elevace EF-KM (až 100 %)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45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0124" y="0"/>
            <a:ext cx="120418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</a:t>
            </a:r>
            <a:r>
              <a:rPr lang="en-GB" sz="2800" b="1" cap="all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antinuri</a:t>
            </a:r>
            <a:r>
              <a:rPr lang="cs-CZ" sz="2800" b="1" cap="all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AR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raritní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  <a:cs typeface="Arial" panose="020B0604020202020204" pitchFamily="34" charset="0"/>
              </a:rPr>
              <a:t>typ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+mj-lt"/>
                <a:cs typeface="Arial" panose="020B0604020202020204" pitchFamily="34" charset="0"/>
              </a:rPr>
              <a:t>I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</a:t>
            </a:r>
            <a:r>
              <a:rPr lang="en-GB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deficit XDH/XO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j-lt"/>
                <a:cs typeface="Arial" panose="020B0604020202020204" pitchFamily="34" charset="0"/>
              </a:rPr>
              <a:t>typ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+mj-lt"/>
                <a:cs typeface="Arial" panose="020B0604020202020204" pitchFamily="34" charset="0"/>
              </a:rPr>
              <a:t>II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kombinovaný deficit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XDH/XO, AOX, MOCOS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typ III, </a:t>
            </a:r>
            <a:r>
              <a:rPr lang="en-GB" sz="2400" dirty="0" err="1">
                <a:latin typeface="+mj-lt"/>
                <a:cs typeface="Arial" panose="020B0604020202020204" pitchFamily="34" charset="0"/>
              </a:rPr>
              <a:t>molybden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k</a:t>
            </a:r>
            <a:r>
              <a:rPr lang="en-GB" sz="2400" dirty="0" err="1" smtClean="0">
                <a:latin typeface="+mj-lt"/>
                <a:cs typeface="Arial" panose="020B0604020202020204" pitchFamily="34" charset="0"/>
              </a:rPr>
              <a:t>ofa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k</a:t>
            </a:r>
            <a:r>
              <a:rPr lang="en-GB" sz="2400" dirty="0" smtClean="0">
                <a:latin typeface="+mj-lt"/>
                <a:cs typeface="Arial" panose="020B0604020202020204" pitchFamily="34" charset="0"/>
              </a:rPr>
              <a:t>tor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</a:t>
            </a:r>
            <a:r>
              <a:rPr lang="en-GB" sz="2400" dirty="0" err="1">
                <a:latin typeface="+mj-lt"/>
                <a:cs typeface="Arial" panose="020B0604020202020204" pitchFamily="34" charset="0"/>
              </a:rPr>
              <a:t>eficienc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e: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ztráta aktivity </a:t>
            </a:r>
            <a:r>
              <a:rPr lang="en-GB" sz="2400" dirty="0" err="1">
                <a:latin typeface="+mj-lt"/>
                <a:cs typeface="Arial" panose="020B0604020202020204" pitchFamily="34" charset="0"/>
              </a:rPr>
              <a:t>sulfit</a:t>
            </a:r>
            <a:r>
              <a:rPr lang="en-GB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+mj-lt"/>
                <a:cs typeface="Arial" panose="020B0604020202020204" pitchFamily="34" charset="0"/>
              </a:rPr>
              <a:t>oxid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ázy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XDH/XO,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AOX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mírný fenotyp</a:t>
            </a:r>
            <a:r>
              <a:rPr lang="cs-CZ" sz="24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!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: romská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prevalentní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varianta v MOCS1 (↓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homocystein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↑ sulfity)</a:t>
            </a:r>
          </a:p>
          <a:p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až nedetekovatelná hladina s-KM,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↑ exkrece u-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hypoxanthinu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/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xanthinu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xantinová litiáza, AKI, depozity xantinu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cs-CZ" sz="2400" dirty="0">
              <a:latin typeface="Calibri" pitchFamily="34" charset="0"/>
              <a:cs typeface="Calibri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-31845" y="6248541"/>
            <a:ext cx="372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Pacientka 12 let, XDH I, kameny 7 mm</a:t>
            </a:r>
          </a:p>
          <a:p>
            <a:r>
              <a:rPr lang="cs-CZ" i="1" dirty="0" err="1" smtClean="0">
                <a:latin typeface="+mj-lt"/>
              </a:rPr>
              <a:t>Urolithiasis</a:t>
            </a:r>
            <a:r>
              <a:rPr lang="cs-CZ" dirty="0" smtClean="0">
                <a:latin typeface="+mj-lt"/>
              </a:rPr>
              <a:t> 2015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" y="3823234"/>
            <a:ext cx="4041104" cy="24413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2413" y="-2724150"/>
            <a:ext cx="4063365" cy="24612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3856" t="4992" r="37452" b="72663"/>
          <a:stretch/>
        </p:blipFill>
        <p:spPr>
          <a:xfrm>
            <a:off x="4314303" y="4142826"/>
            <a:ext cx="7826384" cy="180212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82242" y="5786876"/>
            <a:ext cx="7774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hypoxantin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                 	      xantin                                kyselina</a:t>
            </a:r>
          </a:p>
          <a:p>
            <a:r>
              <a:rPr lang="cs-CZ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                                                                                       močová 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074066" y="6551852"/>
            <a:ext cx="4196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Toxicology and Applied </a:t>
            </a:r>
            <a:r>
              <a:rPr 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14613" y="-62667"/>
            <a:ext cx="1817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Kazuistika </a:t>
            </a:r>
            <a:r>
              <a:rPr lang="cs-CZ" sz="28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cs-CZ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331" y="1714675"/>
            <a:ext cx="4739531" cy="483717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2789" y="395785"/>
            <a:ext cx="8906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38 letá žena, urolitiáza, nekrotizující vaskulitida, AZA→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pancytopenie</a:t>
            </a: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s-KM </a:t>
            </a:r>
            <a:r>
              <a:rPr lang="el-GR" sz="2400" dirty="0" smtClean="0">
                <a:latin typeface="+mj-lt"/>
                <a:cs typeface="Arial" panose="020B0604020202020204" pitchFamily="34" charset="0"/>
              </a:rPr>
              <a:t>&lt; </a:t>
            </a:r>
            <a:r>
              <a:rPr lang="el-GR" sz="2400" dirty="0">
                <a:latin typeface="+mj-lt"/>
                <a:cs typeface="Arial" panose="020B0604020202020204" pitchFamily="34" charset="0"/>
              </a:rPr>
              <a:t>10 μ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l, u-xantin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137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mmol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mol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Kr.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TPMT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14.5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nmol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/h/ml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RBCs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ref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 rozmezí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14.0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- 2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4.9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nmol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/h/ml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RBCs</a:t>
            </a: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XDH/XO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0.5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nmol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/h/l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ref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 rozmezí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3.8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-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234.6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n=20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)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72789" y="2781666"/>
            <a:ext cx="7587542" cy="4005456"/>
            <a:chOff x="72789" y="2781666"/>
            <a:chExt cx="7587542" cy="4005456"/>
          </a:xfrm>
        </p:grpSpPr>
        <p:sp>
          <p:nvSpPr>
            <p:cNvPr id="10" name="TextovéPole 9"/>
            <p:cNvSpPr txBox="1"/>
            <p:nvPr/>
          </p:nvSpPr>
          <p:spPr>
            <a:xfrm>
              <a:off x="118281" y="2781666"/>
              <a:ext cx="52209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c.362C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&gt; T </a:t>
              </a:r>
              <a:r>
                <a:rPr lang="en-US" sz="2400" i="1" dirty="0" smtClean="0">
                  <a:latin typeface="+mj-lt"/>
                  <a:cs typeface="Arial" panose="020B0604020202020204" pitchFamily="34" charset="0"/>
                </a:rPr>
                <a:t>MOCOS</a:t>
              </a:r>
              <a:endParaRPr lang="cs-CZ" sz="2400" i="1" dirty="0" smtClean="0">
                <a:latin typeface="+mj-l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2400" dirty="0" smtClean="0">
                  <a:latin typeface="+mj-lt"/>
                  <a:cs typeface="Arial" panose="020B0604020202020204" pitchFamily="34" charset="0"/>
                </a:rPr>
                <a:t>XDH II → </a:t>
              </a:r>
              <a:r>
                <a:rPr lang="cs-CZ" sz="2400" b="1" dirty="0" err="1" smtClean="0">
                  <a:latin typeface="+mj-lt"/>
                  <a:cs typeface="Arial" panose="020B0604020202020204" pitchFamily="34" charset="0"/>
                </a:rPr>
                <a:t>thiopurin</a:t>
              </a:r>
              <a:r>
                <a:rPr lang="cs-CZ" sz="2400" b="1" dirty="0" smtClean="0">
                  <a:latin typeface="+mj-lt"/>
                  <a:cs typeface="Arial" panose="020B0604020202020204" pitchFamily="34" charset="0"/>
                </a:rPr>
                <a:t> indukovaná toxicita</a:t>
              </a:r>
              <a:endParaRPr lang="cs-CZ" sz="2400" b="1" dirty="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9" y="3771332"/>
              <a:ext cx="7587542" cy="301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2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-61568" y="0"/>
            <a:ext cx="3703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RENÁLNÍ HYPOURIKÉMIE</a:t>
            </a:r>
            <a:endParaRPr lang="cs-CZ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268" y="444854"/>
            <a:ext cx="1207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heterogenní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mendeliánské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dědičné onemocnění: izolovaný defekt v renální reabsorpci KM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hypourikémie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(5-60 µmol/l) a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hyperurikosurie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 (EF-KM 40-100%)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klinické </a:t>
            </a:r>
            <a:r>
              <a:rPr lang="cs-CZ" sz="2400" dirty="0" err="1">
                <a:latin typeface="+mj-lt"/>
                <a:cs typeface="Arial" panose="020B0604020202020204" pitchFamily="34" charset="0"/>
              </a:rPr>
              <a:t>markery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: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urolitiáza, nefrolitiáza, AKI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&gt; 90:10% pacientů s mutacemi v </a:t>
            </a:r>
            <a:r>
              <a:rPr lang="cs-CZ" sz="2400" i="1" dirty="0" smtClean="0">
                <a:latin typeface="+mj-lt"/>
                <a:cs typeface="Arial" panose="020B0604020202020204" pitchFamily="34" charset="0"/>
              </a:rPr>
              <a:t>SLC22A12:SLC2A9</a:t>
            </a:r>
            <a:endParaRPr lang="cs-CZ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" y="1999864"/>
            <a:ext cx="7046933" cy="44239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2" y="6423771"/>
            <a:ext cx="4029805" cy="43285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238323" y="2014341"/>
            <a:ext cx="51057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porucha exprese a maturace URAT1/GLUT9, retence v ER, cytoplazmatická vs. membránová lokalizace, přenosová aktivita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populační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specificita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  <a:cs typeface="Arial" panose="020B0604020202020204" pitchFamily="34" charset="0"/>
              </a:rPr>
              <a:t>Japonsko, Korea: 0,4 a 2.3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genetický </a:t>
            </a:r>
            <a:r>
              <a:rPr lang="cs-CZ" sz="2400" dirty="0">
                <a:latin typeface="+mj-lt"/>
                <a:cs typeface="Arial" panose="020B0604020202020204" pitchFamily="34" charset="0"/>
              </a:rPr>
              <a:t>drift v subpopulacích může významně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↑ prevalenci raritních dědičných chorob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včasná diagnostika, profylaxe AKI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106035" y="3875246"/>
          <a:ext cx="1979930" cy="252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2378231534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p.L415_G417del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8704717"/>
                  </a:ext>
                </a:extLst>
              </a:tr>
            </a:tbl>
          </a:graphicData>
        </a:graphic>
      </p:graphicFrame>
      <p:sp>
        <p:nvSpPr>
          <p:cNvPr id="2" name="Ovál 1"/>
          <p:cNvSpPr/>
          <p:nvPr/>
        </p:nvSpPr>
        <p:spPr>
          <a:xfrm>
            <a:off x="5817023" y="2351070"/>
            <a:ext cx="914400" cy="287897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39" y="2845666"/>
            <a:ext cx="95105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-61075" y="3649553"/>
            <a:ext cx="6356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cs typeface="Arial" panose="020B0604020202020204" pitchFamily="34" charset="0"/>
              </a:rPr>
              <a:t> </a:t>
            </a:r>
            <a:endParaRPr lang="cs-CZ" sz="2200" dirty="0"/>
          </a:p>
        </p:txBody>
      </p:sp>
      <p:sp>
        <p:nvSpPr>
          <p:cNvPr id="5" name="Obdélník 4"/>
          <p:cNvSpPr/>
          <p:nvPr/>
        </p:nvSpPr>
        <p:spPr>
          <a:xfrm>
            <a:off x="-14613" y="-62667"/>
            <a:ext cx="1817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Kazuistika </a:t>
            </a:r>
            <a:r>
              <a:rPr lang="cs-CZ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cs-CZ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97" y="29191"/>
            <a:ext cx="5063262" cy="6828809"/>
          </a:xfrm>
          <a:prstGeom prst="rect">
            <a:avLst/>
          </a:prstGeom>
        </p:spPr>
      </p:pic>
      <p:sp>
        <p:nvSpPr>
          <p:cNvPr id="30" name="TextovéPole 29"/>
          <p:cNvSpPr txBox="1"/>
          <p:nvPr/>
        </p:nvSpPr>
        <p:spPr>
          <a:xfrm>
            <a:off x="95370" y="534702"/>
            <a:ext cx="682714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dívka 3 roky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s-KM 67 - 70 µmol/l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  <a:cs typeface="Arial" panose="020B0604020202020204" pitchFamily="34" charset="0"/>
              </a:rPr>
              <a:t>EF-KM 24 - 34%, </a:t>
            </a:r>
            <a:r>
              <a:rPr lang="cs-CZ" sz="2400" dirty="0" err="1" smtClean="0">
                <a:latin typeface="+mj-lt"/>
                <a:cs typeface="Arial" panose="020B0604020202020204" pitchFamily="34" charset="0"/>
              </a:rPr>
              <a:t>refer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rozmezí 7,3</a:t>
            </a:r>
            <a:r>
              <a:rPr lang="cs-CZ" sz="2400" dirty="0" smtClean="0">
                <a:latin typeface="+mj-lt"/>
                <a:cs typeface="Calibri" panose="020F0502020204030204" pitchFamily="34" charset="0"/>
              </a:rPr>
              <a:t>±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1,3%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  <a:cs typeface="Arial" panose="020B0604020202020204" pitchFamily="34" charset="0"/>
              </a:rPr>
              <a:t>c.973C&gt;T </a:t>
            </a:r>
            <a:r>
              <a:rPr lang="fr-FR" sz="2400" i="1" dirty="0" smtClean="0">
                <a:latin typeface="+mj-lt"/>
                <a:cs typeface="Arial" panose="020B0604020202020204" pitchFamily="34" charset="0"/>
              </a:rPr>
              <a:t>SLC22A12</a:t>
            </a:r>
            <a:r>
              <a:rPr lang="cs-CZ" sz="24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+mj-lt"/>
                <a:cs typeface="Arial" panose="020B0604020202020204" pitchFamily="34" charset="0"/>
              </a:rPr>
              <a:t>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p.R375W/URAT1 (B)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400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 err="1" smtClean="0">
                <a:latin typeface="+mj-lt"/>
                <a:ea typeface="Times New Roman" panose="02020603050405020304" pitchFamily="18" charset="0"/>
              </a:rPr>
              <a:t>imunohistochemie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 URAT1 </a:t>
            </a:r>
            <a:r>
              <a:rPr lang="cs-CZ" altLang="cs-CZ" sz="2400" dirty="0" err="1" smtClean="0">
                <a:latin typeface="+mj-lt"/>
                <a:ea typeface="Times New Roman" panose="02020603050405020304" pitchFamily="18" charset="0"/>
              </a:rPr>
              <a:t>oocyt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cs-CZ" altLang="cs-CZ" sz="2400" i="1" dirty="0" err="1" smtClean="0">
                <a:latin typeface="+mj-lt"/>
                <a:ea typeface="Times New Roman" panose="02020603050405020304" pitchFamily="18" charset="0"/>
              </a:rPr>
              <a:t>Xenopus</a:t>
            </a:r>
            <a:r>
              <a:rPr lang="cs-CZ" altLang="cs-CZ" sz="2400" i="1" dirty="0" smtClean="0">
                <a:latin typeface="+mj-lt"/>
                <a:ea typeface="Times New Roman" panose="02020603050405020304" pitchFamily="18" charset="0"/>
              </a:rPr>
              <a:t>: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snížený a nerovnoměrný signál </a:t>
            </a: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v plazmatické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membráně, intracelulární redukce (C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400" dirty="0" smtClean="0"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aktivita urátového </a:t>
            </a: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přenosu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signifikantně </a:t>
            </a: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snížená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oproti nativní formě, *</a:t>
            </a: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P &lt;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0,05, (D) </a:t>
            </a:r>
            <a:endParaRPr lang="cs-CZ" altLang="cs-CZ" sz="2400" dirty="0" smtClean="0"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RHUC1, </a:t>
            </a:r>
            <a:r>
              <a:rPr lang="cs-CZ" altLang="cs-CZ" sz="2400" dirty="0" smtClean="0">
                <a:latin typeface="+mj-lt"/>
                <a:ea typeface="Times New Roman" panose="02020603050405020304" pitchFamily="18" charset="0"/>
              </a:rPr>
              <a:t>OMIM# </a:t>
            </a:r>
            <a:r>
              <a:rPr lang="cs-CZ" altLang="cs-CZ" sz="2400" dirty="0">
                <a:latin typeface="+mj-lt"/>
                <a:ea typeface="Times New Roman" panose="02020603050405020304" pitchFamily="18" charset="0"/>
              </a:rPr>
              <a:t>220150</a:t>
            </a:r>
            <a:endParaRPr lang="cs-CZ" altLang="cs-CZ" sz="2400" dirty="0" smtClean="0">
              <a:latin typeface="+mj-lt"/>
              <a:ea typeface="Times New Roman" panose="02020603050405020304" pitchFamily="18" charset="0"/>
            </a:endParaRPr>
          </a:p>
          <a:p>
            <a:endParaRPr lang="cs-CZ" altLang="cs-CZ" sz="2400" dirty="0">
              <a:latin typeface="+mj-lt"/>
            </a:endParaRPr>
          </a:p>
          <a:p>
            <a:endParaRPr lang="cs-CZ" altLang="cs-CZ" sz="2400" dirty="0" smtClean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 smtClean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170845" y="6611190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Applied Science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4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70217"/>
              </p:ext>
            </p:extLst>
          </p:nvPr>
        </p:nvGraphicFramePr>
        <p:xfrm>
          <a:off x="81076" y="1381539"/>
          <a:ext cx="5216344" cy="3090768"/>
        </p:xfrm>
        <a:graphic>
          <a:graphicData uri="http://schemas.openxmlformats.org/drawingml/2006/table">
            <a:tbl>
              <a:tblPr firstRow="1" firstCol="1" bandRow="1"/>
              <a:tblGrid>
                <a:gridCol w="1146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94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kohorta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N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alelová frekvence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c.</a:t>
                      </a:r>
                      <a:r>
                        <a:rPr lang="cs-CZ" sz="2000" b="1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1245_1253del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c.1400C&gt;T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1/SK  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471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1.</a:t>
                      </a: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59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5.94</a:t>
                      </a: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2/SK 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331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1.36%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5.29%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3/CR  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90</a:t>
                      </a:r>
                      <a:endParaRPr lang="cs-CZ" sz="2000" b="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5.56%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3.89%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4/CR 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64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0%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3.13%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5/SP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4.17%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9.17%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6/SM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cs-CZ" sz="2000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109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baseline="0" dirty="0" smtClean="0"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1 125</a:t>
                      </a:r>
                      <a:endParaRPr lang="cs-CZ" sz="2000" b="1" baseline="0" dirty="0"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0%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1.</a:t>
                      </a:r>
                      <a:r>
                        <a:rPr lang="cs-CZ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73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cs-CZ" sz="2000" b="1" baseline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6.4%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5.76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cs-CZ" sz="2000" b="1" baseline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2" name="Skupina 21"/>
          <p:cNvGrpSpPr/>
          <p:nvPr/>
        </p:nvGrpSpPr>
        <p:grpSpPr>
          <a:xfrm>
            <a:off x="590157" y="3722676"/>
            <a:ext cx="9761585" cy="3023654"/>
            <a:chOff x="81076" y="3834346"/>
            <a:chExt cx="9761585" cy="3023654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l="158" r="-158" b="15545"/>
            <a:stretch/>
          </p:blipFill>
          <p:spPr>
            <a:xfrm>
              <a:off x="5687092" y="4217892"/>
              <a:ext cx="4155569" cy="2187000"/>
            </a:xfrm>
            <a:prstGeom prst="rect">
              <a:avLst/>
            </a:prstGeom>
          </p:spPr>
        </p:pic>
        <p:sp>
          <p:nvSpPr>
            <p:cNvPr id="5" name="Obdélník 4"/>
            <p:cNvSpPr/>
            <p:nvPr/>
          </p:nvSpPr>
          <p:spPr>
            <a:xfrm>
              <a:off x="81076" y="4749160"/>
              <a:ext cx="58038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j-lt"/>
                  <a:cs typeface="Arial" panose="020B0604020202020204" pitchFamily="34" charset="0"/>
                </a:rPr>
                <a:t>c.1400C&gt;T</a:t>
              </a:r>
              <a:r>
                <a:rPr lang="cs-CZ" sz="2000" dirty="0">
                  <a:latin typeface="+mj-lt"/>
                  <a:cs typeface="Arial" panose="020B0604020202020204" pitchFamily="34" charset="0"/>
                </a:rPr>
                <a:t>: </a:t>
              </a:r>
              <a:r>
                <a:rPr lang="cs-CZ" sz="2000" dirty="0" err="1" smtClean="0">
                  <a:latin typeface="+mj-lt"/>
                  <a:cs typeface="Arial" panose="020B0604020202020204" pitchFamily="34" charset="0"/>
                </a:rPr>
                <a:t>gnomad:broadinstitute.org</a:t>
              </a:r>
              <a:endParaRPr lang="cs-CZ" sz="2000" dirty="0">
                <a:latin typeface="+mj-lt"/>
                <a:cs typeface="Arial" panose="020B0604020202020204" pitchFamily="34" charset="0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cs-CZ" sz="2000" dirty="0" smtClean="0">
                  <a:latin typeface="+mj-lt"/>
                  <a:cs typeface="Arial" panose="020B0604020202020204" pitchFamily="34" charset="0"/>
                </a:rPr>
                <a:t>c.1245_1253del: není v žádné veřejné databázi!</a:t>
              </a:r>
              <a:endParaRPr lang="en-US" sz="20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Obdélník 5"/>
            <p:cNvSpPr/>
            <p:nvPr/>
          </p:nvSpPr>
          <p:spPr>
            <a:xfrm>
              <a:off x="5687092" y="3834346"/>
              <a:ext cx="40401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Migra</a:t>
              </a:r>
              <a:r>
                <a:rPr lang="cs-CZ" sz="2400" b="1" dirty="0" err="1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ce</a:t>
              </a:r>
              <a:r>
                <a:rPr lang="cs-CZ" sz="2400" b="1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 Romů z Asie do Evropy </a:t>
              </a:r>
              <a:endParaRPr lang="en-US" sz="2400" b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76" y="5571027"/>
              <a:ext cx="4506853" cy="1286973"/>
            </a:xfrm>
            <a:prstGeom prst="rect">
              <a:avLst/>
            </a:prstGeom>
          </p:spPr>
        </p:pic>
      </p:grpSp>
      <p:sp>
        <p:nvSpPr>
          <p:cNvPr id="9" name="TextovéPole 8"/>
          <p:cNvSpPr txBox="1"/>
          <p:nvPr/>
        </p:nvSpPr>
        <p:spPr>
          <a:xfrm>
            <a:off x="41061" y="403056"/>
            <a:ext cx="906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8-10 miliónů, Indie, cca před 1 000 lety/1 000 osob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j-lt"/>
              </a:rPr>
              <a:t>Charcot</a:t>
            </a:r>
            <a:r>
              <a:rPr lang="cs-CZ" sz="2400" dirty="0">
                <a:latin typeface="+mj-lt"/>
              </a:rPr>
              <a:t>-Marie </a:t>
            </a:r>
            <a:r>
              <a:rPr lang="cs-CZ" sz="2400" dirty="0" err="1">
                <a:latin typeface="+mj-lt"/>
              </a:rPr>
              <a:t>Tooth</a:t>
            </a:r>
            <a:r>
              <a:rPr lang="cs-CZ" sz="2400" dirty="0">
                <a:latin typeface="+mj-lt"/>
              </a:rPr>
              <a:t>, </a:t>
            </a:r>
            <a:r>
              <a:rPr lang="cs-CZ" sz="2400" dirty="0" err="1">
                <a:latin typeface="+mj-lt"/>
              </a:rPr>
              <a:t>Gitelman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smtClean="0">
                <a:latin typeface="+mj-lt"/>
              </a:rPr>
              <a:t>syndrom, </a:t>
            </a:r>
            <a:r>
              <a:rPr lang="cs-CZ" sz="2400" dirty="0" err="1">
                <a:latin typeface="+mj-lt"/>
              </a:rPr>
              <a:t>Galactokinase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def</a:t>
            </a:r>
            <a:r>
              <a:rPr lang="cs-CZ" sz="2400" dirty="0">
                <a:latin typeface="+mj-lt"/>
              </a:rPr>
              <a:t>., SCAD aj.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8624" y="3593"/>
            <a:ext cx="3827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RHUC: populační specifita</a:t>
            </a:r>
            <a:endParaRPr lang="cs-CZ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13397" y="6533304"/>
            <a:ext cx="69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+mj-lt"/>
              </a:rPr>
              <a:t>EJHG 2013, </a:t>
            </a:r>
            <a:r>
              <a:rPr lang="cs-CZ" i="1" dirty="0" err="1" smtClean="0">
                <a:latin typeface="+mj-lt"/>
              </a:rPr>
              <a:t>Urolithiasis</a:t>
            </a:r>
            <a:r>
              <a:rPr lang="cs-CZ" dirty="0" smtClean="0">
                <a:latin typeface="+mj-lt"/>
              </a:rPr>
              <a:t> 2015, </a:t>
            </a:r>
            <a:r>
              <a:rPr lang="cs-CZ" i="1" dirty="0" smtClean="0">
                <a:latin typeface="+mj-lt"/>
              </a:rPr>
              <a:t>NNNA</a:t>
            </a:r>
            <a:r>
              <a:rPr lang="cs-CZ" dirty="0" smtClean="0">
                <a:latin typeface="+mj-lt"/>
              </a:rPr>
              <a:t> 2018, CCA 2018, </a:t>
            </a:r>
            <a:r>
              <a:rPr lang="cs-CZ" i="1" dirty="0" err="1" smtClean="0">
                <a:latin typeface="+mj-lt"/>
              </a:rPr>
              <a:t>Biomedicines</a:t>
            </a:r>
            <a:r>
              <a:rPr lang="cs-CZ" dirty="0" smtClean="0">
                <a:latin typeface="+mj-lt"/>
              </a:rPr>
              <a:t> 2021</a:t>
            </a:r>
            <a:endParaRPr lang="cs-CZ" dirty="0"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49335" y="1669703"/>
            <a:ext cx="6520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+mj-lt"/>
              </a:rPr>
              <a:t>p.T467M a p.delA415_L417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dysfunkční varianty transportéru URAT1</a:t>
            </a:r>
          </a:p>
          <a:p>
            <a:r>
              <a:rPr lang="cs-CZ" sz="2400" dirty="0" smtClean="0">
                <a:latin typeface="+mj-lt"/>
              </a:rPr>
              <a:t>↓snížená až nulová exprese, retence v ER</a:t>
            </a:r>
          </a:p>
          <a:p>
            <a:r>
              <a:rPr lang="cs-CZ" sz="2400" dirty="0" smtClean="0">
                <a:latin typeface="+mj-lt"/>
              </a:rPr>
              <a:t>↓signifikantně přenosová aktivita </a:t>
            </a:r>
          </a:p>
          <a:p>
            <a:endParaRPr lang="cs-CZ" sz="2400" dirty="0" smtClean="0"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133348" y="4326904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+mj-lt"/>
              </a:rPr>
              <a:t>delA415_L417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10374932" y="2872260"/>
            <a:ext cx="336385" cy="2721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10436319" y="4566601"/>
            <a:ext cx="336385" cy="2721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5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8140</TotalTime>
  <Words>1618</Words>
  <Application>Microsoft Office PowerPoint</Application>
  <PresentationFormat>Širokoúhlá obrazovka</PresentationFormat>
  <Paragraphs>312</Paragraphs>
  <Slides>20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Palatino Linotype</vt:lpstr>
      <vt:lpstr>Times New Roman</vt:lpstr>
      <vt:lpstr>Motiv Office</vt:lpstr>
      <vt:lpstr>Primární dysurikémie:  molekulární patogeneze a klinická praxe</vt:lpstr>
      <vt:lpstr>Prezentace aplikace PowerPoint</vt:lpstr>
      <vt:lpstr>Prezentace aplikace PowerPoint</vt:lpstr>
      <vt:lpstr>HYPOURIKÉMIE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Nadprodukce KM: poruchy syntézy purinů   </vt:lpstr>
      <vt:lpstr>Prezentace aplikace PowerPoint</vt:lpstr>
      <vt:lpstr>Nadprodukce KM: poruchy syntézy purinů/salwage pathway   </vt:lpstr>
      <vt:lpstr>AII.1, 39 žena, hyperurikémie od 19 let, 8 dnavých atak od 33, MTP 1 </vt:lpstr>
      <vt:lpstr>Prezentace aplikace PowerPoint</vt:lpstr>
      <vt:lpstr>Prezentace aplikace PowerPoint</vt:lpstr>
      <vt:lpstr>ABCG2 (ABCG/BCRP)</vt:lpstr>
      <vt:lpstr>ABCG2 (ABCG/BCRP): rizikový lokus pro časný nástup hyperurikemie a dny</vt:lpstr>
      <vt:lpstr>Kazuistika 5: Familiární časná hyperurikémie/dna</vt:lpstr>
      <vt:lpstr>Prezentace aplikace PowerPoint</vt:lpstr>
    </vt:vector>
  </TitlesOfParts>
  <Company>Revmatologický ústav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podklady primární hyperurikémie a dny</dc:title>
  <dc:creator>Stibůrková Blanka</dc:creator>
  <cp:lastModifiedBy>Stibůrková Blanka</cp:lastModifiedBy>
  <cp:revision>381</cp:revision>
  <cp:lastPrinted>2021-10-20T12:57:00Z</cp:lastPrinted>
  <dcterms:created xsi:type="dcterms:W3CDTF">2020-12-09T10:05:30Z</dcterms:created>
  <dcterms:modified xsi:type="dcterms:W3CDTF">2022-09-19T13:18:21Z</dcterms:modified>
</cp:coreProperties>
</file>