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3"/>
  </p:notesMasterIdLst>
  <p:sldIdLst>
    <p:sldId id="257" r:id="rId3"/>
    <p:sldId id="259" r:id="rId4"/>
    <p:sldId id="370" r:id="rId5"/>
    <p:sldId id="373" r:id="rId6"/>
    <p:sldId id="260" r:id="rId7"/>
    <p:sldId id="261" r:id="rId8"/>
    <p:sldId id="338" r:id="rId9"/>
    <p:sldId id="354" r:id="rId10"/>
    <p:sldId id="364" r:id="rId11"/>
    <p:sldId id="359" r:id="rId12"/>
    <p:sldId id="425" r:id="rId13"/>
    <p:sldId id="376" r:id="rId14"/>
    <p:sldId id="377" r:id="rId15"/>
    <p:sldId id="357" r:id="rId16"/>
    <p:sldId id="368" r:id="rId17"/>
    <p:sldId id="369" r:id="rId18"/>
    <p:sldId id="360" r:id="rId19"/>
    <p:sldId id="361" r:id="rId20"/>
    <p:sldId id="366" r:id="rId21"/>
    <p:sldId id="371" r:id="rId22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3"/>
    <p:restoredTop sz="85537"/>
  </p:normalViewPr>
  <p:slideViewPr>
    <p:cSldViewPr snapToGrid="0" snapToObjects="1">
      <p:cViewPr>
        <p:scale>
          <a:sx n="108" d="100"/>
          <a:sy n="108" d="100"/>
        </p:scale>
        <p:origin x="-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343EC-CDB5-A743-B12C-88B9E5CDF0CF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37755-6227-5D4D-923F-E04C8271B722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15208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Role </a:t>
            </a:r>
            <a:r>
              <a:rPr lang="cs-CZ" dirty="0" err="1"/>
              <a:t>cytometrie</a:t>
            </a:r>
            <a:r>
              <a:rPr lang="cs-CZ" dirty="0"/>
              <a:t> – osobní zájem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FF80C-51D0-497F-AC13-C424340620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95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537755-6227-5D4D-923F-E04C8271B722}" type="slidenum">
              <a:rPr lang="en-CZ" smtClean="0"/>
              <a:t>6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3423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latin typeface="Corbel" charset="0"/>
            </a:endParaRPr>
          </a:p>
        </p:txBody>
      </p:sp>
      <p:sp>
        <p:nvSpPr>
          <p:cNvPr id="6451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3C571-4354-9C4C-8BC6-2AD72B64D8A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3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537755-6227-5D4D-923F-E04C8271B722}" type="slidenum">
              <a:rPr lang="en-CZ" smtClean="0"/>
              <a:t>10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9186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yvětšit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FF80C-51D0-497F-AC13-C424340620C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37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0E7E-AEC1-664B-ABCC-8D5BCC9BD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F9C237-47EF-2644-B361-26D002187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C767-86B8-3E47-B7A3-E538AE634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A27D0-6852-C44D-BA9C-ED61C1E0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7E010-0A37-9248-AD73-7E87A2AA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14379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5F50B-C4CE-E643-B34A-D02EE850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B7222-1CAB-B64E-A2B9-66204076F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84D74-37E7-DD4C-A6FB-D2B963FBD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A862A-5653-7B42-A9E2-96C38AB2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67A3-9E92-6C46-A987-5B287F84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8469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64C424-D043-2842-82AF-C8FA82F1FE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5721F-6887-E64B-B24B-90A38F5A5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CDB76-07C7-D24F-B455-B98391DB2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3C2CC-A3F6-8943-8BAF-4A8580E5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08776-F6A8-7E42-ACE8-69712940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5623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61388" y="1376861"/>
            <a:ext cx="11398929" cy="213310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388" y="3602038"/>
            <a:ext cx="11398929" cy="1198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 b="1">
                <a:solidFill>
                  <a:schemeClr val="accent2"/>
                </a:solidFill>
              </a:defRPr>
            </a:lvl1pPr>
            <a:lvl2pPr marL="0" indent="356615">
              <a:buSzTx/>
              <a:buFontTx/>
              <a:buNone/>
              <a:defRPr sz="2500" b="1">
                <a:solidFill>
                  <a:schemeClr val="accent2"/>
                </a:solidFill>
              </a:defRPr>
            </a:lvl2pPr>
            <a:lvl3pPr marL="0" indent="713231">
              <a:buSzTx/>
              <a:buFontTx/>
              <a:buNone/>
              <a:defRPr sz="2500" b="1">
                <a:solidFill>
                  <a:schemeClr val="accent2"/>
                </a:solidFill>
              </a:defRPr>
            </a:lvl3pPr>
            <a:lvl4pPr marL="0" indent="1069847">
              <a:buSzTx/>
              <a:buFontTx/>
              <a:buNone/>
              <a:defRPr sz="2500" b="1">
                <a:solidFill>
                  <a:schemeClr val="accent2"/>
                </a:solidFill>
              </a:defRPr>
            </a:lvl4pPr>
            <a:lvl5pPr marL="0" indent="1426463">
              <a:buSzTx/>
              <a:buFontTx/>
              <a:buNone/>
              <a:defRPr sz="2500"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Obrázek 12" descr="Obrázek 12"/>
          <p:cNvPicPr>
            <a:picLocks noChangeAspect="1"/>
          </p:cNvPicPr>
          <p:nvPr/>
        </p:nvPicPr>
        <p:blipFill>
          <a:blip r:embed="rId2"/>
          <a:srcRect l="1963" t="28015" r="1922" b="31769"/>
          <a:stretch>
            <a:fillRect/>
          </a:stretch>
        </p:blipFill>
        <p:spPr>
          <a:xfrm>
            <a:off x="-1" y="1166746"/>
            <a:ext cx="12192001" cy="692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661312" y="4902202"/>
            <a:ext cx="11398929" cy="6048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marL="0" indent="0">
              <a:buSzTx/>
              <a:buFontTx/>
              <a:buNone/>
              <a:defRPr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1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2" y="255999"/>
            <a:ext cx="4464593" cy="6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05246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804199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61388" y="1376861"/>
            <a:ext cx="11398929" cy="213310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388" y="3602038"/>
            <a:ext cx="11398929" cy="11985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 b="1">
                <a:solidFill>
                  <a:schemeClr val="accent2"/>
                </a:solidFill>
              </a:defRPr>
            </a:lvl1pPr>
            <a:lvl2pPr marL="0" indent="356615">
              <a:buSzTx/>
              <a:buFontTx/>
              <a:buNone/>
              <a:defRPr sz="2500" b="1">
                <a:solidFill>
                  <a:schemeClr val="accent2"/>
                </a:solidFill>
              </a:defRPr>
            </a:lvl2pPr>
            <a:lvl3pPr marL="0" indent="713231">
              <a:buSzTx/>
              <a:buFontTx/>
              <a:buNone/>
              <a:defRPr sz="2500" b="1">
                <a:solidFill>
                  <a:schemeClr val="accent2"/>
                </a:solidFill>
              </a:defRPr>
            </a:lvl3pPr>
            <a:lvl4pPr marL="0" indent="1069847">
              <a:buSzTx/>
              <a:buFontTx/>
              <a:buNone/>
              <a:defRPr sz="2500" b="1">
                <a:solidFill>
                  <a:schemeClr val="accent2"/>
                </a:solidFill>
              </a:defRPr>
            </a:lvl4pPr>
            <a:lvl5pPr marL="0" indent="1426463">
              <a:buSzTx/>
              <a:buFontTx/>
              <a:buNone/>
              <a:defRPr sz="2500"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Obrázek 12" descr="Obrázek 12"/>
          <p:cNvPicPr>
            <a:picLocks noChangeAspect="1"/>
          </p:cNvPicPr>
          <p:nvPr/>
        </p:nvPicPr>
        <p:blipFill>
          <a:blip r:embed="rId2"/>
          <a:srcRect l="1963" t="28015" r="1922" b="31769"/>
          <a:stretch>
            <a:fillRect/>
          </a:stretch>
        </p:blipFill>
        <p:spPr>
          <a:xfrm>
            <a:off x="-1" y="1166746"/>
            <a:ext cx="12192001" cy="692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661312" y="4902202"/>
            <a:ext cx="11398929" cy="6048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marL="0" indent="0">
              <a:buSzTx/>
              <a:buFontTx/>
              <a:buNone/>
              <a:defRPr>
                <a:solidFill>
                  <a:schemeClr val="accent2"/>
                </a:solidFill>
              </a:defRPr>
            </a:pPr>
            <a:endParaRPr/>
          </a:p>
        </p:txBody>
      </p:sp>
      <p:pic>
        <p:nvPicPr>
          <p:cNvPr id="1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2" y="255999"/>
            <a:ext cx="4464593" cy="6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09847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7852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délník 14"/>
          <p:cNvSpPr/>
          <p:nvPr/>
        </p:nvSpPr>
        <p:spPr>
          <a:xfrm>
            <a:off x="0" y="1430322"/>
            <a:ext cx="12222760" cy="5427679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orbel"/>
              </a:defRPr>
            </a:pPr>
            <a:endParaRPr sz="1800"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t"/>
          <a:lstStyle>
            <a:lvl1pPr>
              <a:defRPr sz="47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611950"/>
            <a:ext cx="10515601" cy="147770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 b="1">
                <a:solidFill>
                  <a:schemeClr val="accent2"/>
                </a:solidFill>
              </a:defRPr>
            </a:lvl1pPr>
            <a:lvl2pPr marL="0" indent="356615">
              <a:buSzTx/>
              <a:buFontTx/>
              <a:buNone/>
              <a:defRPr sz="2500" b="1">
                <a:solidFill>
                  <a:schemeClr val="accent2"/>
                </a:solidFill>
              </a:defRPr>
            </a:lvl2pPr>
            <a:lvl3pPr marL="0" indent="713231">
              <a:buSzTx/>
              <a:buFontTx/>
              <a:buNone/>
              <a:defRPr sz="2500" b="1">
                <a:solidFill>
                  <a:schemeClr val="accent2"/>
                </a:solidFill>
              </a:defRPr>
            </a:lvl3pPr>
            <a:lvl4pPr marL="0" indent="1069847">
              <a:buSzTx/>
              <a:buFontTx/>
              <a:buNone/>
              <a:defRPr sz="2500" b="1">
                <a:solidFill>
                  <a:schemeClr val="accent2"/>
                </a:solidFill>
              </a:defRPr>
            </a:lvl4pPr>
            <a:lvl5pPr marL="0" indent="1426463">
              <a:buSzTx/>
              <a:buFontTx/>
              <a:buNone/>
              <a:defRPr sz="2500"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49" y="426349"/>
            <a:ext cx="4464595" cy="6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83044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5102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838202" y="351810"/>
            <a:ext cx="10517188" cy="9252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9" y="1463656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900" b="1"/>
            </a:lvl1pPr>
            <a:lvl2pPr marL="0" indent="356615">
              <a:buSzTx/>
              <a:buFontTx/>
              <a:buNone/>
              <a:defRPr sz="1900" b="1"/>
            </a:lvl2pPr>
            <a:lvl3pPr marL="0" indent="713231">
              <a:buSzTx/>
              <a:buFontTx/>
              <a:buNone/>
              <a:defRPr sz="1900" b="1"/>
            </a:lvl3pPr>
            <a:lvl4pPr marL="0" indent="1069847">
              <a:buSzTx/>
              <a:buFontTx/>
              <a:buNone/>
              <a:defRPr sz="1900" b="1"/>
            </a:lvl4pPr>
            <a:lvl5pPr marL="0" indent="1426463">
              <a:buSzTx/>
              <a:buFontTx/>
              <a:buNone/>
              <a:defRPr sz="19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6172202" y="1463656"/>
            <a:ext cx="51831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900" b="1"/>
            </a:lvl1pPr>
          </a:lstStyle>
          <a:p>
            <a:pPr marL="0" indent="0">
              <a:buSzTx/>
              <a:buFontTx/>
              <a:buNone/>
              <a:defRPr sz="1900" b="1"/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1798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8016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E77F2-E6D0-2E4C-B3C3-4F619943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69308-8035-4C47-9ECF-103CE1311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0A620-904F-5643-90A0-7542961D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DD2CB-281C-9F47-A13B-C213D294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13871-B776-4745-8AF0-6994F682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70866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1555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45719" tIns="45719" rIns="45719" bIns="45719"/>
          <a:lstStyle>
            <a:lvl1pPr algn="ctr" defTabSz="457200">
              <a:lnSpc>
                <a:spcPct val="100000"/>
              </a:lnSpc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572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457200" algn="ctr" defTabSz="4572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914400" algn="ctr" defTabSz="4572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1371600" algn="ctr" defTabSz="4572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1828800" algn="ctr" defTabSz="457200">
              <a:lnSpc>
                <a:spcPct val="100000"/>
              </a:lnSpc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12886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457200">
              <a:lnSpc>
                <a:spcPct val="100000"/>
              </a:lnSpc>
              <a:defRPr sz="4000" cap="all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 defTabSz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3405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 algn="ctr" defTabSz="457200">
              <a:lnSpc>
                <a:spcPct val="100000"/>
              </a:lnSpc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4572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 defTabSz="457200">
              <a:lnSpc>
                <a:spcPct val="100000"/>
              </a:lnSpc>
              <a:spcBef>
                <a:spcPts val="600"/>
              </a:spcBef>
              <a:buChar char="–"/>
              <a:defRPr sz="2800"/>
            </a:lvl2pPr>
            <a:lvl3pPr marL="1234439" indent="-320039" defTabSz="457200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 defTabSz="457200">
              <a:lnSpc>
                <a:spcPct val="100000"/>
              </a:lnSpc>
              <a:spcBef>
                <a:spcPts val="600"/>
              </a:spcBef>
              <a:buChar char="–"/>
              <a:defRPr sz="2800"/>
            </a:lvl4pPr>
            <a:lvl5pPr marL="2184400" indent="-355600" defTabSz="457200">
              <a:lnSpc>
                <a:spcPct val="100000"/>
              </a:lnSpc>
              <a:spcBef>
                <a:spcPts val="600"/>
              </a:spcBef>
              <a:buChar char="»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753790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 algn="ctr" defTabSz="457200">
              <a:lnSpc>
                <a:spcPct val="100000"/>
              </a:lnSpc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 defTabSz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 defTabSz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 defTabSz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 defTabSz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3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marL="0" indent="0" defTabSz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05678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 algn="ctr" defTabSz="457200">
              <a:lnSpc>
                <a:spcPct val="100000"/>
              </a:lnSpc>
              <a:defRPr sz="44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31926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44695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457200">
              <a:lnSpc>
                <a:spcPct val="100000"/>
              </a:lnSpc>
              <a:defRPr sz="2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457200">
              <a:lnSpc>
                <a:spcPct val="100000"/>
              </a:lnSpc>
              <a:defRPr sz="3200"/>
            </a:lvl1pPr>
            <a:lvl2pPr marL="783771" indent="-326571" defTabSz="457200">
              <a:lnSpc>
                <a:spcPct val="100000"/>
              </a:lnSpc>
              <a:buChar char="–"/>
              <a:defRPr sz="3200"/>
            </a:lvl2pPr>
            <a:lvl3pPr marL="1219200" indent="-304800" defTabSz="457200">
              <a:lnSpc>
                <a:spcPct val="100000"/>
              </a:lnSpc>
              <a:defRPr sz="3200"/>
            </a:lvl3pPr>
            <a:lvl4pPr marL="1737360" indent="-365760" defTabSz="457200">
              <a:lnSpc>
                <a:spcPct val="100000"/>
              </a:lnSpc>
              <a:buChar char="–"/>
              <a:defRPr sz="3200"/>
            </a:lvl4pPr>
            <a:lvl5pPr marL="2194560" indent="-365760" defTabSz="457200">
              <a:lnSpc>
                <a:spcPct val="100000"/>
              </a:lnSpc>
              <a:buChar char="»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599" y="1435101"/>
            <a:ext cx="4011087" cy="46910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 defTabSz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79774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457200">
              <a:lnSpc>
                <a:spcPct val="100000"/>
              </a:lnSpc>
              <a:defRPr sz="2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457200" defTabSz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914400" defTabSz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 defTabSz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 defTabSz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39655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661388" y="1376861"/>
            <a:ext cx="11398929" cy="2133103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457200">
              <a:lnSpc>
                <a:spcPct val="100000"/>
              </a:lnSpc>
              <a:defRPr sz="4200" b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388" y="3602038"/>
            <a:ext cx="11398929" cy="11985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500" b="1">
                <a:solidFill>
                  <a:srgbClr val="C0504D"/>
                </a:solidFill>
              </a:defRPr>
            </a:lvl1pPr>
            <a:lvl2pPr marL="0" indent="356615" defTabSz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500" b="1">
                <a:solidFill>
                  <a:srgbClr val="C0504D"/>
                </a:solidFill>
              </a:defRPr>
            </a:lvl2pPr>
            <a:lvl3pPr marL="0" indent="713231" defTabSz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500" b="1">
                <a:solidFill>
                  <a:srgbClr val="C0504D"/>
                </a:solidFill>
              </a:defRPr>
            </a:lvl3pPr>
            <a:lvl4pPr marL="0" indent="1069847" defTabSz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500" b="1">
                <a:solidFill>
                  <a:srgbClr val="C0504D"/>
                </a:solidFill>
              </a:defRPr>
            </a:lvl4pPr>
            <a:lvl5pPr marL="0" indent="1426463" defTabSz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500" b="1">
                <a:solidFill>
                  <a:srgbClr val="C0504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1" name="Obrázek 12" descr="Obrázek 12"/>
          <p:cNvPicPr>
            <a:picLocks noChangeAspect="1"/>
          </p:cNvPicPr>
          <p:nvPr/>
        </p:nvPicPr>
        <p:blipFill>
          <a:blip r:embed="rId2"/>
          <a:srcRect l="1963" t="28015" r="1922" b="31769"/>
          <a:stretch>
            <a:fillRect/>
          </a:stretch>
        </p:blipFill>
        <p:spPr>
          <a:xfrm>
            <a:off x="-1" y="1166746"/>
            <a:ext cx="12192001" cy="6921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661312" y="4902202"/>
            <a:ext cx="11398929" cy="60483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57200">
              <a:lnSpc>
                <a:spcPct val="100000"/>
              </a:lnSpc>
              <a:buSzTx/>
              <a:buFontTx/>
              <a:buNone/>
              <a:defRPr sz="3200">
                <a:solidFill>
                  <a:srgbClr val="C0504D"/>
                </a:solidFill>
              </a:defRPr>
            </a:lvl1pPr>
          </a:lstStyle>
          <a:p>
            <a:pPr marL="0" indent="0" defTabSz="457200">
              <a:lnSpc>
                <a:spcPct val="100000"/>
              </a:lnSpc>
              <a:buSzTx/>
              <a:buFontTx/>
              <a:buNone/>
              <a:defRPr sz="3200">
                <a:solidFill>
                  <a:srgbClr val="C0504D"/>
                </a:solidFill>
              </a:defRPr>
            </a:pPr>
            <a:endParaRPr/>
          </a:p>
        </p:txBody>
      </p:sp>
      <p:pic>
        <p:nvPicPr>
          <p:cNvPr id="163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2" y="255999"/>
            <a:ext cx="4464593" cy="6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9312" y="6400415"/>
            <a:ext cx="283088" cy="27699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86006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E7EA-B515-1B4D-A058-9E0D1368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14F13-DADA-F945-ACEF-A735426ED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61EF8-221E-394E-88A3-48E032A6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5F791-FB94-8346-ADBB-5B84F724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1A55D-74CF-2642-8C03-A815893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4221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lIns="45719" tIns="45719" rIns="45719" bIns="45719"/>
          <a:lstStyle>
            <a:lvl1pPr algn="ctr" defTabSz="457200">
              <a:lnSpc>
                <a:spcPct val="100000"/>
              </a:lnSpc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457200">
              <a:lnSpc>
                <a:spcPct val="100000"/>
              </a:lnSpc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 defTabSz="457200">
              <a:lnSpc>
                <a:spcPct val="100000"/>
              </a:lnSpc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 defTabSz="457200">
              <a:lnSpc>
                <a:spcPct val="100000"/>
              </a:lnSpc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 defTabSz="457200">
              <a:lnSpc>
                <a:spcPct val="100000"/>
              </a:lnSpc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 defTabSz="457200">
              <a:lnSpc>
                <a:spcPct val="100000"/>
              </a:lnSpc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27" y="6400415"/>
            <a:ext cx="275073" cy="276997"/>
          </a:xfrm>
          <a:prstGeom prst="rect">
            <a:avLst/>
          </a:prstGeom>
        </p:spPr>
        <p:txBody>
          <a:bodyPr lIns="45719" tIns="45719" rIns="45719" bIns="45719"/>
          <a:lstStyle>
            <a:lvl1pPr defTabSz="4572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7426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en obje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 9"/>
          <p:cNvSpPr/>
          <p:nvPr/>
        </p:nvSpPr>
        <p:spPr>
          <a:xfrm>
            <a:off x="10670118" y="6553200"/>
            <a:ext cx="1521884" cy="304800"/>
          </a:xfrm>
          <a:prstGeom prst="rect">
            <a:avLst/>
          </a:prstGeom>
          <a:solidFill>
            <a:srgbClr val="6E90A6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 sz="2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2400"/>
          </a:p>
        </p:txBody>
      </p:sp>
      <p:sp>
        <p:nvSpPr>
          <p:cNvPr id="181" name="Rechthoek 10"/>
          <p:cNvSpPr/>
          <p:nvPr/>
        </p:nvSpPr>
        <p:spPr>
          <a:xfrm>
            <a:off x="1524000" y="6553200"/>
            <a:ext cx="9146117" cy="304800"/>
          </a:xfrm>
          <a:prstGeom prst="rect">
            <a:avLst/>
          </a:prstGeom>
          <a:solidFill>
            <a:srgbClr val="007CC2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 sz="2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2400"/>
          </a:p>
        </p:txBody>
      </p:sp>
      <p:sp>
        <p:nvSpPr>
          <p:cNvPr id="182" name="Rechthoek 11"/>
          <p:cNvSpPr/>
          <p:nvPr/>
        </p:nvSpPr>
        <p:spPr>
          <a:xfrm>
            <a:off x="0" y="6553200"/>
            <a:ext cx="1524000" cy="304800"/>
          </a:xfrm>
          <a:prstGeom prst="rect">
            <a:avLst/>
          </a:prstGeom>
          <a:solidFill>
            <a:srgbClr val="003C7D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 sz="2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2400"/>
          </a:p>
        </p:txBody>
      </p:sp>
      <p:sp>
        <p:nvSpPr>
          <p:cNvPr id="183" name="Rechthoek 12"/>
          <p:cNvSpPr/>
          <p:nvPr/>
        </p:nvSpPr>
        <p:spPr>
          <a:xfrm>
            <a:off x="9148234" y="6553200"/>
            <a:ext cx="1521884" cy="304800"/>
          </a:xfrm>
          <a:prstGeom prst="rect">
            <a:avLst/>
          </a:prstGeom>
          <a:solidFill>
            <a:srgbClr val="009FBD"/>
          </a:solidFill>
          <a:ln w="12700">
            <a:miter lim="400000"/>
          </a:ln>
        </p:spPr>
        <p:txBody>
          <a:bodyPr lIns="45719" rIns="45719"/>
          <a:lstStyle/>
          <a:p>
            <a:pPr defTabSz="914400">
              <a:defRPr sz="24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2400"/>
          </a:p>
        </p:txBody>
      </p:sp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755650" y="1"/>
            <a:ext cx="8699501" cy="854075"/>
          </a:xfrm>
          <a:prstGeom prst="rect">
            <a:avLst/>
          </a:prstGeom>
        </p:spPr>
        <p:txBody>
          <a:bodyPr lIns="0" tIns="0" rIns="0" bIns="0" anchor="b"/>
          <a:lstStyle>
            <a:lvl1pPr defTabSz="914400">
              <a:lnSpc>
                <a:spcPct val="96000"/>
              </a:lnSpc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50" y="1144588"/>
            <a:ext cx="11055351" cy="5113339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40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0" indent="-187325" defTabSz="914400">
              <a:lnSpc>
                <a:spcPct val="120000"/>
              </a:lnSpc>
              <a:spcBef>
                <a:spcPts val="0"/>
              </a:spcBef>
              <a:buFontTx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380637" indent="-206375" defTabSz="914400">
              <a:lnSpc>
                <a:spcPct val="120000"/>
              </a:lnSpc>
              <a:spcBef>
                <a:spcPts val="0"/>
              </a:spcBef>
              <a:buFontTx/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marL="741695" indent="-216958" defTabSz="914400">
              <a:lnSpc>
                <a:spcPct val="120000"/>
              </a:lnSpc>
              <a:spcBef>
                <a:spcPts val="0"/>
              </a:spcBef>
              <a:buFontTx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1101343" indent="-213431" defTabSz="914400">
              <a:lnSpc>
                <a:spcPct val="120000"/>
              </a:lnSpc>
              <a:spcBef>
                <a:spcPts val="0"/>
              </a:spcBef>
              <a:buFontTx/>
              <a:defRPr sz="2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5650" y="6613268"/>
            <a:ext cx="182742" cy="184666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55787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53CDA-CDFD-EA4B-B618-E2249FA2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5AC85-AE2C-4E47-B62E-AC1634DDE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A064B-D618-BF4B-AD14-0A89DFB6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7E74-3FAA-394D-96FF-1233BD0861FF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D5BC-89CA-CA4D-99D6-D08B9940B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E3BDC-94CB-D343-85B6-97993067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FF172-E6B5-7648-BEC3-EE13D4CC58B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9027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CF7C-C0E6-8148-8337-254889BE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83A8F-D832-2842-BF55-FED34191D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61EF1-6BE4-AE48-89BD-D6D3FDF2F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2C30B-8877-8549-B9AF-4287D24D3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ED7A5-1B5C-7544-A76A-0E143E3C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4309E-3B70-CA41-9B29-C6E2D161A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9367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D80F-C1CF-7C46-BB09-1E407BF3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D9642-D30E-5F4D-B09C-1366D9AA7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9ED04-4217-8B40-824B-15991E7BF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7ABC-5443-CD40-B11E-0D718C12E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0C996-1954-D740-85B3-89B70E8C8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09FA1B-1EA1-4B46-9CA3-4F4D2800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38BBF4-C093-B043-AD5C-383A775E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2226F-48C5-AC4C-8509-26D6546B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1947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D511-BC60-1345-8CEA-A60F296D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022AC-4F9C-2646-A0FB-0DD13D77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6985E-D4E7-8C4A-A493-2E83A661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EF793-DE84-9742-AEA8-F473F9FF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15717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2FE9FA-AE2E-984A-B9F2-7465831C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2B42B-363E-334A-AD8B-C3D369E5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0298B-243F-B94E-BC0D-EC7FEC29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7768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B1F4-B3B3-1542-9AE4-144F18D7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4AF2C-F3D5-554E-9D7F-1584180EE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C3FE0-9007-9540-8F4A-09E4688C7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0BB3E-66B5-A943-BFE2-29F34EAA3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91C0F-6B66-6940-BE54-3A10701C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A0E91-24BB-2942-B3B6-225EF112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2457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9B1E-389C-4F4A-955B-063F6184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EC2C6-DB3B-244F-8E1D-D12506E6B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B7AE9-6E7A-724B-A3D5-8CF46F39E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412FC-2E83-5F46-9A8C-1881FF0A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60679-F5AC-DA48-8EB9-38957970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8B865-DB60-1845-900C-81CE41E4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2863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BE9C6-81B1-7945-921A-092D3EF5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FE8C6-EE7D-424B-9DD9-D1B4BED56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3DD6B-8C19-7F47-BCFD-94AC4B450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18A0F-A896-CB4D-A309-A162F8687668}" type="datetimeFigureOut">
              <a:rPr lang="en-CZ" smtClean="0"/>
              <a:t>19.09.2022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356C2-A90E-2141-BE9A-B68FFC9F0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E265F-51C8-C147-8B05-6B7D909DA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AD944-DD02-5444-9339-4267BE39C94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8049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7" descr="Obrázek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94415" y="6306078"/>
            <a:ext cx="2819740" cy="43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38494"/>
            <a:ext cx="10515600" cy="92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62" tIns="35662" rIns="35662" bIns="35662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473694"/>
            <a:ext cx="10515600" cy="463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62" tIns="35662" rIns="35662" bIns="35662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22776" y="6414250"/>
            <a:ext cx="214688" cy="210520"/>
          </a:xfrm>
          <a:prstGeom prst="rect">
            <a:avLst/>
          </a:prstGeom>
          <a:ln w="12700">
            <a:miter lim="400000"/>
          </a:ln>
        </p:spPr>
        <p:txBody>
          <a:bodyPr wrap="none" lIns="35662" tIns="35662" rIns="35662" bIns="35662" anchor="ctr">
            <a:spAutoFit/>
          </a:bodyPr>
          <a:lstStyle>
            <a:lvl1pPr algn="r">
              <a:defRPr sz="900">
                <a:solidFill>
                  <a:srgbClr val="888888"/>
                </a:solidFill>
                <a:latin typeface="+mj-lt"/>
                <a:ea typeface="+mj-ea"/>
                <a:cs typeface="+mj-cs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75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</p:sldLayoutIdLst>
  <p:transition spd="med"/>
  <p:txStyles>
    <p:titleStyle>
      <a:lvl1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1pPr>
      <a:lvl2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2pPr>
      <a:lvl3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3pPr>
      <a:lvl4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4pPr>
      <a:lvl5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5pPr>
      <a:lvl6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6pPr>
      <a:lvl7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7pPr>
      <a:lvl8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8pPr>
      <a:lvl9pPr marL="0" marR="0" indent="0" algn="l" defTabSz="713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Corbel"/>
        </a:defRPr>
      </a:lvl9pPr>
    </p:titleStyle>
    <p:bodyStyle>
      <a:lvl1pPr marL="178307" marR="0" indent="-178307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1pPr>
      <a:lvl2pPr marL="563077" marR="0" indent="-206461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2pPr>
      <a:lvl3pPr marL="958405" marR="0" indent="-245173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3pPr>
      <a:lvl4pPr marL="1350046" marR="0" indent="-280198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4pPr>
      <a:lvl5pPr marL="1706662" marR="0" indent="-280198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5pPr>
      <a:lvl6pPr marL="2063278" marR="0" indent="-280198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6pPr>
      <a:lvl7pPr marL="2419894" marR="0" indent="-280198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7pPr>
      <a:lvl8pPr marL="2776510" marR="0" indent="-280198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8pPr>
      <a:lvl9pPr marL="3133126" marR="0" indent="-280198" algn="l" defTabSz="713231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orbel"/>
        </a:defRPr>
      </a:lvl9pPr>
    </p:bodyStyle>
    <p:otherStyle>
      <a:lvl1pPr marL="0" marR="0" indent="0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356615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713231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069847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426463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1783079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2139695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2496311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2852927" algn="r" defTabSz="7132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6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file://localhost/Users/tomas/Desktop/Screen%20Shot%202016-06-03%20at%202.36.44%20PM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euroflow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Nadpis 1"/>
          <p:cNvSpPr txBox="1">
            <a:spLocks noGrp="1"/>
          </p:cNvSpPr>
          <p:nvPr>
            <p:ph type="ctrTitle"/>
          </p:nvPr>
        </p:nvSpPr>
        <p:spPr>
          <a:xfrm>
            <a:off x="716478" y="1163782"/>
            <a:ext cx="10759044" cy="19119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506394">
              <a:defRPr sz="2768"/>
            </a:pPr>
            <a:r>
              <a:rPr lang="en-GB" sz="3200" dirty="0" err="1">
                <a:latin typeface="Corbel" panose="020B0503020204020204" pitchFamily="34" charset="0"/>
              </a:rPr>
              <a:t>Cytometrické</a:t>
            </a:r>
            <a:r>
              <a:rPr lang="en-GB" sz="3200" dirty="0">
                <a:latin typeface="Corbel" panose="020B0503020204020204" pitchFamily="34" charset="0"/>
              </a:rPr>
              <a:t> </a:t>
            </a:r>
            <a:r>
              <a:rPr lang="en-GB" sz="3200" dirty="0" err="1">
                <a:latin typeface="Corbel" panose="020B0503020204020204" pitchFamily="34" charset="0"/>
              </a:rPr>
              <a:t>analýzy</a:t>
            </a:r>
            <a:r>
              <a:rPr lang="en-GB" sz="3200" dirty="0">
                <a:latin typeface="Corbel" panose="020B0503020204020204" pitchFamily="34" charset="0"/>
              </a:rPr>
              <a:t> </a:t>
            </a:r>
            <a:r>
              <a:rPr lang="en-GB" sz="3200" dirty="0" err="1">
                <a:latin typeface="Corbel" panose="020B0503020204020204" pitchFamily="34" charset="0"/>
              </a:rPr>
              <a:t>lymfocytů</a:t>
            </a:r>
            <a:r>
              <a:rPr lang="en-GB" sz="3200" dirty="0">
                <a:latin typeface="Corbel" panose="020B0503020204020204" pitchFamily="34" charset="0"/>
              </a:rPr>
              <a:t>: </a:t>
            </a:r>
            <a:br>
              <a:rPr lang="en-GB" sz="3200" dirty="0">
                <a:latin typeface="Corbel" panose="020B0503020204020204" pitchFamily="34" charset="0"/>
              </a:rPr>
            </a:br>
            <a:r>
              <a:rPr lang="en-GB" sz="3200" dirty="0" err="1">
                <a:latin typeface="Corbel" panose="020B0503020204020204" pitchFamily="34" charset="0"/>
              </a:rPr>
              <a:t>fenotypizace</a:t>
            </a:r>
            <a:r>
              <a:rPr lang="en-GB" sz="3200" dirty="0">
                <a:latin typeface="Corbel" panose="020B0503020204020204" pitchFamily="34" charset="0"/>
              </a:rPr>
              <a:t> u </a:t>
            </a:r>
            <a:r>
              <a:rPr lang="en-GB" sz="3200" dirty="0" err="1">
                <a:latin typeface="Corbel" panose="020B0503020204020204" pitchFamily="34" charset="0"/>
              </a:rPr>
              <a:t>poruch</a:t>
            </a:r>
            <a:r>
              <a:rPr lang="en-GB" sz="3200" dirty="0">
                <a:latin typeface="Corbel" panose="020B0503020204020204" pitchFamily="34" charset="0"/>
              </a:rPr>
              <a:t> </a:t>
            </a:r>
            <a:r>
              <a:rPr lang="en-GB" sz="3200" dirty="0" err="1">
                <a:latin typeface="Corbel" panose="020B0503020204020204" pitchFamily="34" charset="0"/>
              </a:rPr>
              <a:t>imunity</a:t>
            </a:r>
            <a:r>
              <a:rPr lang="en-GB" sz="3200" dirty="0">
                <a:latin typeface="Corbel" panose="020B0503020204020204" pitchFamily="34" charset="0"/>
              </a:rPr>
              <a:t> a </a:t>
            </a:r>
            <a:r>
              <a:rPr lang="en-GB" sz="3200" dirty="0" err="1">
                <a:latin typeface="Corbel" panose="020B0503020204020204" pitchFamily="34" charset="0"/>
              </a:rPr>
              <a:t>hematologických</a:t>
            </a:r>
            <a:r>
              <a:rPr lang="en-GB" sz="3200" dirty="0">
                <a:latin typeface="Corbel" panose="020B0503020204020204" pitchFamily="34" charset="0"/>
              </a:rPr>
              <a:t> </a:t>
            </a:r>
            <a:r>
              <a:rPr lang="en-GB" sz="3200" dirty="0" err="1">
                <a:latin typeface="Corbel" panose="020B0503020204020204" pitchFamily="34" charset="0"/>
              </a:rPr>
              <a:t>malignit</a:t>
            </a:r>
            <a:endParaRPr sz="3200" dirty="0">
              <a:latin typeface="Corbel" panose="020B0503020204020204" pitchFamily="34" charset="0"/>
            </a:endParaRPr>
          </a:p>
        </p:txBody>
      </p:sp>
      <p:sp>
        <p:nvSpPr>
          <p:cNvPr id="196" name="Zástupný symbol pro text 3"/>
          <p:cNvSpPr txBox="1">
            <a:spLocks noGrp="1"/>
          </p:cNvSpPr>
          <p:nvPr>
            <p:ph type="subTitle" sz="quarter" idx="1"/>
          </p:nvPr>
        </p:nvSpPr>
        <p:spPr>
          <a:xfrm>
            <a:off x="1862865" y="3504397"/>
            <a:ext cx="8549197" cy="604839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rgbClr val="000000"/>
                </a:solidFill>
              </a:defRPr>
            </a:lvl1pPr>
          </a:lstStyle>
          <a:p>
            <a:r>
              <a:rPr dirty="0" err="1">
                <a:latin typeface="Corbel" panose="020B0503020204020204" pitchFamily="34" charset="0"/>
              </a:rPr>
              <a:t>Tomáš</a:t>
            </a:r>
            <a:r>
              <a:rPr dirty="0">
                <a:latin typeface="Corbel" panose="020B0503020204020204" pitchFamily="34" charset="0"/>
              </a:rPr>
              <a:t> </a:t>
            </a:r>
            <a:r>
              <a:rPr dirty="0" err="1">
                <a:latin typeface="Corbel" panose="020B0503020204020204" pitchFamily="34" charset="0"/>
              </a:rPr>
              <a:t>Kalina</a:t>
            </a:r>
            <a:endParaRPr dirty="0">
              <a:latin typeface="Corbel" panose="020B0503020204020204" pitchFamily="34" charset="0"/>
            </a:endParaRPr>
          </a:p>
        </p:txBody>
      </p:sp>
      <p:pic>
        <p:nvPicPr>
          <p:cNvPr id="197" name="Object 2" descr="Objec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9" y="6219441"/>
            <a:ext cx="1828800" cy="56197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Rectangle 7"/>
          <p:cNvSpPr txBox="1"/>
          <p:nvPr/>
        </p:nvSpPr>
        <p:spPr>
          <a:xfrm>
            <a:off x="1862865" y="6238491"/>
            <a:ext cx="40128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latin typeface="+mj-lt"/>
                <a:ea typeface="+mj-ea"/>
                <a:cs typeface="+mj-cs"/>
                <a:sym typeface="Corbel"/>
              </a:defRPr>
            </a:lvl1pPr>
          </a:lstStyle>
          <a:p>
            <a:r>
              <a:rPr dirty="0"/>
              <a:t>- Childhood Leukemia Investigation Prague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697507-F95F-984B-8B16-252B48B3E634}"/>
              </a:ext>
            </a:extLst>
          </p:cNvPr>
          <p:cNvSpPr/>
          <p:nvPr/>
        </p:nvSpPr>
        <p:spPr>
          <a:xfrm>
            <a:off x="363115" y="5603232"/>
            <a:ext cx="516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Corbel" panose="020B0503020204020204" pitchFamily="34" charset="0"/>
              </a:rPr>
              <a:t>Klinika</a:t>
            </a:r>
            <a:r>
              <a:rPr lang="en-GB" sz="2400" dirty="0">
                <a:latin typeface="Corbel" panose="020B0503020204020204" pitchFamily="34" charset="0"/>
              </a:rPr>
              <a:t> </a:t>
            </a:r>
            <a:r>
              <a:rPr lang="en-GB" sz="2400" dirty="0" err="1">
                <a:latin typeface="Corbel" panose="020B0503020204020204" pitchFamily="34" charset="0"/>
              </a:rPr>
              <a:t>dětské</a:t>
            </a:r>
            <a:r>
              <a:rPr lang="en-GB" sz="2400" dirty="0">
                <a:latin typeface="Corbel" panose="020B0503020204020204" pitchFamily="34" charset="0"/>
              </a:rPr>
              <a:t> </a:t>
            </a:r>
            <a:r>
              <a:rPr lang="en-GB" sz="2400" dirty="0" err="1">
                <a:latin typeface="Corbel" panose="020B0503020204020204" pitchFamily="34" charset="0"/>
              </a:rPr>
              <a:t>hematologie</a:t>
            </a:r>
            <a:r>
              <a:rPr lang="en-GB" sz="2400" dirty="0">
                <a:latin typeface="Corbel" panose="020B0503020204020204" pitchFamily="34" charset="0"/>
              </a:rPr>
              <a:t> a </a:t>
            </a:r>
            <a:r>
              <a:rPr lang="en-GB" sz="2400" dirty="0" err="1">
                <a:latin typeface="Corbel" panose="020B0503020204020204" pitchFamily="34" charset="0"/>
              </a:rPr>
              <a:t>onkologie</a:t>
            </a:r>
            <a:endParaRPr lang="en-CZ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354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0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cs-CZ" sz="3600" dirty="0"/>
              <a:t>Diagnostika – </a:t>
            </a:r>
            <a:r>
              <a:rPr lang="cs-CZ" sz="3600" dirty="0" err="1"/>
              <a:t>EuroFlow</a:t>
            </a:r>
            <a:r>
              <a:rPr lang="cs-CZ" sz="3600" dirty="0"/>
              <a:t> - Hematologie</a:t>
            </a:r>
            <a:endParaRPr sz="3600" dirty="0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CC68D44D-BD0B-AD47-9989-2894259B5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6" y="2928939"/>
            <a:ext cx="28813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3.   </a:t>
            </a:r>
            <a:r>
              <a:rPr lang="en-US" sz="1800" dirty="0" err="1">
                <a:solidFill>
                  <a:prstClr val="black"/>
                </a:solidFill>
              </a:rPr>
              <a:t>Reagencie</a:t>
            </a:r>
            <a:r>
              <a:rPr lang="en-US" sz="1800" dirty="0">
                <a:solidFill>
                  <a:prstClr val="black"/>
                </a:solidFill>
              </a:rPr>
              <a:t> a </a:t>
            </a:r>
            <a:r>
              <a:rPr lang="en-US" sz="1800" dirty="0" err="1">
                <a:solidFill>
                  <a:prstClr val="black"/>
                </a:solidFill>
              </a:rPr>
              <a:t>jejich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použití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TextBox 28">
            <a:extLst>
              <a:ext uri="{FF2B5EF4-FFF2-40B4-BE49-F238E27FC236}">
                <a16:creationId xmlns:a16="http://schemas.microsoft.com/office/drawing/2014/main" id="{7581EFC6-5605-7C44-9CE5-F843054CE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1457326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800" dirty="0" err="1">
                <a:solidFill>
                  <a:prstClr val="black"/>
                </a:solidFill>
              </a:rPr>
              <a:t>Příprava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vzorku</a:t>
            </a:r>
            <a:endParaRPr lang="en-US" sz="1800" dirty="0">
              <a:solidFill>
                <a:prstClr val="black"/>
              </a:solidFill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  <a:cs typeface="ＭＳ Ｐゴシック" charset="0"/>
              </a:rPr>
              <a:t>Standard Operating Protocol (SOP)</a:t>
            </a: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022EE9BD-7985-2F44-BA9A-1AA9ED076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6" y="2233614"/>
            <a:ext cx="3764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2.   </a:t>
            </a:r>
            <a:r>
              <a:rPr lang="en-US" sz="1800" dirty="0" err="1">
                <a:solidFill>
                  <a:prstClr val="black"/>
                </a:solidFill>
              </a:rPr>
              <a:t>Nastavení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přístroje</a:t>
            </a:r>
            <a:r>
              <a:rPr lang="en-US" sz="1800" dirty="0">
                <a:solidFill>
                  <a:prstClr val="black"/>
                </a:solidFill>
              </a:rPr>
              <a:t> (SOP)</a:t>
            </a:r>
          </a:p>
        </p:txBody>
      </p:sp>
      <p:pic>
        <p:nvPicPr>
          <p:cNvPr id="6" name="Picture 8" descr="StandardizaceCLIP.jpg">
            <a:extLst>
              <a:ext uri="{FF2B5EF4-FFF2-40B4-BE49-F238E27FC236}">
                <a16:creationId xmlns:a16="http://schemas.microsoft.com/office/drawing/2014/main" id="{9496004A-D6B7-F54A-8299-A3FBD51F3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t="27682" r="4823" b="11900"/>
          <a:stretch>
            <a:fillRect/>
          </a:stretch>
        </p:blipFill>
        <p:spPr bwMode="auto">
          <a:xfrm>
            <a:off x="6309932" y="1155506"/>
            <a:ext cx="178435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CA5180A7-5E66-494A-B654-801AF9B3C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3588755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4.  </a:t>
            </a:r>
            <a:r>
              <a:rPr lang="en-US" sz="1800" dirty="0" err="1">
                <a:solidFill>
                  <a:prstClr val="black"/>
                </a:solidFill>
              </a:rPr>
              <a:t>Měření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C5922DE-8674-0140-B2FE-6AEFDD23B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5716588"/>
            <a:ext cx="1766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6. </a:t>
            </a:r>
            <a:r>
              <a:rPr lang="en-US" sz="1800" dirty="0" err="1">
                <a:solidFill>
                  <a:prstClr val="black"/>
                </a:solidFill>
              </a:rPr>
              <a:t>Interpretace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6E99B62-0619-1043-903C-9942F534F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4223459"/>
            <a:ext cx="3303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5.  </a:t>
            </a:r>
            <a:r>
              <a:rPr lang="en-US" sz="1800" dirty="0" err="1">
                <a:solidFill>
                  <a:prstClr val="black"/>
                </a:solidFill>
              </a:rPr>
              <a:t>Analýza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dat</a:t>
            </a: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EA45B9B-D33A-7348-8717-4AE24CF3C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15" y="3155537"/>
            <a:ext cx="4359557" cy="363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F378DF-9CDD-F44D-AC6F-74BFD2BE3E47}"/>
              </a:ext>
            </a:extLst>
          </p:cNvPr>
          <p:cNvGrpSpPr>
            <a:grpSpLocks/>
          </p:cNvGrpSpPr>
          <p:nvPr/>
        </p:nvGrpSpPr>
        <p:grpSpPr bwMode="auto">
          <a:xfrm>
            <a:off x="191728" y="1103953"/>
            <a:ext cx="5978885" cy="4296721"/>
            <a:chOff x="323213" y="1200150"/>
            <a:chExt cx="8283827" cy="4192063"/>
          </a:xfrm>
        </p:grpSpPr>
        <p:pic>
          <p:nvPicPr>
            <p:cNvPr id="13" name="Picture 4" descr="EuroFlow_logo_trans_white">
              <a:extLst>
                <a:ext uri="{FF2B5EF4-FFF2-40B4-BE49-F238E27FC236}">
                  <a16:creationId xmlns:a16="http://schemas.microsoft.com/office/drawing/2014/main" id="{FA715594-A170-F548-BE87-462749DFA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7291" y="2273506"/>
              <a:ext cx="2170112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le 24">
              <a:extLst>
                <a:ext uri="{FF2B5EF4-FFF2-40B4-BE49-F238E27FC236}">
                  <a16:creationId xmlns:a16="http://schemas.microsoft.com/office/drawing/2014/main" id="{87EDAB6A-0D72-9448-8A95-035075404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3" y="1200150"/>
              <a:ext cx="8283827" cy="419206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0" b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0D916F-D5AF-A147-82A1-235565918360}"/>
                </a:ext>
              </a:extLst>
            </p:cNvPr>
            <p:cNvSpPr txBox="1"/>
            <p:nvPr/>
          </p:nvSpPr>
          <p:spPr>
            <a:xfrm rot="5400000">
              <a:off x="1100829" y="4152052"/>
              <a:ext cx="649207" cy="523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4F81BD">
                      <a:lumMod val="75000"/>
                    </a:srgbClr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QA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847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4C03-0F97-FA46-AF19-16974BD4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5" y="69488"/>
            <a:ext cx="10607566" cy="1778986"/>
          </a:xfrm>
        </p:spPr>
        <p:txBody>
          <a:bodyPr>
            <a:normAutofit/>
          </a:bodyPr>
          <a:lstStyle/>
          <a:p>
            <a:pPr algn="ctr"/>
            <a:r>
              <a:rPr lang="en-CZ" dirty="0">
                <a:solidFill>
                  <a:srgbClr val="FF0000"/>
                </a:solidFill>
              </a:rPr>
              <a:t>Abberantní exprese </a:t>
            </a:r>
            <a:br>
              <a:rPr lang="en-CZ" dirty="0">
                <a:solidFill>
                  <a:srgbClr val="FF0000"/>
                </a:solidFill>
              </a:rPr>
            </a:br>
            <a:r>
              <a:rPr lang="en-CZ" dirty="0">
                <a:solidFill>
                  <a:srgbClr val="FF0000"/>
                </a:solidFill>
              </a:rPr>
              <a:t>při stanovení Minimální Residuální Nemoci</a:t>
            </a:r>
            <a:br>
              <a:rPr lang="en-CZ" dirty="0">
                <a:solidFill>
                  <a:srgbClr val="FF0000"/>
                </a:solidFill>
              </a:rPr>
            </a:br>
            <a:r>
              <a:rPr lang="en-CZ" dirty="0">
                <a:solidFill>
                  <a:srgbClr val="FF0000"/>
                </a:solidFill>
              </a:rPr>
              <a:t>B-prekurzorová 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49B0-EABB-EF4C-A171-7C963F9C2B05}"/>
              </a:ext>
            </a:extLst>
          </p:cNvPr>
          <p:cNvSpPr txBox="1"/>
          <p:nvPr/>
        </p:nvSpPr>
        <p:spPr>
          <a:xfrm>
            <a:off x="7257591" y="5858524"/>
            <a:ext cx="387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i="1" dirty="0">
                <a:latin typeface="Corbel" panose="020B0503020204020204" pitchFamily="34" charset="0"/>
              </a:rPr>
              <a:t>Theunisen, Mejsříková at al , Blood,2017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E8CB86-FEA0-D543-81DD-D8C00AC4D2A3}"/>
              </a:ext>
            </a:extLst>
          </p:cNvPr>
          <p:cNvSpPr/>
          <p:nvPr/>
        </p:nvSpPr>
        <p:spPr>
          <a:xfrm>
            <a:off x="7619412" y="4573652"/>
            <a:ext cx="3663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CD66c</a:t>
            </a:r>
            <a:r>
              <a:rPr lang="en-CZ" sz="2400" dirty="0">
                <a:solidFill>
                  <a:srgbClr val="FF0000"/>
                </a:solidFill>
                <a:latin typeface="Corbel" panose="020B0503020204020204" pitchFamily="34" charset="0"/>
              </a:rPr>
              <a:t>/CD123/CD73/CD304 </a:t>
            </a:r>
          </a:p>
        </p:txBody>
      </p:sp>
      <p:pic>
        <p:nvPicPr>
          <p:cNvPr id="11" name="Picture 4" descr="EuroFlow_logo_trans_white">
            <a:extLst>
              <a:ext uri="{FF2B5EF4-FFF2-40B4-BE49-F238E27FC236}">
                <a16:creationId xmlns:a16="http://schemas.microsoft.com/office/drawing/2014/main" id="{2F8F8F01-92A8-BE42-BED0-ABE19574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25" y="1976577"/>
            <a:ext cx="217011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253B5B-C392-1542-8741-F0D25EE29E1A}"/>
              </a:ext>
            </a:extLst>
          </p:cNvPr>
          <p:cNvSpPr txBox="1"/>
          <p:nvPr/>
        </p:nvSpPr>
        <p:spPr>
          <a:xfrm>
            <a:off x="7920842" y="3103910"/>
            <a:ext cx="295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>
                <a:latin typeface="Corbel" panose="020B0503020204020204" pitchFamily="34" charset="0"/>
              </a:rPr>
              <a:t>Euroflow 8-color panel</a:t>
            </a:r>
          </a:p>
          <a:p>
            <a:pPr algn="ctr"/>
            <a:r>
              <a:rPr lang="en-CZ" dirty="0">
                <a:latin typeface="Corbel" panose="020B0503020204020204" pitchFamily="34" charset="0"/>
              </a:rPr>
              <a:t>319 vzorků</a:t>
            </a:r>
          </a:p>
          <a:p>
            <a:pPr algn="ctr"/>
            <a:r>
              <a:rPr lang="en-GB" dirty="0">
                <a:latin typeface="Corbel" panose="020B0503020204020204" pitchFamily="34" charset="0"/>
              </a:rPr>
              <a:t>S</a:t>
            </a:r>
            <a:r>
              <a:rPr lang="en-CZ" dirty="0">
                <a:latin typeface="Corbel" panose="020B0503020204020204" pitchFamily="34" charset="0"/>
              </a:rPr>
              <a:t>enzitivita 10</a:t>
            </a:r>
            <a:r>
              <a:rPr lang="en-CZ" baseline="30000" dirty="0">
                <a:latin typeface="Corbel" panose="020B0503020204020204" pitchFamily="34" charset="0"/>
              </a:rPr>
              <a:t>e5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6AE41-CF37-B84F-8DC3-C32D0C1F0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55" y="1990995"/>
            <a:ext cx="6400800" cy="42955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0C2391-4E1B-A741-A4FC-E16F6CC54E20}"/>
              </a:ext>
            </a:extLst>
          </p:cNvPr>
          <p:cNvSpPr/>
          <p:nvPr/>
        </p:nvSpPr>
        <p:spPr>
          <a:xfrm>
            <a:off x="3639208" y="6326847"/>
            <a:ext cx="2711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sz="2400" dirty="0">
                <a:solidFill>
                  <a:srgbClr val="FF0000"/>
                </a:solidFill>
                <a:latin typeface="Corbel" panose="020B0503020204020204" pitchFamily="34" charset="0"/>
              </a:rPr>
              <a:t>Leukemic </a:t>
            </a:r>
            <a:r>
              <a:rPr lang="en-CZ" sz="2400" dirty="0">
                <a:latin typeface="Corbel" panose="020B0503020204020204" pitchFamily="34" charset="0"/>
              </a:rPr>
              <a:t>vs</a:t>
            </a:r>
            <a:r>
              <a:rPr lang="en-CZ" sz="24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CZ" sz="2400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normal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BA55D97-F238-CC49-A671-65CA3D7347A5}"/>
              </a:ext>
            </a:extLst>
          </p:cNvPr>
          <p:cNvSpPr/>
          <p:nvPr/>
        </p:nvSpPr>
        <p:spPr>
          <a:xfrm>
            <a:off x="5034455" y="4120055"/>
            <a:ext cx="6264165" cy="2206792"/>
          </a:xfrm>
          <a:prstGeom prst="round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82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0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en-US" sz="3600" dirty="0">
                <a:latin typeface="Corbel" charset="0"/>
                <a:ea typeface="Corbel" charset="0"/>
                <a:cs typeface="Corbel" charset="0"/>
              </a:rPr>
              <a:t>10-ti param. </a:t>
            </a:r>
            <a:r>
              <a:rPr lang="en-US" sz="3600" dirty="0" err="1">
                <a:latin typeface="Corbel" charset="0"/>
                <a:ea typeface="Corbel" charset="0"/>
                <a:cs typeface="Corbel" charset="0"/>
              </a:rPr>
              <a:t>cytometrie</a:t>
            </a:r>
            <a:endParaRPr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8A886-0D83-7F42-B433-642ABEC9EB91}"/>
              </a:ext>
            </a:extLst>
          </p:cNvPr>
          <p:cNvSpPr txBox="1"/>
          <p:nvPr/>
        </p:nvSpPr>
        <p:spPr>
          <a:xfrm>
            <a:off x="405230" y="1143777"/>
            <a:ext cx="562294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 lymfocyty – vývoj v kostní dřeni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76AB9-B5A7-1F4D-A316-B9225D12E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3" t="8919" r="17586" b="76562"/>
          <a:stretch/>
        </p:blipFill>
        <p:spPr>
          <a:xfrm>
            <a:off x="473053" y="1945750"/>
            <a:ext cx="4835548" cy="15029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530415-FA57-C844-B5FF-79952ABCD7D9}"/>
              </a:ext>
            </a:extLst>
          </p:cNvPr>
          <p:cNvSpPr/>
          <p:nvPr/>
        </p:nvSpPr>
        <p:spPr>
          <a:xfrm>
            <a:off x="147092" y="4825889"/>
            <a:ext cx="6286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GB" sz="2400" dirty="0" err="1">
                <a:latin typeface="Corbel" panose="020B0503020204020204" pitchFamily="34" charset="0"/>
              </a:rPr>
              <a:t>Wentink</a:t>
            </a:r>
            <a:r>
              <a:rPr lang="en-GB" sz="2400" dirty="0">
                <a:latin typeface="Corbel" panose="020B0503020204020204" pitchFamily="34" charset="0"/>
              </a:rPr>
              <a:t> MWJ, </a:t>
            </a:r>
            <a:r>
              <a:rPr lang="en-GB" sz="2400" u="sng" dirty="0" err="1">
                <a:latin typeface="Corbel" panose="020B0503020204020204" pitchFamily="34" charset="0"/>
              </a:rPr>
              <a:t>Kalina</a:t>
            </a:r>
            <a:r>
              <a:rPr lang="en-GB" sz="2400" u="sng" dirty="0">
                <a:latin typeface="Corbel" panose="020B0503020204020204" pitchFamily="34" charset="0"/>
              </a:rPr>
              <a:t> T</a:t>
            </a:r>
            <a:r>
              <a:rPr lang="en-GB" sz="2400" dirty="0">
                <a:latin typeface="Corbel" panose="020B0503020204020204" pitchFamily="34" charset="0"/>
              </a:rPr>
              <a:t>, et al. Delineating Human B Cell Precursor Development With Genetically Identified PID Cases as a Model. </a:t>
            </a:r>
            <a:r>
              <a:rPr lang="en-GB" sz="2400" b="1" i="1" dirty="0">
                <a:latin typeface="Corbel" panose="020B0503020204020204" pitchFamily="34" charset="0"/>
              </a:rPr>
              <a:t>Front Immunol</a:t>
            </a:r>
            <a:r>
              <a:rPr lang="en-GB" sz="2400" b="1" dirty="0">
                <a:latin typeface="Corbel" panose="020B0503020204020204" pitchFamily="34" charset="0"/>
              </a:rPr>
              <a:t> </a:t>
            </a:r>
            <a:r>
              <a:rPr lang="en-GB" sz="2400" dirty="0">
                <a:latin typeface="Corbel" panose="020B0503020204020204" pitchFamily="34" charset="0"/>
              </a:rPr>
              <a:t>(2019)</a:t>
            </a:r>
            <a:endParaRPr lang="en-GB" sz="2400" dirty="0">
              <a:effectLst/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06C20-EB87-E047-B605-94D69B84C0A2}"/>
              </a:ext>
            </a:extLst>
          </p:cNvPr>
          <p:cNvSpPr txBox="1"/>
          <p:nvPr/>
        </p:nvSpPr>
        <p:spPr>
          <a:xfrm>
            <a:off x="7433472" y="4320530"/>
            <a:ext cx="432425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713231" hangingPunct="0"/>
            <a:r>
              <a:rPr lang="x-none" sz="2400" b="1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Dokážeme </a:t>
            </a:r>
            <a:r>
              <a:rPr lang="cs-CZ" sz="2400" b="1" dirty="0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popsat</a:t>
            </a:r>
            <a:r>
              <a:rPr lang="x-none" sz="2400" b="1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x-none" sz="2400" b="1" dirty="0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cesty vývoje?</a:t>
            </a:r>
          </a:p>
          <a:p>
            <a:pPr defTabSz="713231" hangingPunct="0"/>
            <a:endParaRPr lang="x-none" sz="2400" b="1" dirty="0">
              <a:solidFill>
                <a:srgbClr val="000000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x-none" sz="2400" b="1" dirty="0">
              <a:solidFill>
                <a:srgbClr val="000000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Jak</a:t>
            </a:r>
            <a:r>
              <a:rPr kumimoji="0" lang="cs-CZ" sz="2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é</a:t>
            </a:r>
            <a:r>
              <a:rPr kumimoji="0" lang="cs-CZ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 jsou</a:t>
            </a:r>
            <a:r>
              <a:rPr kumimoji="0" lang="x-none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x-none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sekvence </a:t>
            </a:r>
            <a:r>
              <a:rPr kumimoji="0" lang="x-none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změn?</a:t>
            </a:r>
            <a:endParaRPr kumimoji="0" lang="x-none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1E992-190B-5C4E-92B8-D2DDF4A662FC}"/>
              </a:ext>
            </a:extLst>
          </p:cNvPr>
          <p:cNvGrpSpPr/>
          <p:nvPr/>
        </p:nvGrpSpPr>
        <p:grpSpPr>
          <a:xfrm>
            <a:off x="6182799" y="837456"/>
            <a:ext cx="4676931" cy="2611234"/>
            <a:chOff x="6182799" y="837456"/>
            <a:chExt cx="4676931" cy="26112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E022091-5556-2147-93A7-E1FD6C045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4956"/>
            <a:stretch/>
          </p:blipFill>
          <p:spPr>
            <a:xfrm>
              <a:off x="6182799" y="959717"/>
              <a:ext cx="2964343" cy="24889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7FD3AA-F216-4344-9619-BE2F0495B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1763" y="837456"/>
              <a:ext cx="1557967" cy="14727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54E10A-2618-064B-BF2A-396EA2369363}"/>
              </a:ext>
            </a:extLst>
          </p:cNvPr>
          <p:cNvGrpSpPr/>
          <p:nvPr/>
        </p:nvGrpSpPr>
        <p:grpSpPr>
          <a:xfrm>
            <a:off x="9227656" y="1116609"/>
            <a:ext cx="2964344" cy="2657018"/>
            <a:chOff x="9227656" y="1116609"/>
            <a:chExt cx="2964344" cy="26570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31AB19-A5D6-E84F-A3DF-0556A517A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5804"/>
            <a:stretch/>
          </p:blipFill>
          <p:spPr>
            <a:xfrm>
              <a:off x="9227656" y="1116609"/>
              <a:ext cx="2964344" cy="233208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974F79-74C2-4E4B-8E69-12EA946939AD}"/>
                </a:ext>
              </a:extLst>
            </p:cNvPr>
            <p:cNvSpPr/>
            <p:nvPr/>
          </p:nvSpPr>
          <p:spPr>
            <a:xfrm>
              <a:off x="10225753" y="3373517"/>
              <a:ext cx="17881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i="1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RAG</a:t>
              </a:r>
              <a:r>
                <a:rPr lang="cs-CZ" sz="2000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 deficience</a:t>
              </a:r>
              <a:endParaRPr lang="en-CZ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0508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0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en-US" sz="3600" dirty="0" err="1">
                <a:latin typeface="Corbel" charset="0"/>
                <a:ea typeface="Corbel" charset="0"/>
                <a:cs typeface="Corbel" charset="0"/>
              </a:rPr>
              <a:t>Hmotnostní</a:t>
            </a:r>
            <a:r>
              <a:rPr lang="en-US" sz="36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600" dirty="0" err="1">
                <a:latin typeface="Corbel" charset="0"/>
                <a:ea typeface="Corbel" charset="0"/>
                <a:cs typeface="Corbel" charset="0"/>
              </a:rPr>
              <a:t>cytometrie</a:t>
            </a:r>
            <a:r>
              <a:rPr lang="en-US" sz="3600" dirty="0">
                <a:latin typeface="Corbel" charset="0"/>
                <a:ea typeface="Corbel" charset="0"/>
                <a:cs typeface="Corbel" charset="0"/>
              </a:rPr>
              <a:t> (36 param.)</a:t>
            </a:r>
            <a:endParaRPr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8A886-0D83-7F42-B433-642ABEC9EB91}"/>
              </a:ext>
            </a:extLst>
          </p:cNvPr>
          <p:cNvSpPr txBox="1"/>
          <p:nvPr/>
        </p:nvSpPr>
        <p:spPr>
          <a:xfrm>
            <a:off x="473052" y="975994"/>
            <a:ext cx="562294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 lymfocyty – vývoj v kostní dřeni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E6DEC9-C1A9-E548-824E-27FD955E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3" b="3532"/>
          <a:stretch/>
        </p:blipFill>
        <p:spPr>
          <a:xfrm>
            <a:off x="473052" y="1560767"/>
            <a:ext cx="4324666" cy="4369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32853B-CC59-014B-B4D3-841A6DE1C39E}"/>
              </a:ext>
            </a:extLst>
          </p:cNvPr>
          <p:cNvSpPr txBox="1"/>
          <p:nvPr/>
        </p:nvSpPr>
        <p:spPr>
          <a:xfrm>
            <a:off x="751703" y="6271664"/>
            <a:ext cx="392382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Algoritmus našel 5000 vývojových cest do 16 konců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5FF71E-CF4E-EC4D-864C-44D15BEBF0C7}"/>
              </a:ext>
            </a:extLst>
          </p:cNvPr>
          <p:cNvCxnSpPr/>
          <p:nvPr/>
        </p:nvCxnSpPr>
        <p:spPr>
          <a:xfrm>
            <a:off x="2743200" y="4595149"/>
            <a:ext cx="243068" cy="810228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469C4B-070E-7C43-BFBC-0B6841DBA24D}"/>
              </a:ext>
            </a:extLst>
          </p:cNvPr>
          <p:cNvCxnSpPr>
            <a:cxnSpLocks/>
          </p:cNvCxnSpPr>
          <p:nvPr/>
        </p:nvCxnSpPr>
        <p:spPr>
          <a:xfrm flipH="1">
            <a:off x="2210765" y="5504463"/>
            <a:ext cx="715066" cy="0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C5CCC4-0168-9946-81B4-40869CD218DD}"/>
              </a:ext>
            </a:extLst>
          </p:cNvPr>
          <p:cNvCxnSpPr>
            <a:cxnSpLocks/>
          </p:cNvCxnSpPr>
          <p:nvPr/>
        </p:nvCxnSpPr>
        <p:spPr>
          <a:xfrm flipH="1" flipV="1">
            <a:off x="1444918" y="4914947"/>
            <a:ext cx="683661" cy="526972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E45370-A7EC-9440-8E6F-435184D01F40}"/>
              </a:ext>
            </a:extLst>
          </p:cNvPr>
          <p:cNvCxnSpPr>
            <a:cxnSpLocks/>
          </p:cNvCxnSpPr>
          <p:nvPr/>
        </p:nvCxnSpPr>
        <p:spPr>
          <a:xfrm flipH="1" flipV="1">
            <a:off x="931750" y="3429000"/>
            <a:ext cx="273083" cy="1284436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270762-77A6-D547-82AE-666FAA3D991E}"/>
              </a:ext>
            </a:extLst>
          </p:cNvPr>
          <p:cNvCxnSpPr>
            <a:cxnSpLocks/>
          </p:cNvCxnSpPr>
          <p:nvPr/>
        </p:nvCxnSpPr>
        <p:spPr>
          <a:xfrm flipV="1">
            <a:off x="931750" y="2493312"/>
            <a:ext cx="800690" cy="840197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407C3B-39BD-E24D-A929-2D8B6C0432C8}"/>
              </a:ext>
            </a:extLst>
          </p:cNvPr>
          <p:cNvCxnSpPr>
            <a:cxnSpLocks/>
          </p:cNvCxnSpPr>
          <p:nvPr/>
        </p:nvCxnSpPr>
        <p:spPr>
          <a:xfrm flipV="1">
            <a:off x="1981236" y="1998558"/>
            <a:ext cx="610247" cy="339528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1BB9FC6-F26D-9D46-B73B-EC5B2B66B481}"/>
              </a:ext>
            </a:extLst>
          </p:cNvPr>
          <p:cNvSpPr txBox="1"/>
          <p:nvPr/>
        </p:nvSpPr>
        <p:spPr>
          <a:xfrm>
            <a:off x="10470481" y="88900"/>
            <a:ext cx="150194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x-none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Jan Stuchlý</a:t>
            </a: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x-none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Novák</a:t>
            </a: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x-none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Marina Bakardjieva</a:t>
            </a:r>
            <a:endParaRPr kumimoji="0" lang="x-non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CD828E-61D9-8241-8FCF-449D202D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621" y="732881"/>
            <a:ext cx="5414208" cy="62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8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838200" y="140498"/>
            <a:ext cx="10515600" cy="926577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dirty="0" err="1">
                <a:latin typeface="Corbel" charset="0"/>
                <a:ea typeface="Corbel" charset="0"/>
                <a:cs typeface="Corbel" charset="0"/>
              </a:rPr>
              <a:t>Hmotnostní</a:t>
            </a:r>
            <a:r>
              <a:rPr lang="en-US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dirty="0" err="1">
                <a:latin typeface="Corbel" charset="0"/>
                <a:ea typeface="Corbel" charset="0"/>
                <a:cs typeface="Corbel" charset="0"/>
              </a:rPr>
              <a:t>cytometrie</a:t>
            </a:r>
            <a:endParaRPr lang="en-US" dirty="0">
              <a:ea typeface="+mj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9" y="1663939"/>
            <a:ext cx="8142013" cy="47457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BD959-2950-BE4E-B3D8-803686D2C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20" y="2514600"/>
            <a:ext cx="3633179" cy="249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DE1A2B-A8F9-5542-84FC-01E0B1A11413}"/>
              </a:ext>
            </a:extLst>
          </p:cNvPr>
          <p:cNvSpPr txBox="1"/>
          <p:nvPr/>
        </p:nvSpPr>
        <p:spPr>
          <a:xfrm>
            <a:off x="8492997" y="1917290"/>
            <a:ext cx="357610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CyTOF2 / Helios instrument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AB4FB-5184-9741-8B5A-4C20F1563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885" y="306883"/>
            <a:ext cx="1868915" cy="11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32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0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en-US" sz="3600" dirty="0" err="1">
                <a:latin typeface="Corbel" charset="0"/>
                <a:ea typeface="Corbel" charset="0"/>
                <a:cs typeface="Corbel" charset="0"/>
              </a:rPr>
              <a:t>Hmotnostní</a:t>
            </a:r>
            <a:r>
              <a:rPr lang="en-US" sz="36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600" dirty="0" err="1">
                <a:latin typeface="Corbel" charset="0"/>
                <a:ea typeface="Corbel" charset="0"/>
                <a:cs typeface="Corbel" charset="0"/>
              </a:rPr>
              <a:t>cytometrie</a:t>
            </a:r>
            <a:endParaRPr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8A886-0D83-7F42-B433-642ABEC9EB91}"/>
              </a:ext>
            </a:extLst>
          </p:cNvPr>
          <p:cNvSpPr txBox="1"/>
          <p:nvPr/>
        </p:nvSpPr>
        <p:spPr>
          <a:xfrm>
            <a:off x="473052" y="975994"/>
            <a:ext cx="562294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 lymfocyty – vývoj v kostní dřeni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E6DEC9-C1A9-E548-824E-27FD955E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3" b="3532"/>
          <a:stretch/>
        </p:blipFill>
        <p:spPr>
          <a:xfrm>
            <a:off x="473052" y="1560767"/>
            <a:ext cx="4324666" cy="4369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73DAC-2E6E-8640-B6CD-C8ACC2D5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90" y="1635278"/>
            <a:ext cx="4266960" cy="4220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32853B-CC59-014B-B4D3-841A6DE1C39E}"/>
              </a:ext>
            </a:extLst>
          </p:cNvPr>
          <p:cNvSpPr txBox="1"/>
          <p:nvPr/>
        </p:nvSpPr>
        <p:spPr>
          <a:xfrm>
            <a:off x="751703" y="6271664"/>
            <a:ext cx="392382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Algoritmus našel 5000 vývojových cest do 16 konců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82000-2CA5-3949-B4C9-5DC93C77EFDA}"/>
              </a:ext>
            </a:extLst>
          </p:cNvPr>
          <p:cNvSpPr txBox="1"/>
          <p:nvPr/>
        </p:nvSpPr>
        <p:spPr>
          <a:xfrm>
            <a:off x="5569765" y="6249718"/>
            <a:ext cx="302460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Algoritmus správně seřadil známá stádia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F86E44-C1C0-EF41-A405-FCC484882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550" y="1635278"/>
            <a:ext cx="2868420" cy="2830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6CBA90-A793-1942-8190-AF1E5EB5B06B}"/>
              </a:ext>
            </a:extLst>
          </p:cNvPr>
          <p:cNvSpPr txBox="1"/>
          <p:nvPr/>
        </p:nvSpPr>
        <p:spPr>
          <a:xfrm>
            <a:off x="9215550" y="1327503"/>
            <a:ext cx="1066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kumimoji="0" lang="en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eriferní krev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09998-CE8C-354C-9DC8-386E0AD246BE}"/>
              </a:ext>
            </a:extLst>
          </p:cNvPr>
          <p:cNvSpPr txBox="1"/>
          <p:nvPr/>
        </p:nvSpPr>
        <p:spPr>
          <a:xfrm>
            <a:off x="9480054" y="4914947"/>
            <a:ext cx="260391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V krvi jsou pouze zralé B lymfocyty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5FF71E-CF4E-EC4D-864C-44D15BEBF0C7}"/>
              </a:ext>
            </a:extLst>
          </p:cNvPr>
          <p:cNvCxnSpPr/>
          <p:nvPr/>
        </p:nvCxnSpPr>
        <p:spPr>
          <a:xfrm>
            <a:off x="2743200" y="4595149"/>
            <a:ext cx="243068" cy="810228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469C4B-070E-7C43-BFBC-0B6841DBA24D}"/>
              </a:ext>
            </a:extLst>
          </p:cNvPr>
          <p:cNvCxnSpPr>
            <a:cxnSpLocks/>
          </p:cNvCxnSpPr>
          <p:nvPr/>
        </p:nvCxnSpPr>
        <p:spPr>
          <a:xfrm flipH="1">
            <a:off x="2210765" y="5504463"/>
            <a:ext cx="715066" cy="0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C5CCC4-0168-9946-81B4-40869CD218DD}"/>
              </a:ext>
            </a:extLst>
          </p:cNvPr>
          <p:cNvCxnSpPr>
            <a:cxnSpLocks/>
          </p:cNvCxnSpPr>
          <p:nvPr/>
        </p:nvCxnSpPr>
        <p:spPr>
          <a:xfrm flipH="1" flipV="1">
            <a:off x="1444918" y="4914947"/>
            <a:ext cx="683661" cy="526972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E45370-A7EC-9440-8E6F-435184D01F40}"/>
              </a:ext>
            </a:extLst>
          </p:cNvPr>
          <p:cNvCxnSpPr>
            <a:cxnSpLocks/>
          </p:cNvCxnSpPr>
          <p:nvPr/>
        </p:nvCxnSpPr>
        <p:spPr>
          <a:xfrm flipH="1" flipV="1">
            <a:off x="931750" y="3429000"/>
            <a:ext cx="273083" cy="1284436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270762-77A6-D547-82AE-666FAA3D991E}"/>
              </a:ext>
            </a:extLst>
          </p:cNvPr>
          <p:cNvCxnSpPr>
            <a:cxnSpLocks/>
          </p:cNvCxnSpPr>
          <p:nvPr/>
        </p:nvCxnSpPr>
        <p:spPr>
          <a:xfrm flipV="1">
            <a:off x="931750" y="2493312"/>
            <a:ext cx="800690" cy="840197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407C3B-39BD-E24D-A929-2D8B6C0432C8}"/>
              </a:ext>
            </a:extLst>
          </p:cNvPr>
          <p:cNvCxnSpPr>
            <a:cxnSpLocks/>
          </p:cNvCxnSpPr>
          <p:nvPr/>
        </p:nvCxnSpPr>
        <p:spPr>
          <a:xfrm flipV="1">
            <a:off x="1981236" y="1998558"/>
            <a:ext cx="610247" cy="339528"/>
          </a:xfrm>
          <a:prstGeom prst="straightConnector1">
            <a:avLst/>
          </a:prstGeom>
          <a:noFill/>
          <a:ln w="1270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1BB9FC6-F26D-9D46-B73B-EC5B2B66B481}"/>
              </a:ext>
            </a:extLst>
          </p:cNvPr>
          <p:cNvSpPr txBox="1"/>
          <p:nvPr/>
        </p:nvSpPr>
        <p:spPr>
          <a:xfrm>
            <a:off x="10516329" y="212624"/>
            <a:ext cx="150194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Jan Stuchlý</a:t>
            </a: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Novák</a:t>
            </a:r>
            <a:endParaRPr kumimoji="0" lang="en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Marina Bakardjieva</a:t>
            </a:r>
            <a:endParaRPr kumimoji="0" lang="en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4D24C7-2C74-3A4A-9F48-B911AA9EF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250" y="-2"/>
            <a:ext cx="2914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52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0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en-US" sz="3600" dirty="0" err="1">
                <a:latin typeface="Corbel" charset="0"/>
                <a:ea typeface="Corbel" charset="0"/>
                <a:cs typeface="Corbel" charset="0"/>
              </a:rPr>
              <a:t>Hmotnostní</a:t>
            </a:r>
            <a:r>
              <a:rPr lang="en-US" sz="3600" dirty="0"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3600" dirty="0" err="1">
                <a:latin typeface="Corbel" charset="0"/>
                <a:ea typeface="Corbel" charset="0"/>
                <a:cs typeface="Corbel" charset="0"/>
              </a:rPr>
              <a:t>cytometrie</a:t>
            </a:r>
            <a:endParaRPr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76AB9-B5A7-1F4D-A316-B9225D12E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3" t="8919" r="17586" b="76562"/>
          <a:stretch/>
        </p:blipFill>
        <p:spPr>
          <a:xfrm>
            <a:off x="438327" y="768975"/>
            <a:ext cx="3589663" cy="11157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B53A94B-F71E-0849-A020-C7FC53BC21CC}"/>
              </a:ext>
            </a:extLst>
          </p:cNvPr>
          <p:cNvGrpSpPr/>
          <p:nvPr/>
        </p:nvGrpSpPr>
        <p:grpSpPr>
          <a:xfrm>
            <a:off x="315170" y="1859537"/>
            <a:ext cx="8713084" cy="4813264"/>
            <a:chOff x="315170" y="1859537"/>
            <a:chExt cx="8713084" cy="48132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806C20-EB87-E047-B605-94D69B84C0A2}"/>
                </a:ext>
              </a:extLst>
            </p:cNvPr>
            <p:cNvSpPr txBox="1"/>
            <p:nvPr/>
          </p:nvSpPr>
          <p:spPr>
            <a:xfrm>
              <a:off x="3434815" y="1859537"/>
              <a:ext cx="2080055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713231" hangingPunct="0"/>
              <a:r>
                <a:rPr lang="en-CZ" sz="2400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S</a:t>
              </a:r>
              <a:r>
                <a:rPr kumimoji="0" lang="en-CZ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ekvence změn</a:t>
              </a:r>
            </a:p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CZ" sz="2400" dirty="0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CB89DD-B1AD-E14B-9FF4-7B91D8139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170" y="2219447"/>
              <a:ext cx="8713084" cy="445335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A5E0A2-92BF-0D41-9608-C8F683F8056A}"/>
              </a:ext>
            </a:extLst>
          </p:cNvPr>
          <p:cNvSpPr txBox="1"/>
          <p:nvPr/>
        </p:nvSpPr>
        <p:spPr>
          <a:xfrm>
            <a:off x="10516329" y="212624"/>
            <a:ext cx="1501948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Jan Stuchlý</a:t>
            </a: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Novák</a:t>
            </a:r>
            <a:endParaRPr kumimoji="0" lang="en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Marina Bakardjieva</a:t>
            </a:r>
            <a:endParaRPr kumimoji="0" lang="en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5CCD8C-3386-DD45-9C79-C35F8F89FCF2}"/>
              </a:ext>
            </a:extLst>
          </p:cNvPr>
          <p:cNvCxnSpPr>
            <a:cxnSpLocks/>
          </p:cNvCxnSpPr>
          <p:nvPr/>
        </p:nvCxnSpPr>
        <p:spPr>
          <a:xfrm>
            <a:off x="373844" y="1884680"/>
            <a:ext cx="3654146" cy="0"/>
          </a:xfrm>
          <a:prstGeom prst="straightConnector1">
            <a:avLst/>
          </a:prstGeom>
          <a:noFill/>
          <a:ln w="57150" cap="flat">
            <a:solidFill>
              <a:srgbClr val="0070C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9128D7-7667-9543-A2BA-0E216DB95177}"/>
              </a:ext>
            </a:extLst>
          </p:cNvPr>
          <p:cNvGrpSpPr/>
          <p:nvPr/>
        </p:nvGrpSpPr>
        <p:grpSpPr>
          <a:xfrm>
            <a:off x="983226" y="2013758"/>
            <a:ext cx="6312309" cy="4288719"/>
            <a:chOff x="983226" y="2013758"/>
            <a:chExt cx="6312309" cy="42887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29C8B6-9B4C-AC49-AF0E-6718031124BC}"/>
                </a:ext>
              </a:extLst>
            </p:cNvPr>
            <p:cNvSpPr txBox="1"/>
            <p:nvPr/>
          </p:nvSpPr>
          <p:spPr>
            <a:xfrm>
              <a:off x="983226" y="2013758"/>
              <a:ext cx="77841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Z" sz="2400" b="0" i="0" u="none" strike="noStrike" cap="none" spc="0" normalizeH="0" baseline="0" dirty="0">
                  <a:ln>
                    <a:noFill/>
                  </a:ln>
                  <a:solidFill>
                    <a:srgbClr val="FF2600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CD34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E1D8E5-8211-D448-983D-723AD0993B47}"/>
                </a:ext>
              </a:extLst>
            </p:cNvPr>
            <p:cNvSpPr txBox="1"/>
            <p:nvPr/>
          </p:nvSpPr>
          <p:spPr>
            <a:xfrm>
              <a:off x="2361511" y="2244589"/>
              <a:ext cx="58092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Z" sz="2400" b="0" i="0" u="none" strike="noStrike" cap="none" spc="0" normalizeH="0" baseline="0" dirty="0">
                  <a:ln>
                    <a:noFill/>
                  </a:ln>
                  <a:solidFill>
                    <a:srgbClr val="009193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TdT</a:t>
              </a:r>
            </a:p>
          </p:txBody>
        </p: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DE84FD73-E908-0A46-B97D-5153DB6155FB}"/>
                </a:ext>
              </a:extLst>
            </p:cNvPr>
            <p:cNvSpPr/>
            <p:nvPr/>
          </p:nvSpPr>
          <p:spPr>
            <a:xfrm>
              <a:off x="983226" y="2540959"/>
              <a:ext cx="6312309" cy="3706224"/>
            </a:xfrm>
            <a:custGeom>
              <a:avLst/>
              <a:gdLst>
                <a:gd name="connsiteX0" fmla="*/ 0 w 6312309"/>
                <a:gd name="connsiteY0" fmla="*/ 408718 h 3706224"/>
                <a:gd name="connsiteX1" fmla="*/ 619432 w 6312309"/>
                <a:gd name="connsiteY1" fmla="*/ 15428 h 3706224"/>
                <a:gd name="connsiteX2" fmla="*/ 924232 w 6312309"/>
                <a:gd name="connsiteY2" fmla="*/ 880667 h 3706224"/>
                <a:gd name="connsiteX3" fmla="*/ 1278193 w 6312309"/>
                <a:gd name="connsiteY3" fmla="*/ 2355506 h 3706224"/>
                <a:gd name="connsiteX4" fmla="*/ 1779639 w 6312309"/>
                <a:gd name="connsiteY4" fmla="*/ 3328899 h 3706224"/>
                <a:gd name="connsiteX5" fmla="*/ 2320413 w 6312309"/>
                <a:gd name="connsiteY5" fmla="*/ 3673028 h 3706224"/>
                <a:gd name="connsiteX6" fmla="*/ 6312309 w 6312309"/>
                <a:gd name="connsiteY6" fmla="*/ 3692693 h 3706224"/>
                <a:gd name="connsiteX7" fmla="*/ 6312309 w 6312309"/>
                <a:gd name="connsiteY7" fmla="*/ 3692693 h 370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12309" h="3706224">
                  <a:moveTo>
                    <a:pt x="0" y="408718"/>
                  </a:moveTo>
                  <a:cubicBezTo>
                    <a:pt x="232696" y="172744"/>
                    <a:pt x="465393" y="-63230"/>
                    <a:pt x="619432" y="15428"/>
                  </a:cubicBezTo>
                  <a:cubicBezTo>
                    <a:pt x="773471" y="94086"/>
                    <a:pt x="814439" y="490654"/>
                    <a:pt x="924232" y="880667"/>
                  </a:cubicBezTo>
                  <a:cubicBezTo>
                    <a:pt x="1034026" y="1270680"/>
                    <a:pt x="1135625" y="1947467"/>
                    <a:pt x="1278193" y="2355506"/>
                  </a:cubicBezTo>
                  <a:cubicBezTo>
                    <a:pt x="1420761" y="2763545"/>
                    <a:pt x="1605936" y="3109312"/>
                    <a:pt x="1779639" y="3328899"/>
                  </a:cubicBezTo>
                  <a:cubicBezTo>
                    <a:pt x="1953342" y="3548486"/>
                    <a:pt x="1564968" y="3612396"/>
                    <a:pt x="2320413" y="3673028"/>
                  </a:cubicBezTo>
                  <a:cubicBezTo>
                    <a:pt x="3075858" y="3733660"/>
                    <a:pt x="6312309" y="3692693"/>
                    <a:pt x="6312309" y="3692693"/>
                  </a:cubicBezTo>
                  <a:lnTo>
                    <a:pt x="6312309" y="3692693"/>
                  </a:lnTo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75A12CA-218D-CE48-BE45-00F1D078350E}"/>
                </a:ext>
              </a:extLst>
            </p:cNvPr>
            <p:cNvSpPr/>
            <p:nvPr/>
          </p:nvSpPr>
          <p:spPr>
            <a:xfrm>
              <a:off x="1042219" y="2693098"/>
              <a:ext cx="6233652" cy="3550478"/>
            </a:xfrm>
            <a:custGeom>
              <a:avLst/>
              <a:gdLst>
                <a:gd name="connsiteX0" fmla="*/ 0 w 6233652"/>
                <a:gd name="connsiteY0" fmla="*/ 3452063 h 3550478"/>
                <a:gd name="connsiteX1" fmla="*/ 353962 w 6233652"/>
                <a:gd name="connsiteY1" fmla="*/ 3157096 h 3550478"/>
                <a:gd name="connsiteX2" fmla="*/ 540775 w 6233652"/>
                <a:gd name="connsiteY2" fmla="*/ 2419676 h 3550478"/>
                <a:gd name="connsiteX3" fmla="*/ 639097 w 6233652"/>
                <a:gd name="connsiteY3" fmla="*/ 1505276 h 3550478"/>
                <a:gd name="connsiteX4" fmla="*/ 747252 w 6233652"/>
                <a:gd name="connsiteY4" fmla="*/ 502386 h 3550478"/>
                <a:gd name="connsiteX5" fmla="*/ 1248697 w 6233652"/>
                <a:gd name="connsiteY5" fmla="*/ 941 h 3550478"/>
                <a:gd name="connsiteX6" fmla="*/ 1415846 w 6233652"/>
                <a:gd name="connsiteY6" fmla="*/ 423728 h 3550478"/>
                <a:gd name="connsiteX7" fmla="*/ 1612491 w 6233652"/>
                <a:gd name="connsiteY7" fmla="*/ 1878902 h 3550478"/>
                <a:gd name="connsiteX8" fmla="*/ 1710813 w 6233652"/>
                <a:gd name="connsiteY8" fmla="*/ 2557328 h 3550478"/>
                <a:gd name="connsiteX9" fmla="*/ 1868129 w 6233652"/>
                <a:gd name="connsiteY9" fmla="*/ 3235754 h 3550478"/>
                <a:gd name="connsiteX10" fmla="*/ 2222091 w 6233652"/>
                <a:gd name="connsiteY10" fmla="*/ 3501225 h 3550478"/>
                <a:gd name="connsiteX11" fmla="*/ 3578942 w 6233652"/>
                <a:gd name="connsiteY11" fmla="*/ 3550386 h 3550478"/>
                <a:gd name="connsiteX12" fmla="*/ 6233652 w 6233652"/>
                <a:gd name="connsiteY12" fmla="*/ 3511057 h 355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33652" h="3550478">
                  <a:moveTo>
                    <a:pt x="0" y="3452063"/>
                  </a:moveTo>
                  <a:cubicBezTo>
                    <a:pt x="131916" y="3390611"/>
                    <a:pt x="263833" y="3329160"/>
                    <a:pt x="353962" y="3157096"/>
                  </a:cubicBezTo>
                  <a:cubicBezTo>
                    <a:pt x="444091" y="2985031"/>
                    <a:pt x="493253" y="2694979"/>
                    <a:pt x="540775" y="2419676"/>
                  </a:cubicBezTo>
                  <a:cubicBezTo>
                    <a:pt x="588297" y="2144373"/>
                    <a:pt x="604684" y="1824824"/>
                    <a:pt x="639097" y="1505276"/>
                  </a:cubicBezTo>
                  <a:cubicBezTo>
                    <a:pt x="673510" y="1185728"/>
                    <a:pt x="645652" y="753109"/>
                    <a:pt x="747252" y="502386"/>
                  </a:cubicBezTo>
                  <a:cubicBezTo>
                    <a:pt x="848852" y="251663"/>
                    <a:pt x="1137265" y="14051"/>
                    <a:pt x="1248697" y="941"/>
                  </a:cubicBezTo>
                  <a:cubicBezTo>
                    <a:pt x="1360129" y="-12169"/>
                    <a:pt x="1355214" y="110735"/>
                    <a:pt x="1415846" y="423728"/>
                  </a:cubicBezTo>
                  <a:cubicBezTo>
                    <a:pt x="1476478" y="736721"/>
                    <a:pt x="1563330" y="1523302"/>
                    <a:pt x="1612491" y="1878902"/>
                  </a:cubicBezTo>
                  <a:cubicBezTo>
                    <a:pt x="1661652" y="2234502"/>
                    <a:pt x="1668207" y="2331186"/>
                    <a:pt x="1710813" y="2557328"/>
                  </a:cubicBezTo>
                  <a:cubicBezTo>
                    <a:pt x="1753419" y="2783470"/>
                    <a:pt x="1782916" y="3078438"/>
                    <a:pt x="1868129" y="3235754"/>
                  </a:cubicBezTo>
                  <a:cubicBezTo>
                    <a:pt x="1953342" y="3393070"/>
                    <a:pt x="1936956" y="3448786"/>
                    <a:pt x="2222091" y="3501225"/>
                  </a:cubicBezTo>
                  <a:cubicBezTo>
                    <a:pt x="2507226" y="3553664"/>
                    <a:pt x="2910349" y="3548747"/>
                    <a:pt x="3578942" y="3550386"/>
                  </a:cubicBezTo>
                  <a:cubicBezTo>
                    <a:pt x="4247535" y="3552025"/>
                    <a:pt x="5240593" y="3531541"/>
                    <a:pt x="6233652" y="3511057"/>
                  </a:cubicBezTo>
                </a:path>
              </a:pathLst>
            </a:custGeom>
            <a:noFill/>
            <a:ln w="57150" cap="flat">
              <a:solidFill>
                <a:srgbClr val="009193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8A65C73-0F90-6C48-91CB-957D957C39A6}"/>
                </a:ext>
              </a:extLst>
            </p:cNvPr>
            <p:cNvSpPr/>
            <p:nvPr/>
          </p:nvSpPr>
          <p:spPr>
            <a:xfrm>
              <a:off x="1071716" y="2743200"/>
              <a:ext cx="5968181" cy="3559277"/>
            </a:xfrm>
            <a:custGeom>
              <a:avLst/>
              <a:gdLst>
                <a:gd name="connsiteX0" fmla="*/ 0 w 5968181"/>
                <a:gd name="connsiteY0" fmla="*/ 3559277 h 3559277"/>
                <a:gd name="connsiteX1" fmla="*/ 1553497 w 5968181"/>
                <a:gd name="connsiteY1" fmla="*/ 3480619 h 3559277"/>
                <a:gd name="connsiteX2" fmla="*/ 2330245 w 5968181"/>
                <a:gd name="connsiteY2" fmla="*/ 3352800 h 3559277"/>
                <a:gd name="connsiteX3" fmla="*/ 2684207 w 5968181"/>
                <a:gd name="connsiteY3" fmla="*/ 2438400 h 3559277"/>
                <a:gd name="connsiteX4" fmla="*/ 3185652 w 5968181"/>
                <a:gd name="connsiteY4" fmla="*/ 953729 h 3559277"/>
                <a:gd name="connsiteX5" fmla="*/ 3814916 w 5968181"/>
                <a:gd name="connsiteY5" fmla="*/ 540774 h 3559277"/>
                <a:gd name="connsiteX6" fmla="*/ 4434349 w 5968181"/>
                <a:gd name="connsiteY6" fmla="*/ 796413 h 3559277"/>
                <a:gd name="connsiteX7" fmla="*/ 4975123 w 5968181"/>
                <a:gd name="connsiteY7" fmla="*/ 973394 h 3559277"/>
                <a:gd name="connsiteX8" fmla="*/ 5171768 w 5968181"/>
                <a:gd name="connsiteY8" fmla="*/ 904568 h 3559277"/>
                <a:gd name="connsiteX9" fmla="*/ 5358581 w 5968181"/>
                <a:gd name="connsiteY9" fmla="*/ 678426 h 3559277"/>
                <a:gd name="connsiteX10" fmla="*/ 5968181 w 5968181"/>
                <a:gd name="connsiteY10" fmla="*/ 0 h 355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68181" h="3559277">
                  <a:moveTo>
                    <a:pt x="0" y="3559277"/>
                  </a:moveTo>
                  <a:cubicBezTo>
                    <a:pt x="582561" y="3537154"/>
                    <a:pt x="1165123" y="3515032"/>
                    <a:pt x="1553497" y="3480619"/>
                  </a:cubicBezTo>
                  <a:cubicBezTo>
                    <a:pt x="1941871" y="3446206"/>
                    <a:pt x="2141793" y="3526503"/>
                    <a:pt x="2330245" y="3352800"/>
                  </a:cubicBezTo>
                  <a:cubicBezTo>
                    <a:pt x="2518697" y="3179097"/>
                    <a:pt x="2541639" y="2838245"/>
                    <a:pt x="2684207" y="2438400"/>
                  </a:cubicBezTo>
                  <a:cubicBezTo>
                    <a:pt x="2826775" y="2038555"/>
                    <a:pt x="2997201" y="1270000"/>
                    <a:pt x="3185652" y="953729"/>
                  </a:cubicBezTo>
                  <a:cubicBezTo>
                    <a:pt x="3374103" y="637458"/>
                    <a:pt x="3606800" y="566993"/>
                    <a:pt x="3814916" y="540774"/>
                  </a:cubicBezTo>
                  <a:cubicBezTo>
                    <a:pt x="4023032" y="514555"/>
                    <a:pt x="4240981" y="724310"/>
                    <a:pt x="4434349" y="796413"/>
                  </a:cubicBezTo>
                  <a:cubicBezTo>
                    <a:pt x="4627717" y="868516"/>
                    <a:pt x="4852220" y="955368"/>
                    <a:pt x="4975123" y="973394"/>
                  </a:cubicBezTo>
                  <a:cubicBezTo>
                    <a:pt x="5098026" y="991420"/>
                    <a:pt x="5107858" y="953729"/>
                    <a:pt x="5171768" y="904568"/>
                  </a:cubicBezTo>
                  <a:cubicBezTo>
                    <a:pt x="5235678" y="855407"/>
                    <a:pt x="5225846" y="829187"/>
                    <a:pt x="5358581" y="678426"/>
                  </a:cubicBezTo>
                  <a:cubicBezTo>
                    <a:pt x="5491317" y="527665"/>
                    <a:pt x="5729749" y="263832"/>
                    <a:pt x="5968181" y="0"/>
                  </a:cubicBezTo>
                </a:path>
              </a:pathLst>
            </a:custGeom>
            <a:noFill/>
            <a:ln w="57150" cap="flat">
              <a:solidFill>
                <a:srgbClr val="00B0F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800" b="0" i="0" u="none" strike="noStrike" cap="none" spc="0" normalizeH="0" baseline="0">
                <a:ln>
                  <a:solidFill>
                    <a:srgbClr val="00B0F0"/>
                  </a:solidFill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5B3629-56D8-E943-A4C4-D1F062730F8C}"/>
                </a:ext>
              </a:extLst>
            </p:cNvPr>
            <p:cNvSpPr txBox="1"/>
            <p:nvPr/>
          </p:nvSpPr>
          <p:spPr>
            <a:xfrm>
              <a:off x="5660301" y="2277930"/>
              <a:ext cx="58445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Z" sz="2400" b="0" i="0" u="none" strike="noStrike" cap="none" spc="0" normalizeH="0" baseline="0" dirty="0">
                  <a:ln>
                    <a:solidFill>
                      <a:srgbClr val="00B0F0"/>
                    </a:solidFill>
                  </a:ln>
                  <a:solidFill>
                    <a:srgbClr val="009193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IgM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066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06 1.48148E-6 L 0.16706 0.698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3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0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cs-CZ" sz="3600" dirty="0" err="1"/>
              <a:t>Screening</a:t>
            </a:r>
            <a:r>
              <a:rPr lang="cs-CZ" sz="3600" dirty="0"/>
              <a:t> – </a:t>
            </a:r>
            <a:r>
              <a:rPr lang="cs-CZ" sz="3600" dirty="0" err="1"/>
              <a:t>EuroFlow</a:t>
            </a:r>
            <a:r>
              <a:rPr lang="cs-CZ" sz="3600" dirty="0"/>
              <a:t> - Imunodeficience</a:t>
            </a:r>
            <a:endParaRPr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A2B529-C72E-C247-8E25-8A968A6D29D8}"/>
              </a:ext>
            </a:extLst>
          </p:cNvPr>
          <p:cNvSpPr txBox="1">
            <a:spLocks/>
          </p:cNvSpPr>
          <p:nvPr/>
        </p:nvSpPr>
        <p:spPr>
          <a:xfrm>
            <a:off x="457200" y="1312648"/>
            <a:ext cx="5791200" cy="1838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62" tIns="35662" rIns="35662" bIns="35662">
            <a:normAutofit/>
          </a:bodyPr>
          <a:lstStyle>
            <a:lvl1pPr marL="178307" marR="0" indent="-178307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1pPr>
            <a:lvl2pPr marL="563077" marR="0" indent="-206461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2pPr>
            <a:lvl3pPr marL="958405" marR="0" indent="-245173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3pPr>
            <a:lvl4pPr marL="1350046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4pPr>
            <a:lvl5pPr marL="1706662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5pPr>
            <a:lvl6pPr marL="2063278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6pPr>
            <a:lvl7pPr marL="2419894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7pPr>
            <a:lvl8pPr marL="2776510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8pPr>
            <a:lvl9pPr marL="3133126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9pPr>
          </a:lstStyle>
          <a:p>
            <a:r>
              <a:rPr lang="cs-CZ" sz="2400" kern="0" dirty="0">
                <a:latin typeface="Corbel" panose="020B0503020204020204" pitchFamily="34" charset="0"/>
              </a:rPr>
              <a:t>Identifikace chybějících buněk</a:t>
            </a:r>
          </a:p>
          <a:p>
            <a:pPr lvl="1"/>
            <a:r>
              <a:rPr lang="cs-CZ" sz="2000" kern="0" dirty="0">
                <a:latin typeface="Corbel" panose="020B0503020204020204" pitchFamily="34" charset="0"/>
              </a:rPr>
              <a:t>SCID, CID</a:t>
            </a:r>
          </a:p>
          <a:p>
            <a:r>
              <a:rPr lang="cs-CZ" sz="2400" kern="0" dirty="0">
                <a:latin typeface="Corbel" panose="020B0503020204020204" pitchFamily="34" charset="0"/>
              </a:rPr>
              <a:t>Charakteristika změn </a:t>
            </a:r>
          </a:p>
          <a:p>
            <a:pPr marL="356616" lvl="1" indent="0">
              <a:buNone/>
            </a:pPr>
            <a:r>
              <a:rPr lang="cs-CZ" sz="2400" kern="0" dirty="0">
                <a:latin typeface="Corbel" panose="020B0503020204020204" pitchFamily="34" charset="0"/>
              </a:rPr>
              <a:t> (korelace s genetickou diagnostikou)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CBD3DE-0269-4247-A5AB-5AED86F2D36E}"/>
              </a:ext>
            </a:extLst>
          </p:cNvPr>
          <p:cNvGrpSpPr/>
          <p:nvPr/>
        </p:nvGrpSpPr>
        <p:grpSpPr>
          <a:xfrm>
            <a:off x="457200" y="3239208"/>
            <a:ext cx="11236784" cy="3618792"/>
            <a:chOff x="457200" y="3239208"/>
            <a:chExt cx="11236784" cy="36187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A6E8F56-821D-FE42-827E-E8319E21BF7B}"/>
                </a:ext>
              </a:extLst>
            </p:cNvPr>
            <p:cNvGrpSpPr/>
            <p:nvPr/>
          </p:nvGrpSpPr>
          <p:grpSpPr>
            <a:xfrm>
              <a:off x="457200" y="3330210"/>
              <a:ext cx="11236784" cy="3527790"/>
              <a:chOff x="985826" y="3258216"/>
              <a:chExt cx="11236784" cy="352779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35A3FD5-6909-2E4B-BE15-D93A0CC5CA01}"/>
                  </a:ext>
                </a:extLst>
              </p:cNvPr>
              <p:cNvGrpSpPr/>
              <p:nvPr/>
            </p:nvGrpSpPr>
            <p:grpSpPr>
              <a:xfrm>
                <a:off x="3725770" y="3506337"/>
                <a:ext cx="3132579" cy="2723481"/>
                <a:chOff x="2991464" y="3717231"/>
                <a:chExt cx="3132579" cy="2723481"/>
              </a:xfrm>
            </p:grpSpPr>
            <p:pic>
              <p:nvPicPr>
                <p:cNvPr id="10" name="Imagen 49">
                  <a:extLst>
                    <a:ext uri="{FF2B5EF4-FFF2-40B4-BE49-F238E27FC236}">
                      <a16:creationId xmlns:a16="http://schemas.microsoft.com/office/drawing/2014/main" id="{DB302B00-042A-0248-8BAB-2452A45FC5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10946"/>
                <a:stretch/>
              </p:blipFill>
              <p:spPr>
                <a:xfrm>
                  <a:off x="3282604" y="3907596"/>
                  <a:ext cx="2808000" cy="2492643"/>
                </a:xfrm>
                <a:prstGeom prst="rect">
                  <a:avLst/>
                </a:prstGeom>
              </p:spPr>
            </p:pic>
            <p:sp>
              <p:nvSpPr>
                <p:cNvPr id="11" name="93 CuadroTexto">
                  <a:extLst>
                    <a:ext uri="{FF2B5EF4-FFF2-40B4-BE49-F238E27FC236}">
                      <a16:creationId xmlns:a16="http://schemas.microsoft.com/office/drawing/2014/main" id="{EF3F5862-D067-B745-BB15-B2AD670B09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7845" y="4211449"/>
                  <a:ext cx="504138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s-ES" altLang="es-ES" sz="1200" dirty="0">
                      <a:solidFill>
                        <a:srgbClr val="00B0F0"/>
                      </a:solidFill>
                      <a:latin typeface="Corbel"/>
                      <a:cs typeface="Corbel"/>
                    </a:rPr>
                    <a:t>DNT</a:t>
                  </a:r>
                </a:p>
              </p:txBody>
            </p:sp>
            <p:sp>
              <p:nvSpPr>
                <p:cNvPr id="12" name="96 CuadroTexto">
                  <a:extLst>
                    <a:ext uri="{FF2B5EF4-FFF2-40B4-BE49-F238E27FC236}">
                      <a16:creationId xmlns:a16="http://schemas.microsoft.com/office/drawing/2014/main" id="{19EE20CF-3BE7-4646-839D-EB22EB0087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26944" y="5033245"/>
                  <a:ext cx="78365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s-ES" altLang="es-ES" sz="1200" dirty="0" err="1">
                      <a:solidFill>
                        <a:srgbClr val="0070C0"/>
                      </a:solidFill>
                      <a:latin typeface="Corbel"/>
                      <a:cs typeface="Corbel"/>
                    </a:rPr>
                    <a:t>Memory</a:t>
                  </a:r>
                  <a:r>
                    <a:rPr lang="es-ES" altLang="es-ES" sz="1200" dirty="0">
                      <a:solidFill>
                        <a:srgbClr val="0070C0"/>
                      </a:solidFill>
                      <a:latin typeface="Corbel"/>
                      <a:cs typeface="Corbel"/>
                    </a:rPr>
                    <a:t> CD8+</a:t>
                  </a:r>
                </a:p>
              </p:txBody>
            </p:sp>
            <p:sp>
              <p:nvSpPr>
                <p:cNvPr id="13" name="97 CuadroTexto">
                  <a:extLst>
                    <a:ext uri="{FF2B5EF4-FFF2-40B4-BE49-F238E27FC236}">
                      <a16:creationId xmlns:a16="http://schemas.microsoft.com/office/drawing/2014/main" id="{0BC87512-4B72-FC4E-9E2B-A9C83D9B8E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69730" y="3963599"/>
                  <a:ext cx="854313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s-ES" altLang="es-ES" sz="1200" dirty="0" err="1">
                      <a:solidFill>
                        <a:srgbClr val="00B0F0"/>
                      </a:solidFill>
                      <a:latin typeface="Corbel"/>
                      <a:cs typeface="Corbel"/>
                    </a:rPr>
                    <a:t>Effector</a:t>
                  </a:r>
                  <a:r>
                    <a:rPr lang="es-ES" altLang="es-ES" sz="1200" dirty="0">
                      <a:solidFill>
                        <a:srgbClr val="00B0F0"/>
                      </a:solidFill>
                      <a:latin typeface="Corbel"/>
                      <a:cs typeface="Corbel"/>
                    </a:rPr>
                    <a:t> CD8+</a:t>
                  </a:r>
                </a:p>
              </p:txBody>
            </p:sp>
            <p:sp>
              <p:nvSpPr>
                <p:cNvPr id="14" name="98 CuadroTexto">
                  <a:extLst>
                    <a:ext uri="{FF2B5EF4-FFF2-40B4-BE49-F238E27FC236}">
                      <a16:creationId xmlns:a16="http://schemas.microsoft.com/office/drawing/2014/main" id="{E1BBD20C-1840-9349-ADD4-F0E565C4EE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1464" y="5256264"/>
                  <a:ext cx="774300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s-ES" altLang="es-ES" sz="1200" dirty="0" err="1">
                      <a:solidFill>
                        <a:srgbClr val="006600"/>
                      </a:solidFill>
                      <a:latin typeface="Corbel"/>
                      <a:cs typeface="Corbel"/>
                    </a:rPr>
                    <a:t>Naïve</a:t>
                  </a:r>
                  <a:r>
                    <a:rPr lang="es-ES" altLang="es-ES" sz="1200" dirty="0">
                      <a:solidFill>
                        <a:srgbClr val="006600"/>
                      </a:solidFill>
                      <a:latin typeface="Corbel"/>
                      <a:cs typeface="Corbel"/>
                    </a:rPr>
                    <a:t> CD4+</a:t>
                  </a:r>
                </a:p>
              </p:txBody>
            </p:sp>
            <p:sp>
              <p:nvSpPr>
                <p:cNvPr id="15" name="99 CuadroTexto">
                  <a:extLst>
                    <a:ext uri="{FF2B5EF4-FFF2-40B4-BE49-F238E27FC236}">
                      <a16:creationId xmlns:a16="http://schemas.microsoft.com/office/drawing/2014/main" id="{ACAA20CE-A67C-574E-9819-48C5F499372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92192" y="5979047"/>
                  <a:ext cx="792218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s-ES" altLang="es-ES" sz="1200" dirty="0" err="1">
                      <a:solidFill>
                        <a:srgbClr val="33CC33"/>
                      </a:solidFill>
                      <a:latin typeface="Corbel"/>
                      <a:cs typeface="Corbel"/>
                    </a:rPr>
                    <a:t>Memory</a:t>
                  </a:r>
                  <a:r>
                    <a:rPr lang="es-ES" altLang="es-ES" sz="1200" dirty="0">
                      <a:solidFill>
                        <a:srgbClr val="33CC33"/>
                      </a:solidFill>
                      <a:latin typeface="Corbel"/>
                      <a:cs typeface="Corbel"/>
                    </a:rPr>
                    <a:t> CD4+</a:t>
                  </a:r>
                </a:p>
              </p:txBody>
            </p:sp>
            <p:sp>
              <p:nvSpPr>
                <p:cNvPr id="16" name="100 CuadroTexto">
                  <a:extLst>
                    <a:ext uri="{FF2B5EF4-FFF2-40B4-BE49-F238E27FC236}">
                      <a16:creationId xmlns:a16="http://schemas.microsoft.com/office/drawing/2014/main" id="{A1CE14B2-EEDB-6648-B340-5644AF3281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28550" y="5957013"/>
                  <a:ext cx="792218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s-ES" altLang="es-ES" sz="1200" dirty="0" err="1">
                      <a:solidFill>
                        <a:srgbClr val="00B050"/>
                      </a:solidFill>
                      <a:latin typeface="Corbel"/>
                      <a:cs typeface="Corbel"/>
                    </a:rPr>
                    <a:t>Effector</a:t>
                  </a:r>
                  <a:r>
                    <a:rPr lang="es-ES" altLang="es-ES" sz="1200" dirty="0">
                      <a:solidFill>
                        <a:srgbClr val="00B050"/>
                      </a:solidFill>
                      <a:latin typeface="Corbel"/>
                      <a:cs typeface="Corbel"/>
                    </a:rPr>
                    <a:t> CD4+</a:t>
                  </a:r>
                </a:p>
              </p:txBody>
            </p:sp>
            <p:sp>
              <p:nvSpPr>
                <p:cNvPr id="17" name="103 CuadroTexto">
                  <a:extLst>
                    <a:ext uri="{FF2B5EF4-FFF2-40B4-BE49-F238E27FC236}">
                      <a16:creationId xmlns:a16="http://schemas.microsoft.com/office/drawing/2014/main" id="{E8A9505E-8C1D-6443-8BF7-F527B34F44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58090" y="3717231"/>
                  <a:ext cx="104206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s-ES" altLang="es-ES" sz="1200" dirty="0" err="1">
                      <a:solidFill>
                        <a:srgbClr val="000099"/>
                      </a:solidFill>
                      <a:latin typeface="Corbel"/>
                      <a:cs typeface="Corbel"/>
                    </a:rPr>
                    <a:t>Naïve</a:t>
                  </a:r>
                  <a:r>
                    <a:rPr lang="es-ES" altLang="es-ES" sz="1200" dirty="0">
                      <a:solidFill>
                        <a:srgbClr val="000099"/>
                      </a:solidFill>
                      <a:latin typeface="Corbel"/>
                      <a:cs typeface="Corbel"/>
                    </a:rPr>
                    <a:t> CD8+</a:t>
                  </a:r>
                </a:p>
              </p:txBody>
            </p:sp>
          </p:grpSp>
          <p:cxnSp>
            <p:nvCxnSpPr>
              <p:cNvPr id="18" name="168 Conector recto de flecha">
                <a:extLst>
                  <a:ext uri="{FF2B5EF4-FFF2-40B4-BE49-F238E27FC236}">
                    <a16:creationId xmlns:a16="http://schemas.microsoft.com/office/drawing/2014/main" id="{146E9F79-8A7B-3840-935F-5C1C3049584B}"/>
                  </a:ext>
                </a:extLst>
              </p:cNvPr>
              <p:cNvCxnSpPr/>
              <p:nvPr/>
            </p:nvCxnSpPr>
            <p:spPr bwMode="auto">
              <a:xfrm>
                <a:off x="1338431" y="6189345"/>
                <a:ext cx="828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89AFBFB-5E37-7A4B-B7EE-86AEB6674571}"/>
                  </a:ext>
                </a:extLst>
              </p:cNvPr>
              <p:cNvGrpSpPr/>
              <p:nvPr/>
            </p:nvGrpSpPr>
            <p:grpSpPr>
              <a:xfrm>
                <a:off x="985826" y="3578573"/>
                <a:ext cx="3021561" cy="2905209"/>
                <a:chOff x="251520" y="3789467"/>
                <a:chExt cx="3021561" cy="2905209"/>
              </a:xfrm>
            </p:grpSpPr>
            <p:sp>
              <p:nvSpPr>
                <p:cNvPr id="20" name="26 CuadroTexto">
                  <a:extLst>
                    <a:ext uri="{FF2B5EF4-FFF2-40B4-BE49-F238E27FC236}">
                      <a16:creationId xmlns:a16="http://schemas.microsoft.com/office/drawing/2014/main" id="{6C129FB0-3C12-AB41-91F9-897F1EDFBB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9124" y="6386899"/>
                  <a:ext cx="84869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s-ES_tradnl" altLang="es-ES" b="1" dirty="0">
                      <a:latin typeface="Corbel"/>
                      <a:cs typeface="Corbel"/>
                    </a:rPr>
                    <a:t>PC1</a:t>
                  </a:r>
                  <a:endParaRPr lang="es-ES" altLang="es-ES" b="1" dirty="0">
                    <a:latin typeface="Corbel"/>
                    <a:cs typeface="Corbel"/>
                  </a:endParaRPr>
                </a:p>
              </p:txBody>
            </p:sp>
            <p:sp>
              <p:nvSpPr>
                <p:cNvPr id="21" name="29 CuadroTexto">
                  <a:extLst>
                    <a:ext uri="{FF2B5EF4-FFF2-40B4-BE49-F238E27FC236}">
                      <a16:creationId xmlns:a16="http://schemas.microsoft.com/office/drawing/2014/main" id="{D7198C1E-27A4-764B-B5F8-2570637373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69358" y="5709750"/>
                  <a:ext cx="104186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s-ES_tradnl" altLang="es-ES" sz="2000" b="1" dirty="0">
                      <a:latin typeface="Corbel"/>
                      <a:cs typeface="Corbel"/>
                    </a:rPr>
                    <a:t>PC2</a:t>
                  </a:r>
                  <a:endParaRPr lang="es-ES" altLang="es-ES" sz="2000" b="1" dirty="0">
                    <a:latin typeface="Corbel"/>
                    <a:cs typeface="Corbel"/>
                  </a:endParaRPr>
                </a:p>
              </p:txBody>
            </p:sp>
            <p:cxnSp>
              <p:nvCxnSpPr>
                <p:cNvPr id="22" name="170 Conector recto de flecha">
                  <a:extLst>
                    <a:ext uri="{FF2B5EF4-FFF2-40B4-BE49-F238E27FC236}">
                      <a16:creationId xmlns:a16="http://schemas.microsoft.com/office/drawing/2014/main" id="{020FD6E7-8335-C647-8DDF-00AA7057A9D7}"/>
                    </a:ext>
                  </a:extLst>
                </p:cNvPr>
                <p:cNvCxnSpPr/>
                <p:nvPr/>
              </p:nvCxnSpPr>
              <p:spPr bwMode="auto">
                <a:xfrm flipV="1">
                  <a:off x="609723" y="3890404"/>
                  <a:ext cx="0" cy="252000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Imagen 20">
                  <a:extLst>
                    <a:ext uri="{FF2B5EF4-FFF2-40B4-BE49-F238E27FC236}">
                      <a16:creationId xmlns:a16="http://schemas.microsoft.com/office/drawing/2014/main" id="{61329AD8-EEEF-8C4B-9A52-2E27D068E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3279" y="3936440"/>
                  <a:ext cx="2439802" cy="2379745"/>
                </a:xfrm>
                <a:prstGeom prst="rect">
                  <a:avLst/>
                </a:prstGeom>
              </p:spPr>
            </p:pic>
            <p:sp>
              <p:nvSpPr>
                <p:cNvPr id="25" name="57 CuadroTexto">
                  <a:extLst>
                    <a:ext uri="{FF2B5EF4-FFF2-40B4-BE49-F238E27FC236}">
                      <a16:creationId xmlns:a16="http://schemas.microsoft.com/office/drawing/2014/main" id="{4B816DD0-FC5B-8B4A-A55C-05F886A42F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901" y="6010294"/>
                  <a:ext cx="71972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s-ES" altLang="es-ES" sz="1000" dirty="0">
                      <a:solidFill>
                        <a:srgbClr val="00B0F0"/>
                      </a:solidFill>
                      <a:latin typeface="Corbel"/>
                      <a:cs typeface="Corbel"/>
                    </a:rPr>
                    <a:t>TCR</a:t>
                  </a:r>
                  <a:r>
                    <a:rPr lang="el-GR" altLang="es-ES" sz="1000" dirty="0">
                      <a:solidFill>
                        <a:srgbClr val="00B0F0"/>
                      </a:solidFill>
                      <a:latin typeface="Corbel"/>
                      <a:cs typeface="Corbel"/>
                    </a:rPr>
                    <a:t>γδ</a:t>
                  </a:r>
                  <a:r>
                    <a:rPr lang="es-ES" altLang="es-ES" sz="1000" baseline="30000" dirty="0">
                      <a:solidFill>
                        <a:srgbClr val="00B0F0"/>
                      </a:solidFill>
                      <a:latin typeface="Corbel"/>
                      <a:cs typeface="Corbel"/>
                    </a:rPr>
                    <a:t>-</a:t>
                  </a:r>
                  <a:endParaRPr lang="es-ES" altLang="es-ES" sz="1000" dirty="0">
                    <a:solidFill>
                      <a:srgbClr val="00B0F0"/>
                    </a:solidFill>
                    <a:latin typeface="Corbel"/>
                    <a:cs typeface="Corbel"/>
                  </a:endParaRPr>
                </a:p>
                <a:p>
                  <a:pPr eaLnBrk="1" hangingPunct="1"/>
                  <a:r>
                    <a:rPr lang="es-ES" altLang="es-ES" sz="1000" dirty="0">
                      <a:solidFill>
                        <a:srgbClr val="00B0F0"/>
                      </a:solidFill>
                      <a:latin typeface="Corbel"/>
                      <a:cs typeface="Corbel"/>
                    </a:rPr>
                    <a:t>T-</a:t>
                  </a:r>
                  <a:r>
                    <a:rPr lang="es-ES" altLang="es-ES" sz="1000" dirty="0" err="1">
                      <a:solidFill>
                        <a:srgbClr val="00B0F0"/>
                      </a:solidFill>
                      <a:latin typeface="Corbel"/>
                      <a:cs typeface="Corbel"/>
                    </a:rPr>
                    <a:t>cells</a:t>
                  </a:r>
                  <a:endParaRPr lang="es-ES" altLang="es-ES" sz="1000" dirty="0">
                    <a:solidFill>
                      <a:srgbClr val="00B0F0"/>
                    </a:solidFill>
                    <a:latin typeface="Corbel"/>
                    <a:cs typeface="Corbel"/>
                  </a:endParaRPr>
                </a:p>
              </p:txBody>
            </p:sp>
            <p:sp>
              <p:nvSpPr>
                <p:cNvPr id="26" name="46 CuadroTexto">
                  <a:extLst>
                    <a:ext uri="{FF2B5EF4-FFF2-40B4-BE49-F238E27FC236}">
                      <a16:creationId xmlns:a16="http://schemas.microsoft.com/office/drawing/2014/main" id="{ADEC9549-5A82-5A4F-8167-3669D54FE1B6}"/>
                    </a:ext>
                  </a:extLst>
                </p:cNvPr>
                <p:cNvSpPr txBox="1"/>
                <p:nvPr/>
              </p:nvSpPr>
              <p:spPr bwMode="auto">
                <a:xfrm>
                  <a:off x="509124" y="4416158"/>
                  <a:ext cx="72743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s-ES" sz="1200" dirty="0">
                      <a:solidFill>
                        <a:srgbClr val="7030A0"/>
                      </a:solidFill>
                      <a:latin typeface="Corbel"/>
                    </a:rPr>
                    <a:t>TCR</a:t>
                  </a:r>
                  <a:r>
                    <a:rPr lang="el-GR" sz="1200" dirty="0">
                      <a:solidFill>
                        <a:srgbClr val="7030A0"/>
                      </a:solidFill>
                      <a:latin typeface="Corbel"/>
                    </a:rPr>
                    <a:t>γδ</a:t>
                  </a:r>
                  <a:r>
                    <a:rPr lang="es-ES" sz="1200" baseline="30000" dirty="0">
                      <a:solidFill>
                        <a:srgbClr val="7030A0"/>
                      </a:solidFill>
                      <a:latin typeface="Corbel"/>
                    </a:rPr>
                    <a:t>+</a:t>
                  </a:r>
                  <a:r>
                    <a:rPr lang="es-ES" sz="1200" dirty="0">
                      <a:solidFill>
                        <a:srgbClr val="7030A0"/>
                      </a:solidFill>
                      <a:latin typeface="Corbel"/>
                    </a:rPr>
                    <a:t> T-</a:t>
                  </a:r>
                  <a:r>
                    <a:rPr lang="es-ES" sz="1200" dirty="0" err="1">
                      <a:solidFill>
                        <a:srgbClr val="7030A0"/>
                      </a:solidFill>
                      <a:latin typeface="Corbel"/>
                    </a:rPr>
                    <a:t>cells</a:t>
                  </a:r>
                  <a:endParaRPr lang="es-ES" sz="1200" dirty="0">
                    <a:solidFill>
                      <a:srgbClr val="7030A0"/>
                    </a:solidFill>
                    <a:latin typeface="Corbel"/>
                  </a:endParaRPr>
                </a:p>
              </p:txBody>
            </p:sp>
            <p:sp>
              <p:nvSpPr>
                <p:cNvPr id="27" name="48 CuadroTexto">
                  <a:extLst>
                    <a:ext uri="{FF2B5EF4-FFF2-40B4-BE49-F238E27FC236}">
                      <a16:creationId xmlns:a16="http://schemas.microsoft.com/office/drawing/2014/main" id="{B1F6D0B7-30DC-174F-9CA0-2C9C8D9971AA}"/>
                    </a:ext>
                  </a:extLst>
                </p:cNvPr>
                <p:cNvSpPr txBox="1"/>
                <p:nvPr/>
              </p:nvSpPr>
              <p:spPr bwMode="auto">
                <a:xfrm>
                  <a:off x="2769371" y="5933159"/>
                  <a:ext cx="468786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s-ES" sz="1200" dirty="0">
                      <a:solidFill>
                        <a:schemeClr val="accent2">
                          <a:lumMod val="50000"/>
                        </a:schemeClr>
                      </a:solidFill>
                      <a:latin typeface="Corbel"/>
                    </a:rPr>
                    <a:t>NK-</a:t>
                  </a:r>
                  <a:r>
                    <a:rPr lang="es-ES" sz="1200" dirty="0" err="1">
                      <a:solidFill>
                        <a:schemeClr val="accent2">
                          <a:lumMod val="50000"/>
                        </a:schemeClr>
                      </a:solidFill>
                      <a:latin typeface="Corbel"/>
                    </a:rPr>
                    <a:t>cells</a:t>
                  </a:r>
                  <a:endParaRPr lang="es-ES" sz="1200" dirty="0">
                    <a:solidFill>
                      <a:schemeClr val="accent2">
                        <a:lumMod val="50000"/>
                      </a:schemeClr>
                    </a:solidFill>
                    <a:latin typeface="Corbel"/>
                  </a:endParaRPr>
                </a:p>
              </p:txBody>
            </p:sp>
            <p:sp>
              <p:nvSpPr>
                <p:cNvPr id="28" name="48 CuadroTexto">
                  <a:extLst>
                    <a:ext uri="{FF2B5EF4-FFF2-40B4-BE49-F238E27FC236}">
                      <a16:creationId xmlns:a16="http://schemas.microsoft.com/office/drawing/2014/main" id="{7AA3BDAE-0326-0B4C-8343-688AB5B410EF}"/>
                    </a:ext>
                  </a:extLst>
                </p:cNvPr>
                <p:cNvSpPr txBox="1"/>
                <p:nvPr/>
              </p:nvSpPr>
              <p:spPr bwMode="auto">
                <a:xfrm>
                  <a:off x="2324001" y="3789467"/>
                  <a:ext cx="616308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s-ES" sz="1200" dirty="0">
                      <a:solidFill>
                        <a:srgbClr val="FF0000"/>
                      </a:solidFill>
                      <a:latin typeface="Corbel"/>
                    </a:rPr>
                    <a:t>B-</a:t>
                  </a:r>
                  <a:r>
                    <a:rPr lang="es-ES" sz="1200" dirty="0" err="1">
                      <a:solidFill>
                        <a:srgbClr val="FF0000"/>
                      </a:solidFill>
                      <a:latin typeface="Corbel"/>
                    </a:rPr>
                    <a:t>cells</a:t>
                  </a:r>
                  <a:endParaRPr lang="es-ES" sz="1200" dirty="0">
                    <a:solidFill>
                      <a:srgbClr val="FF0000"/>
                    </a:solidFill>
                    <a:latin typeface="Corbel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73529E8-ECCE-1B45-8D5A-F405C9F60BC0}"/>
                  </a:ext>
                </a:extLst>
              </p:cNvPr>
              <p:cNvGrpSpPr/>
              <p:nvPr/>
            </p:nvGrpSpPr>
            <p:grpSpPr>
              <a:xfrm>
                <a:off x="6822643" y="3536838"/>
                <a:ext cx="2836819" cy="2598069"/>
                <a:chOff x="6088337" y="3747732"/>
                <a:chExt cx="2836819" cy="2598069"/>
              </a:xfrm>
            </p:grpSpPr>
            <p:pic>
              <p:nvPicPr>
                <p:cNvPr id="30" name="Imagen 2053">
                  <a:extLst>
                    <a:ext uri="{FF2B5EF4-FFF2-40B4-BE49-F238E27FC236}">
                      <a16:creationId xmlns:a16="http://schemas.microsoft.com/office/drawing/2014/main" id="{64A98C2D-74E4-C049-B3FA-6779233AEE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88337" y="3747732"/>
                  <a:ext cx="2481996" cy="2458800"/>
                </a:xfrm>
                <a:prstGeom prst="rect">
                  <a:avLst/>
                </a:prstGeom>
              </p:spPr>
            </p:pic>
            <p:sp>
              <p:nvSpPr>
                <p:cNvPr id="31" name="75 CuadroTexto">
                  <a:extLst>
                    <a:ext uri="{FF2B5EF4-FFF2-40B4-BE49-F238E27FC236}">
                      <a16:creationId xmlns:a16="http://schemas.microsoft.com/office/drawing/2014/main" id="{E05958B3-5214-324E-877E-1E60BFBF32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37753" y="3929510"/>
                  <a:ext cx="64802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s-ES" altLang="es-ES" sz="1200" dirty="0" err="1">
                      <a:solidFill>
                        <a:srgbClr val="FF00FF"/>
                      </a:solidFill>
                      <a:latin typeface="Corbel"/>
                      <a:cs typeface="Corbel"/>
                    </a:rPr>
                    <a:t>Naïve</a:t>
                  </a:r>
                  <a:endParaRPr lang="es-ES" altLang="es-ES" sz="1200" dirty="0">
                    <a:solidFill>
                      <a:srgbClr val="FF00FF"/>
                    </a:solidFill>
                    <a:latin typeface="Corbel"/>
                    <a:cs typeface="Corbel"/>
                  </a:endParaRPr>
                </a:p>
              </p:txBody>
            </p:sp>
            <p:sp>
              <p:nvSpPr>
                <p:cNvPr id="32" name="42 CuadroTexto">
                  <a:extLst>
                    <a:ext uri="{FF2B5EF4-FFF2-40B4-BE49-F238E27FC236}">
                      <a16:creationId xmlns:a16="http://schemas.microsoft.com/office/drawing/2014/main" id="{552C7C68-E109-004C-8231-AAA91CF14E3F}"/>
                    </a:ext>
                  </a:extLst>
                </p:cNvPr>
                <p:cNvSpPr txBox="1"/>
                <p:nvPr/>
              </p:nvSpPr>
              <p:spPr bwMode="auto">
                <a:xfrm>
                  <a:off x="6095967" y="5884136"/>
                  <a:ext cx="1008062" cy="46166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defRPr/>
                  </a:pPr>
                  <a:r>
                    <a:rPr lang="es-ES" sz="1200" dirty="0" err="1">
                      <a:solidFill>
                        <a:srgbClr val="FF9900"/>
                      </a:solidFill>
                      <a:latin typeface="Corbel"/>
                    </a:rPr>
                    <a:t>Unswitched</a:t>
                  </a:r>
                  <a:r>
                    <a:rPr lang="es-ES" sz="1200" dirty="0">
                      <a:solidFill>
                        <a:srgbClr val="FF9900"/>
                      </a:solidFill>
                      <a:latin typeface="Corbel"/>
                    </a:rPr>
                    <a:t> </a:t>
                  </a:r>
                  <a:r>
                    <a:rPr lang="es-ES" sz="1200" dirty="0" err="1">
                      <a:solidFill>
                        <a:srgbClr val="FF9900"/>
                      </a:solidFill>
                      <a:latin typeface="Corbel"/>
                    </a:rPr>
                    <a:t>Memory</a:t>
                  </a:r>
                  <a:endParaRPr lang="es-ES" sz="1200" dirty="0">
                    <a:solidFill>
                      <a:srgbClr val="FF9900"/>
                    </a:solidFill>
                    <a:latin typeface="Corbel"/>
                  </a:endParaRPr>
                </a:p>
              </p:txBody>
            </p:sp>
            <p:sp>
              <p:nvSpPr>
                <p:cNvPr id="33" name="78 CuadroTexto">
                  <a:extLst>
                    <a:ext uri="{FF2B5EF4-FFF2-40B4-BE49-F238E27FC236}">
                      <a16:creationId xmlns:a16="http://schemas.microsoft.com/office/drawing/2014/main" id="{AC238DB6-A9DF-D144-88B6-E6CE7FEDD0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23948" y="4124566"/>
                  <a:ext cx="901208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s-ES" altLang="es-ES" sz="1200" dirty="0" err="1">
                      <a:solidFill>
                        <a:srgbClr val="CC0000"/>
                      </a:solidFill>
                      <a:latin typeface="Corbel"/>
                      <a:cs typeface="Corbel"/>
                    </a:rPr>
                    <a:t>Switched</a:t>
                  </a:r>
                  <a:r>
                    <a:rPr lang="es-ES" altLang="es-ES" sz="1200" dirty="0">
                      <a:solidFill>
                        <a:srgbClr val="CC0000"/>
                      </a:solidFill>
                      <a:latin typeface="Corbel"/>
                      <a:cs typeface="Corbel"/>
                    </a:rPr>
                    <a:t> </a:t>
                  </a:r>
                  <a:r>
                    <a:rPr lang="es-ES" altLang="es-ES" sz="1200" dirty="0" err="1">
                      <a:solidFill>
                        <a:srgbClr val="CC0000"/>
                      </a:solidFill>
                      <a:latin typeface="Corbel"/>
                      <a:cs typeface="Corbel"/>
                    </a:rPr>
                    <a:t>Memory</a:t>
                  </a:r>
                  <a:endParaRPr lang="es-ES" altLang="es-ES" sz="1200" dirty="0">
                    <a:solidFill>
                      <a:srgbClr val="CC0000"/>
                    </a:solidFill>
                    <a:latin typeface="Corbel"/>
                    <a:cs typeface="Corbel"/>
                  </a:endParaRPr>
                </a:p>
              </p:txBody>
            </p:sp>
            <p:sp>
              <p:nvSpPr>
                <p:cNvPr id="34" name="79 CuadroTexto">
                  <a:extLst>
                    <a:ext uri="{FF2B5EF4-FFF2-40B4-BE49-F238E27FC236}">
                      <a16:creationId xmlns:a16="http://schemas.microsoft.com/office/drawing/2014/main" id="{9788D352-6E79-6D41-9C12-83FBBE93D4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988611" y="5549544"/>
                  <a:ext cx="72002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s-ES" altLang="es-ES" sz="1200" dirty="0">
                      <a:solidFill>
                        <a:srgbClr val="7030A0"/>
                      </a:solidFill>
                      <a:latin typeface="Corbel"/>
                      <a:cs typeface="Corbel"/>
                    </a:rPr>
                    <a:t>Plasma </a:t>
                  </a:r>
                  <a:r>
                    <a:rPr lang="es-ES" altLang="es-ES" sz="1200" dirty="0" err="1">
                      <a:solidFill>
                        <a:srgbClr val="7030A0"/>
                      </a:solidFill>
                      <a:latin typeface="Corbel"/>
                      <a:cs typeface="Corbel"/>
                    </a:rPr>
                    <a:t>cells</a:t>
                  </a:r>
                  <a:endParaRPr lang="es-ES" altLang="es-ES" sz="1200" dirty="0">
                    <a:solidFill>
                      <a:srgbClr val="7030A0"/>
                    </a:solidFill>
                    <a:latin typeface="Corbel"/>
                    <a:cs typeface="Corbel"/>
                  </a:endParaRP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4D15B39-F7B6-4B4E-8689-1780FA5431E7}"/>
                  </a:ext>
                </a:extLst>
              </p:cNvPr>
              <p:cNvSpPr txBox="1"/>
              <p:nvPr/>
            </p:nvSpPr>
            <p:spPr>
              <a:xfrm>
                <a:off x="1732576" y="6416674"/>
                <a:ext cx="6249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rbel"/>
                  </a:rPr>
                  <a:t>van den Burg, </a:t>
                </a:r>
                <a:r>
                  <a:rPr lang="en-US" dirty="0" err="1">
                    <a:latin typeface="Corbel"/>
                  </a:rPr>
                  <a:t>Kalina</a:t>
                </a:r>
                <a:r>
                  <a:rPr lang="en-US" dirty="0">
                    <a:latin typeface="Corbel"/>
                  </a:rPr>
                  <a:t>, Perez-Andres et al, </a:t>
                </a:r>
                <a:r>
                  <a:rPr lang="cs-CZ" b="1" i="1" dirty="0">
                    <a:latin typeface="Corbel" panose="020B0503020204020204" pitchFamily="34" charset="0"/>
                  </a:rPr>
                  <a:t>Front </a:t>
                </a:r>
                <a:r>
                  <a:rPr lang="cs-CZ" b="1" i="1" dirty="0" err="1">
                    <a:latin typeface="Corbel" panose="020B0503020204020204" pitchFamily="34" charset="0"/>
                  </a:rPr>
                  <a:t>Immunol</a:t>
                </a:r>
                <a:r>
                  <a:rPr lang="cs-CZ" b="1" dirty="0">
                    <a:latin typeface="Corbel" panose="020B0503020204020204" pitchFamily="34" charset="0"/>
                  </a:rPr>
                  <a:t>. </a:t>
                </a:r>
                <a:r>
                  <a:rPr lang="cs-CZ" dirty="0">
                    <a:latin typeface="Corbel" panose="020B0503020204020204" pitchFamily="34" charset="0"/>
                  </a:rPr>
                  <a:t>(2019)</a:t>
                </a:r>
                <a:endParaRPr lang="en-US" dirty="0">
                  <a:latin typeface="Corbel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CAA3B8-D2D1-9049-8526-159B0DC429B3}"/>
                  </a:ext>
                </a:extLst>
              </p:cNvPr>
              <p:cNvSpPr txBox="1"/>
              <p:nvPr/>
            </p:nvSpPr>
            <p:spPr>
              <a:xfrm>
                <a:off x="10325937" y="3258216"/>
                <a:ext cx="18966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orbel"/>
                  </a:rPr>
                  <a:t>18 </a:t>
                </a:r>
                <a:r>
                  <a:rPr lang="en-US" dirty="0" err="1">
                    <a:latin typeface="Corbel"/>
                  </a:rPr>
                  <a:t>typů</a:t>
                </a:r>
                <a:r>
                  <a:rPr lang="en-US" dirty="0">
                    <a:latin typeface="Corbel"/>
                  </a:rPr>
                  <a:t> </a:t>
                </a:r>
                <a:r>
                  <a:rPr lang="en-US" dirty="0" err="1">
                    <a:latin typeface="Corbel"/>
                  </a:rPr>
                  <a:t>lymfocytů</a:t>
                </a:r>
                <a:endParaRPr lang="en-US" dirty="0">
                  <a:latin typeface="Corbel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76FE2A5-2C48-E34C-B3F6-115E3729D283}"/>
                </a:ext>
              </a:extLst>
            </p:cNvPr>
            <p:cNvSpPr/>
            <p:nvPr/>
          </p:nvSpPr>
          <p:spPr>
            <a:xfrm>
              <a:off x="656532" y="3239208"/>
              <a:ext cx="83229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/>
                <a:t>“PID Orientation Tube for Flow Cytometric Diagnostic Screening”</a:t>
              </a:r>
              <a:endParaRPr lang="en-GB" b="1" dirty="0">
                <a:effectLst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194E9E9-7F43-4843-9B95-E9C2580F53B6}"/>
              </a:ext>
            </a:extLst>
          </p:cNvPr>
          <p:cNvSpPr txBox="1"/>
          <p:nvPr/>
        </p:nvSpPr>
        <p:spPr>
          <a:xfrm>
            <a:off x="8680232" y="1864022"/>
            <a:ext cx="326788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94 pacientů s mutací</a:t>
            </a:r>
          </a:p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2800" b="1" dirty="0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6 laboratoří</a:t>
            </a:r>
            <a:endParaRPr kumimoji="0" lang="en-CZ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47" descr="EuroFlow_white">
            <a:extLst>
              <a:ext uri="{FF2B5EF4-FFF2-40B4-BE49-F238E27FC236}">
                <a16:creationId xmlns:a16="http://schemas.microsoft.com/office/drawing/2014/main" id="{86552D37-E7A4-CE46-B7A0-75D97A59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87" y="356973"/>
            <a:ext cx="1927225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53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0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cs-CZ" sz="3600" dirty="0" err="1"/>
              <a:t>Screening</a:t>
            </a:r>
            <a:r>
              <a:rPr lang="cs-CZ" sz="3600" dirty="0"/>
              <a:t> – </a:t>
            </a:r>
            <a:r>
              <a:rPr lang="cs-CZ" sz="3600" dirty="0" err="1"/>
              <a:t>EuroFlow</a:t>
            </a:r>
            <a:r>
              <a:rPr lang="cs-CZ" sz="3600" dirty="0"/>
              <a:t> - Imunodeficience</a:t>
            </a:r>
            <a:endParaRPr sz="3600" dirty="0"/>
          </a:p>
        </p:txBody>
      </p:sp>
      <p:cxnSp>
        <p:nvCxnSpPr>
          <p:cNvPr id="3" name="67 Conector recto de flecha">
            <a:extLst>
              <a:ext uri="{FF2B5EF4-FFF2-40B4-BE49-F238E27FC236}">
                <a16:creationId xmlns:a16="http://schemas.microsoft.com/office/drawing/2014/main" id="{C21A08CF-AC8E-E045-8BBE-A045E8CC6ECC}"/>
              </a:ext>
            </a:extLst>
          </p:cNvPr>
          <p:cNvCxnSpPr/>
          <p:nvPr/>
        </p:nvCxnSpPr>
        <p:spPr bwMode="auto">
          <a:xfrm>
            <a:off x="756312" y="5754425"/>
            <a:ext cx="81569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4 Conector recto de flecha">
            <a:extLst>
              <a:ext uri="{FF2B5EF4-FFF2-40B4-BE49-F238E27FC236}">
                <a16:creationId xmlns:a16="http://schemas.microsoft.com/office/drawing/2014/main" id="{4B4AC339-25B4-7A4C-921D-028CDBE13EC3}"/>
              </a:ext>
            </a:extLst>
          </p:cNvPr>
          <p:cNvCxnSpPr/>
          <p:nvPr/>
        </p:nvCxnSpPr>
        <p:spPr bwMode="auto">
          <a:xfrm flipV="1">
            <a:off x="765347" y="2038484"/>
            <a:ext cx="0" cy="37158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29 CuadroTexto">
            <a:extLst>
              <a:ext uri="{FF2B5EF4-FFF2-40B4-BE49-F238E27FC236}">
                <a16:creationId xmlns:a16="http://schemas.microsoft.com/office/drawing/2014/main" id="{7F7BC0AE-BC70-B44B-9AE0-6D0A27C9A61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6828" y="5167004"/>
            <a:ext cx="9952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_tradnl" altLang="es-ES" b="1" dirty="0">
                <a:latin typeface="Corbel"/>
                <a:cs typeface="Corbel"/>
              </a:rPr>
              <a:t>PC2</a:t>
            </a:r>
            <a:endParaRPr lang="es-ES" altLang="es-ES" b="1" dirty="0">
              <a:latin typeface="Corbel"/>
              <a:cs typeface="Corbel"/>
            </a:endParaRPr>
          </a:p>
        </p:txBody>
      </p:sp>
      <p:sp>
        <p:nvSpPr>
          <p:cNvPr id="6" name="26 CuadroTexto">
            <a:extLst>
              <a:ext uri="{FF2B5EF4-FFF2-40B4-BE49-F238E27FC236}">
                <a16:creationId xmlns:a16="http://schemas.microsoft.com/office/drawing/2014/main" id="{37C55127-0CA9-E346-B3FE-F03183640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193" y="5787400"/>
            <a:ext cx="7759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_tradnl" altLang="es-ES" b="1" dirty="0">
                <a:latin typeface="Corbel"/>
                <a:cs typeface="Corbel"/>
              </a:rPr>
              <a:t>PC1</a:t>
            </a:r>
            <a:endParaRPr lang="es-ES" altLang="es-ES" b="1" dirty="0">
              <a:latin typeface="Corbel"/>
              <a:cs typeface="Corbel"/>
            </a:endParaRPr>
          </a:p>
        </p:txBody>
      </p:sp>
      <p:grpSp>
        <p:nvGrpSpPr>
          <p:cNvPr id="7" name="Grupo 115">
            <a:extLst>
              <a:ext uri="{FF2B5EF4-FFF2-40B4-BE49-F238E27FC236}">
                <a16:creationId xmlns:a16="http://schemas.microsoft.com/office/drawing/2014/main" id="{638CFAF3-FCEF-0742-BF29-8511BC19002C}"/>
              </a:ext>
            </a:extLst>
          </p:cNvPr>
          <p:cNvGrpSpPr/>
          <p:nvPr/>
        </p:nvGrpSpPr>
        <p:grpSpPr>
          <a:xfrm>
            <a:off x="732482" y="2085438"/>
            <a:ext cx="1360508" cy="1180894"/>
            <a:chOff x="159973" y="1700808"/>
            <a:chExt cx="1489112" cy="1235610"/>
          </a:xfrm>
        </p:grpSpPr>
        <p:pic>
          <p:nvPicPr>
            <p:cNvPr id="8" name="Imagen 27">
              <a:extLst>
                <a:ext uri="{FF2B5EF4-FFF2-40B4-BE49-F238E27FC236}">
                  <a16:creationId xmlns:a16="http://schemas.microsoft.com/office/drawing/2014/main" id="{ACA0190F-178F-1B43-A9C6-078114B0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982" y="1761190"/>
              <a:ext cx="1130103" cy="1044000"/>
            </a:xfrm>
            <a:prstGeom prst="rect">
              <a:avLst/>
            </a:prstGeom>
          </p:spPr>
        </p:pic>
        <p:sp>
          <p:nvSpPr>
            <p:cNvPr id="9" name="57 CuadroTexto">
              <a:extLst>
                <a:ext uri="{FF2B5EF4-FFF2-40B4-BE49-F238E27FC236}">
                  <a16:creationId xmlns:a16="http://schemas.microsoft.com/office/drawing/2014/main" id="{8E897F77-17E9-1F43-B40E-E789304F11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797" y="2549973"/>
              <a:ext cx="619258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altLang="es-ES" sz="900" dirty="0">
                  <a:solidFill>
                    <a:srgbClr val="00B0F0"/>
                  </a:solidFill>
                  <a:latin typeface="Corbel"/>
                  <a:cs typeface="Corbel"/>
                </a:rPr>
                <a:t>TCR</a:t>
              </a:r>
              <a:r>
                <a:rPr lang="el-GR" altLang="es-ES" sz="900" dirty="0">
                  <a:solidFill>
                    <a:srgbClr val="00B0F0"/>
                  </a:solidFill>
                  <a:latin typeface="Corbel"/>
                  <a:cs typeface="Corbel"/>
                </a:rPr>
                <a:t>γδ</a:t>
              </a:r>
              <a:r>
                <a:rPr lang="es-ES" altLang="es-ES" sz="900" baseline="30000" dirty="0">
                  <a:solidFill>
                    <a:srgbClr val="00B0F0"/>
                  </a:solidFill>
                  <a:latin typeface="Corbel"/>
                  <a:cs typeface="Corbel"/>
                </a:rPr>
                <a:t>-</a:t>
              </a:r>
              <a:endParaRPr lang="es-ES" altLang="es-ES" sz="900" dirty="0">
                <a:solidFill>
                  <a:srgbClr val="00B0F0"/>
                </a:solidFill>
                <a:latin typeface="Corbel"/>
                <a:cs typeface="Corbel"/>
              </a:endParaRPr>
            </a:p>
            <a:p>
              <a:pPr eaLnBrk="1" hangingPunct="1"/>
              <a:r>
                <a:rPr lang="es-ES" altLang="es-ES" sz="900" dirty="0">
                  <a:solidFill>
                    <a:srgbClr val="00B0F0"/>
                  </a:solidFill>
                  <a:latin typeface="Corbel"/>
                  <a:cs typeface="Corbel"/>
                </a:rPr>
                <a:t>T-</a:t>
              </a:r>
              <a:r>
                <a:rPr lang="es-ES" altLang="es-ES" sz="900" dirty="0" err="1">
                  <a:solidFill>
                    <a:srgbClr val="00B0F0"/>
                  </a:solidFill>
                  <a:latin typeface="Corbel"/>
                  <a:cs typeface="Corbel"/>
                </a:rPr>
                <a:t>cells</a:t>
              </a:r>
              <a:endParaRPr lang="es-ES" altLang="es-ES" sz="900" dirty="0">
                <a:solidFill>
                  <a:srgbClr val="00B0F0"/>
                </a:solidFill>
                <a:latin typeface="Corbel"/>
                <a:cs typeface="Corbel"/>
              </a:endParaRPr>
            </a:p>
          </p:txBody>
        </p:sp>
        <p:sp>
          <p:nvSpPr>
            <p:cNvPr id="10" name="46 CuadroTexto">
              <a:extLst>
                <a:ext uri="{FF2B5EF4-FFF2-40B4-BE49-F238E27FC236}">
                  <a16:creationId xmlns:a16="http://schemas.microsoft.com/office/drawing/2014/main" id="{843693AF-DE00-CD40-B97C-F97C75C003FB}"/>
                </a:ext>
              </a:extLst>
            </p:cNvPr>
            <p:cNvSpPr txBox="1"/>
            <p:nvPr/>
          </p:nvSpPr>
          <p:spPr bwMode="auto">
            <a:xfrm>
              <a:off x="159973" y="1839080"/>
              <a:ext cx="479333" cy="531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s-ES" sz="900" dirty="0">
                  <a:solidFill>
                    <a:srgbClr val="7030A0"/>
                  </a:solidFill>
                  <a:latin typeface="Corbel"/>
                </a:rPr>
                <a:t>TCR</a:t>
              </a:r>
              <a:r>
                <a:rPr lang="el-GR" sz="900" dirty="0">
                  <a:solidFill>
                    <a:srgbClr val="7030A0"/>
                  </a:solidFill>
                  <a:latin typeface="Corbel"/>
                </a:rPr>
                <a:t>γδ</a:t>
              </a:r>
              <a:r>
                <a:rPr lang="es-ES" sz="900" baseline="30000" dirty="0">
                  <a:solidFill>
                    <a:srgbClr val="7030A0"/>
                  </a:solidFill>
                  <a:latin typeface="Corbel"/>
                </a:rPr>
                <a:t>+</a:t>
              </a:r>
              <a:r>
                <a:rPr lang="es-ES" sz="900" dirty="0">
                  <a:solidFill>
                    <a:srgbClr val="7030A0"/>
                  </a:solidFill>
                  <a:latin typeface="Corbel"/>
                </a:rPr>
                <a:t> T-</a:t>
              </a:r>
              <a:r>
                <a:rPr lang="es-ES" sz="900" dirty="0" err="1">
                  <a:solidFill>
                    <a:srgbClr val="7030A0"/>
                  </a:solidFill>
                  <a:latin typeface="Corbel"/>
                </a:rPr>
                <a:t>cells</a:t>
              </a:r>
              <a:endParaRPr lang="es-ES" sz="900" dirty="0">
                <a:solidFill>
                  <a:srgbClr val="7030A0"/>
                </a:solidFill>
                <a:latin typeface="Corbel"/>
              </a:endParaRPr>
            </a:p>
          </p:txBody>
        </p:sp>
        <p:sp>
          <p:nvSpPr>
            <p:cNvPr id="11" name="47 CuadroTexto">
              <a:extLst>
                <a:ext uri="{FF2B5EF4-FFF2-40B4-BE49-F238E27FC236}">
                  <a16:creationId xmlns:a16="http://schemas.microsoft.com/office/drawing/2014/main" id="{0F772F6B-9158-6A42-84EB-D259A5C916A2}"/>
                </a:ext>
              </a:extLst>
            </p:cNvPr>
            <p:cNvSpPr txBox="1"/>
            <p:nvPr/>
          </p:nvSpPr>
          <p:spPr bwMode="auto">
            <a:xfrm>
              <a:off x="1043608" y="1700808"/>
              <a:ext cx="574635" cy="241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s-ES" sz="900" dirty="0">
                  <a:solidFill>
                    <a:schemeClr val="accent2"/>
                  </a:solidFill>
                  <a:latin typeface="Corbel"/>
                </a:rPr>
                <a:t>B-</a:t>
              </a:r>
              <a:r>
                <a:rPr lang="es-ES" sz="900" dirty="0" err="1">
                  <a:solidFill>
                    <a:schemeClr val="accent2"/>
                  </a:solidFill>
                  <a:latin typeface="Corbel"/>
                </a:rPr>
                <a:t>cells</a:t>
              </a:r>
              <a:endParaRPr lang="es-ES" sz="900" dirty="0">
                <a:solidFill>
                  <a:schemeClr val="accent2"/>
                </a:solidFill>
                <a:latin typeface="Corbel"/>
              </a:endParaRPr>
            </a:p>
          </p:txBody>
        </p:sp>
      </p:grpSp>
      <p:grpSp>
        <p:nvGrpSpPr>
          <p:cNvPr id="12" name="Grupo 95">
            <a:extLst>
              <a:ext uri="{FF2B5EF4-FFF2-40B4-BE49-F238E27FC236}">
                <a16:creationId xmlns:a16="http://schemas.microsoft.com/office/drawing/2014/main" id="{FA15378D-9C93-814B-9909-8FA2B7D98912}"/>
              </a:ext>
            </a:extLst>
          </p:cNvPr>
          <p:cNvGrpSpPr/>
          <p:nvPr/>
        </p:nvGrpSpPr>
        <p:grpSpPr>
          <a:xfrm>
            <a:off x="608221" y="4533246"/>
            <a:ext cx="1890176" cy="1156031"/>
            <a:chOff x="0" y="4262034"/>
            <a:chExt cx="2068847" cy="1209595"/>
          </a:xfrm>
        </p:grpSpPr>
        <p:pic>
          <p:nvPicPr>
            <p:cNvPr id="13" name="Imagen 28">
              <a:extLst>
                <a:ext uri="{FF2B5EF4-FFF2-40B4-BE49-F238E27FC236}">
                  <a16:creationId xmlns:a16="http://schemas.microsoft.com/office/drawing/2014/main" id="{9E42F2D9-AB6F-D24B-AF7E-BD491681C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297" y="4262034"/>
              <a:ext cx="1143529" cy="1080000"/>
            </a:xfrm>
            <a:prstGeom prst="rect">
              <a:avLst/>
            </a:prstGeom>
          </p:spPr>
        </p:pic>
        <p:sp>
          <p:nvSpPr>
            <p:cNvPr id="14" name="75 CuadroTexto">
              <a:extLst>
                <a:ext uri="{FF2B5EF4-FFF2-40B4-BE49-F238E27FC236}">
                  <a16:creationId xmlns:a16="http://schemas.microsoft.com/office/drawing/2014/main" id="{41E26105-4CA6-214B-85CA-7B29BF3E1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836" y="4457006"/>
              <a:ext cx="553292" cy="24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Naïve</a:t>
              </a:r>
              <a:endParaRPr lang="es-ES" altLang="es-ES" sz="900" dirty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endParaRPr>
            </a:p>
          </p:txBody>
        </p:sp>
        <p:sp>
          <p:nvSpPr>
            <p:cNvPr id="15" name="42 CuadroTexto">
              <a:extLst>
                <a:ext uri="{FF2B5EF4-FFF2-40B4-BE49-F238E27FC236}">
                  <a16:creationId xmlns:a16="http://schemas.microsoft.com/office/drawing/2014/main" id="{3D8C9AF1-E5D3-9047-89E8-05A5C0149D73}"/>
                </a:ext>
              </a:extLst>
            </p:cNvPr>
            <p:cNvSpPr txBox="1"/>
            <p:nvPr/>
          </p:nvSpPr>
          <p:spPr bwMode="auto">
            <a:xfrm>
              <a:off x="0" y="5085184"/>
              <a:ext cx="1008062" cy="3864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</a:rPr>
                <a:t>Unswitched</a:t>
              </a:r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</a:rPr>
                <a:t> </a:t>
              </a:r>
              <a:r>
                <a:rPr 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</a:rPr>
                <a:t>Memory</a:t>
              </a:r>
              <a:endParaRPr lang="es-ES" sz="900" dirty="0">
                <a:solidFill>
                  <a:schemeClr val="bg1">
                    <a:lumMod val="50000"/>
                  </a:schemeClr>
                </a:solidFill>
                <a:latin typeface="Corbel"/>
              </a:endParaRPr>
            </a:p>
          </p:txBody>
        </p:sp>
        <p:sp>
          <p:nvSpPr>
            <p:cNvPr id="16" name="78 CuadroTexto">
              <a:extLst>
                <a:ext uri="{FF2B5EF4-FFF2-40B4-BE49-F238E27FC236}">
                  <a16:creationId xmlns:a16="http://schemas.microsoft.com/office/drawing/2014/main" id="{415B5929-8843-9E40-901B-C11D45A4A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7639" y="4338592"/>
              <a:ext cx="901208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Switched</a:t>
              </a:r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 </a:t>
              </a:r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Memory</a:t>
              </a:r>
              <a:endParaRPr lang="es-ES" altLang="es-ES" sz="900" dirty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endParaRPr>
            </a:p>
          </p:txBody>
        </p:sp>
        <p:sp>
          <p:nvSpPr>
            <p:cNvPr id="17" name="79 CuadroTexto">
              <a:extLst>
                <a:ext uri="{FF2B5EF4-FFF2-40B4-BE49-F238E27FC236}">
                  <a16:creationId xmlns:a16="http://schemas.microsoft.com/office/drawing/2014/main" id="{2B681F78-11D7-9D47-80EE-051434DBF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7906" y="5059720"/>
              <a:ext cx="720029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Plasma </a:t>
              </a:r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cells</a:t>
              </a:r>
              <a:endParaRPr lang="es-ES" altLang="es-ES" sz="900" dirty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8" name="Grupo 94">
            <a:extLst>
              <a:ext uri="{FF2B5EF4-FFF2-40B4-BE49-F238E27FC236}">
                <a16:creationId xmlns:a16="http://schemas.microsoft.com/office/drawing/2014/main" id="{BD8BDF72-7A16-8A4A-B717-5DB44F1E20E7}"/>
              </a:ext>
            </a:extLst>
          </p:cNvPr>
          <p:cNvGrpSpPr/>
          <p:nvPr/>
        </p:nvGrpSpPr>
        <p:grpSpPr>
          <a:xfrm>
            <a:off x="677851" y="2996577"/>
            <a:ext cx="1726349" cy="1581321"/>
            <a:chOff x="100178" y="2654164"/>
            <a:chExt cx="1889534" cy="1654591"/>
          </a:xfrm>
        </p:grpSpPr>
        <p:pic>
          <p:nvPicPr>
            <p:cNvPr id="19" name="Imagen 29">
              <a:extLst>
                <a:ext uri="{FF2B5EF4-FFF2-40B4-BE49-F238E27FC236}">
                  <a16:creationId xmlns:a16="http://schemas.microsoft.com/office/drawing/2014/main" id="{2DFDF359-CB32-9346-82FD-F45892A9A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50494" y="3001593"/>
              <a:ext cx="1148108" cy="1080000"/>
            </a:xfrm>
            <a:prstGeom prst="rect">
              <a:avLst/>
            </a:prstGeom>
          </p:spPr>
        </p:pic>
        <p:sp>
          <p:nvSpPr>
            <p:cNvPr id="20" name="48 CuadroTexto">
              <a:extLst>
                <a:ext uri="{FF2B5EF4-FFF2-40B4-BE49-F238E27FC236}">
                  <a16:creationId xmlns:a16="http://schemas.microsoft.com/office/drawing/2014/main" id="{7166926D-8C23-F249-8E75-9E91302B005D}"/>
                </a:ext>
              </a:extLst>
            </p:cNvPr>
            <p:cNvSpPr txBox="1"/>
            <p:nvPr/>
          </p:nvSpPr>
          <p:spPr bwMode="auto">
            <a:xfrm>
              <a:off x="1106990" y="2654164"/>
              <a:ext cx="648072" cy="241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s-ES" sz="900" dirty="0">
                  <a:solidFill>
                    <a:schemeClr val="accent2">
                      <a:lumMod val="50000"/>
                    </a:schemeClr>
                  </a:solidFill>
                  <a:latin typeface="Corbel"/>
                </a:rPr>
                <a:t>NK-</a:t>
              </a:r>
              <a:r>
                <a:rPr lang="es-ES" sz="900" dirty="0" err="1">
                  <a:solidFill>
                    <a:schemeClr val="accent2">
                      <a:lumMod val="50000"/>
                    </a:schemeClr>
                  </a:solidFill>
                  <a:latin typeface="Corbel"/>
                </a:rPr>
                <a:t>cells</a:t>
              </a:r>
              <a:endParaRPr lang="es-ES" sz="900" dirty="0">
                <a:solidFill>
                  <a:schemeClr val="accent2">
                    <a:lumMod val="50000"/>
                  </a:schemeClr>
                </a:solidFill>
                <a:latin typeface="Corbel"/>
              </a:endParaRPr>
            </a:p>
          </p:txBody>
        </p:sp>
        <p:sp>
          <p:nvSpPr>
            <p:cNvPr id="21" name="93 CuadroTexto">
              <a:extLst>
                <a:ext uri="{FF2B5EF4-FFF2-40B4-BE49-F238E27FC236}">
                  <a16:creationId xmlns:a16="http://schemas.microsoft.com/office/drawing/2014/main" id="{A2156013-F8C0-E242-AD3C-92424FC10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8" y="3110614"/>
              <a:ext cx="504138" cy="24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DNT</a:t>
              </a:r>
            </a:p>
          </p:txBody>
        </p:sp>
        <p:sp>
          <p:nvSpPr>
            <p:cNvPr id="22" name="96 CuadroTexto">
              <a:extLst>
                <a:ext uri="{FF2B5EF4-FFF2-40B4-BE49-F238E27FC236}">
                  <a16:creationId xmlns:a16="http://schemas.microsoft.com/office/drawing/2014/main" id="{AE05257B-AA9C-8941-AA6B-CB8FF3A9A8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1806" y="3624869"/>
              <a:ext cx="698372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Memory</a:t>
              </a:r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 CD8+</a:t>
              </a:r>
            </a:p>
          </p:txBody>
        </p:sp>
        <p:sp>
          <p:nvSpPr>
            <p:cNvPr id="23" name="97 CuadroTexto">
              <a:extLst>
                <a:ext uri="{FF2B5EF4-FFF2-40B4-BE49-F238E27FC236}">
                  <a16:creationId xmlns:a16="http://schemas.microsoft.com/office/drawing/2014/main" id="{23B73696-1F95-3040-9EB1-FF18CC333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891" y="3217999"/>
              <a:ext cx="637821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Effector</a:t>
              </a:r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 CD8+</a:t>
              </a:r>
            </a:p>
          </p:txBody>
        </p:sp>
        <p:sp>
          <p:nvSpPr>
            <p:cNvPr id="24" name="98 CuadroTexto">
              <a:extLst>
                <a:ext uri="{FF2B5EF4-FFF2-40B4-BE49-F238E27FC236}">
                  <a16:creationId xmlns:a16="http://schemas.microsoft.com/office/drawing/2014/main" id="{737722AA-3B8C-5D44-99B9-F701B3701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78" y="3415913"/>
              <a:ext cx="567633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Naïve</a:t>
              </a:r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 CD4+</a:t>
              </a:r>
            </a:p>
          </p:txBody>
        </p:sp>
        <p:sp>
          <p:nvSpPr>
            <p:cNvPr id="25" name="99 CuadroTexto">
              <a:extLst>
                <a:ext uri="{FF2B5EF4-FFF2-40B4-BE49-F238E27FC236}">
                  <a16:creationId xmlns:a16="http://schemas.microsoft.com/office/drawing/2014/main" id="{339CDED3-7721-934C-972C-A622C0300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29" y="3789040"/>
              <a:ext cx="669750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Memory</a:t>
              </a:r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 CD4+</a:t>
              </a:r>
            </a:p>
          </p:txBody>
        </p:sp>
        <p:sp>
          <p:nvSpPr>
            <p:cNvPr id="26" name="100 CuadroTexto">
              <a:extLst>
                <a:ext uri="{FF2B5EF4-FFF2-40B4-BE49-F238E27FC236}">
                  <a16:creationId xmlns:a16="http://schemas.microsoft.com/office/drawing/2014/main" id="{6A97DD04-59A3-2445-A41F-E56498532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172" y="3922310"/>
              <a:ext cx="747460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Effector</a:t>
              </a:r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 CD4+</a:t>
              </a:r>
            </a:p>
          </p:txBody>
        </p:sp>
        <p:sp>
          <p:nvSpPr>
            <p:cNvPr id="27" name="103 CuadroTexto">
              <a:extLst>
                <a:ext uri="{FF2B5EF4-FFF2-40B4-BE49-F238E27FC236}">
                  <a16:creationId xmlns:a16="http://schemas.microsoft.com/office/drawing/2014/main" id="{3E129F71-3F6B-7946-8E07-A95C7176E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827" y="2907692"/>
              <a:ext cx="706862" cy="38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" altLang="es-ES" sz="900" dirty="0" err="1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Naïve</a:t>
              </a:r>
              <a:r>
                <a:rPr lang="es-ES" altLang="es-ES" sz="900" dirty="0">
                  <a:solidFill>
                    <a:schemeClr val="bg1">
                      <a:lumMod val="50000"/>
                    </a:schemeClr>
                  </a:solidFill>
                  <a:latin typeface="Corbel"/>
                  <a:cs typeface="Corbel"/>
                </a:rPr>
                <a:t> CD8+</a:t>
              </a:r>
            </a:p>
          </p:txBody>
        </p:sp>
        <p:cxnSp>
          <p:nvCxnSpPr>
            <p:cNvPr id="28" name="Conector recto 93">
              <a:extLst>
                <a:ext uri="{FF2B5EF4-FFF2-40B4-BE49-F238E27FC236}">
                  <a16:creationId xmlns:a16="http://schemas.microsoft.com/office/drawing/2014/main" id="{CF70EE12-AAC0-DF49-9B39-30E3EB93F8C1}"/>
                </a:ext>
              </a:extLst>
            </p:cNvPr>
            <p:cNvCxnSpPr/>
            <p:nvPr/>
          </p:nvCxnSpPr>
          <p:spPr>
            <a:xfrm>
              <a:off x="1196518" y="3519563"/>
              <a:ext cx="91992" cy="17673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E6D9EF-28F4-494B-B1AA-790F7E774764}"/>
              </a:ext>
            </a:extLst>
          </p:cNvPr>
          <p:cNvGrpSpPr/>
          <p:nvPr/>
        </p:nvGrpSpPr>
        <p:grpSpPr>
          <a:xfrm>
            <a:off x="3539455" y="1800491"/>
            <a:ext cx="1158231" cy="3823435"/>
            <a:chOff x="3539455" y="1731077"/>
            <a:chExt cx="1158231" cy="3823435"/>
          </a:xfrm>
        </p:grpSpPr>
        <p:sp>
          <p:nvSpPr>
            <p:cNvPr id="30" name="39 CuadroTexto">
              <a:extLst>
                <a:ext uri="{FF2B5EF4-FFF2-40B4-BE49-F238E27FC236}">
                  <a16:creationId xmlns:a16="http://schemas.microsoft.com/office/drawing/2014/main" id="{FE3AABC2-93F1-0846-9271-168B7E8089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9121" y="1731077"/>
              <a:ext cx="11385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1600" b="1" i="1" dirty="0">
                  <a:latin typeface="Corbel"/>
                  <a:cs typeface="Corbel"/>
                </a:rPr>
                <a:t>ARTEMIS</a:t>
              </a:r>
            </a:p>
          </p:txBody>
        </p:sp>
        <p:pic>
          <p:nvPicPr>
            <p:cNvPr id="31" name="Imagen 97">
              <a:extLst>
                <a:ext uri="{FF2B5EF4-FFF2-40B4-BE49-F238E27FC236}">
                  <a16:creationId xmlns:a16="http://schemas.microsoft.com/office/drawing/2014/main" id="{74E52486-C30A-034B-8EA5-A71B3804F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9455" y="4522337"/>
              <a:ext cx="1014655" cy="1032175"/>
            </a:xfrm>
            <a:prstGeom prst="rect">
              <a:avLst/>
            </a:prstGeom>
          </p:spPr>
        </p:pic>
        <p:pic>
          <p:nvPicPr>
            <p:cNvPr id="32" name="Imagen 98">
              <a:extLst>
                <a:ext uri="{FF2B5EF4-FFF2-40B4-BE49-F238E27FC236}">
                  <a16:creationId xmlns:a16="http://schemas.microsoft.com/office/drawing/2014/main" id="{A719075F-A952-0741-857C-BA504C63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478680" y="3293644"/>
              <a:ext cx="1108279" cy="986728"/>
            </a:xfrm>
            <a:prstGeom prst="rect">
              <a:avLst/>
            </a:prstGeom>
          </p:spPr>
        </p:pic>
        <p:pic>
          <p:nvPicPr>
            <p:cNvPr id="33" name="Imagen 102">
              <a:extLst>
                <a:ext uri="{FF2B5EF4-FFF2-40B4-BE49-F238E27FC236}">
                  <a16:creationId xmlns:a16="http://schemas.microsoft.com/office/drawing/2014/main" id="{11DC4193-8EF2-004E-BAB6-812342F1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9455" y="2053318"/>
              <a:ext cx="1006365" cy="1032175"/>
            </a:xfrm>
            <a:prstGeom prst="rect">
              <a:avLst/>
            </a:prstGeom>
          </p:spPr>
        </p:pic>
      </p:grpSp>
      <p:sp>
        <p:nvSpPr>
          <p:cNvPr id="34" name="CuadroTexto 113">
            <a:extLst>
              <a:ext uri="{FF2B5EF4-FFF2-40B4-BE49-F238E27FC236}">
                <a16:creationId xmlns:a16="http://schemas.microsoft.com/office/drawing/2014/main" id="{1741A87E-1D6A-B048-A301-DEA7444954ED}"/>
              </a:ext>
            </a:extLst>
          </p:cNvPr>
          <p:cNvSpPr txBox="1"/>
          <p:nvPr/>
        </p:nvSpPr>
        <p:spPr>
          <a:xfrm>
            <a:off x="855627" y="1137287"/>
            <a:ext cx="13891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latin typeface="Corbel"/>
              </a:rPr>
              <a:t>Novorozenec</a:t>
            </a:r>
            <a:endParaRPr lang="es-ES" sz="1600" b="1" dirty="0">
              <a:latin typeface="Corbel"/>
            </a:endParaRPr>
          </a:p>
          <a:p>
            <a:pPr algn="ctr"/>
            <a:r>
              <a:rPr lang="es-ES" b="1" dirty="0">
                <a:latin typeface="Corbel"/>
              </a:rPr>
              <a:t>(1w)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DB194E-A738-B343-8F3D-76FAF768E59D}"/>
              </a:ext>
            </a:extLst>
          </p:cNvPr>
          <p:cNvGrpSpPr/>
          <p:nvPr/>
        </p:nvGrpSpPr>
        <p:grpSpPr>
          <a:xfrm>
            <a:off x="2271080" y="1137285"/>
            <a:ext cx="1155069" cy="4473867"/>
            <a:chOff x="2271080" y="1067871"/>
            <a:chExt cx="1155069" cy="4473867"/>
          </a:xfrm>
        </p:grpSpPr>
        <p:pic>
          <p:nvPicPr>
            <p:cNvPr id="36" name="Imagen 2">
              <a:extLst>
                <a:ext uri="{FF2B5EF4-FFF2-40B4-BE49-F238E27FC236}">
                  <a16:creationId xmlns:a16="http://schemas.microsoft.com/office/drawing/2014/main" id="{82648AFC-42BB-094E-A665-BD851ACB1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5408" y="2016139"/>
              <a:ext cx="1044251" cy="1032175"/>
            </a:xfrm>
            <a:prstGeom prst="rect">
              <a:avLst/>
            </a:prstGeom>
          </p:spPr>
        </p:pic>
        <p:pic>
          <p:nvPicPr>
            <p:cNvPr id="37" name="Imagen 4">
              <a:extLst>
                <a:ext uri="{FF2B5EF4-FFF2-40B4-BE49-F238E27FC236}">
                  <a16:creationId xmlns:a16="http://schemas.microsoft.com/office/drawing/2014/main" id="{D4F397B0-E08D-5B47-9D8E-A7027C4C2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9274" y="4509563"/>
              <a:ext cx="1096875" cy="1032175"/>
            </a:xfrm>
            <a:prstGeom prst="rect">
              <a:avLst/>
            </a:prstGeom>
          </p:spPr>
        </p:pic>
        <p:pic>
          <p:nvPicPr>
            <p:cNvPr id="38" name="Imagen 9">
              <a:extLst>
                <a:ext uri="{FF2B5EF4-FFF2-40B4-BE49-F238E27FC236}">
                  <a16:creationId xmlns:a16="http://schemas.microsoft.com/office/drawing/2014/main" id="{D4EC70D4-AC36-944B-ABA7-9A6843842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2343474" y="3293646"/>
              <a:ext cx="1083357" cy="986728"/>
            </a:xfrm>
            <a:prstGeom prst="rect">
              <a:avLst/>
            </a:prstGeom>
          </p:spPr>
        </p:pic>
        <p:sp>
          <p:nvSpPr>
            <p:cNvPr id="39" name="CuadroTexto 114">
              <a:extLst>
                <a:ext uri="{FF2B5EF4-FFF2-40B4-BE49-F238E27FC236}">
                  <a16:creationId xmlns:a16="http://schemas.microsoft.com/office/drawing/2014/main" id="{1C142FFB-4A0E-154E-ABC5-41F5B6BBD263}"/>
                </a:ext>
              </a:extLst>
            </p:cNvPr>
            <p:cNvSpPr txBox="1"/>
            <p:nvPr/>
          </p:nvSpPr>
          <p:spPr>
            <a:xfrm>
              <a:off x="2271080" y="1067871"/>
              <a:ext cx="10609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err="1">
                  <a:latin typeface="Corbel"/>
                </a:rPr>
                <a:t>Kojenec</a:t>
              </a:r>
              <a:endParaRPr lang="es-ES" sz="1600" b="1" dirty="0">
                <a:latin typeface="Corbel"/>
              </a:endParaRPr>
            </a:p>
            <a:p>
              <a:pPr algn="ctr"/>
              <a:r>
                <a:rPr lang="es-ES" b="1" dirty="0">
                  <a:latin typeface="Corbel"/>
                </a:rPr>
                <a:t>(6m)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E7E667-40A5-6E40-A5D9-38B911C96FE4}"/>
              </a:ext>
            </a:extLst>
          </p:cNvPr>
          <p:cNvGrpSpPr/>
          <p:nvPr/>
        </p:nvGrpSpPr>
        <p:grpSpPr>
          <a:xfrm>
            <a:off x="4550095" y="1779982"/>
            <a:ext cx="4416007" cy="4476667"/>
            <a:chOff x="4550095" y="1710568"/>
            <a:chExt cx="4416007" cy="4476667"/>
          </a:xfrm>
        </p:grpSpPr>
        <p:sp>
          <p:nvSpPr>
            <p:cNvPr id="41" name="39 CuadroTexto">
              <a:extLst>
                <a:ext uri="{FF2B5EF4-FFF2-40B4-BE49-F238E27FC236}">
                  <a16:creationId xmlns:a16="http://schemas.microsoft.com/office/drawing/2014/main" id="{81B24240-061A-3E4A-88CF-432EDC23E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5858" y="1710568"/>
              <a:ext cx="125024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1600" b="1" i="1" dirty="0">
                  <a:latin typeface="Corbel"/>
                  <a:cs typeface="Corbel"/>
                </a:rPr>
                <a:t>RAG-1</a:t>
              </a:r>
            </a:p>
          </p:txBody>
        </p:sp>
        <p:sp>
          <p:nvSpPr>
            <p:cNvPr id="42" name="39 CuadroTexto">
              <a:extLst>
                <a:ext uri="{FF2B5EF4-FFF2-40B4-BE49-F238E27FC236}">
                  <a16:creationId xmlns:a16="http://schemas.microsoft.com/office/drawing/2014/main" id="{8BC4C141-0827-DC4A-A013-1EF803899C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8765" y="1710568"/>
              <a:ext cx="125024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1600" b="1" i="1" dirty="0">
                  <a:latin typeface="Corbel"/>
                  <a:cs typeface="Corbel"/>
                </a:rPr>
                <a:t>RAG-1</a:t>
              </a:r>
            </a:p>
          </p:txBody>
        </p:sp>
        <p:sp>
          <p:nvSpPr>
            <p:cNvPr id="43" name="39 CuadroTexto">
              <a:extLst>
                <a:ext uri="{FF2B5EF4-FFF2-40B4-BE49-F238E27FC236}">
                  <a16:creationId xmlns:a16="http://schemas.microsoft.com/office/drawing/2014/main" id="{25CFDA3D-B70C-6F47-8EBA-6F53D4C49D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095" y="1710568"/>
              <a:ext cx="125024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1600" b="1" i="1" dirty="0">
                  <a:latin typeface="Corbel"/>
                  <a:cs typeface="Corbel"/>
                </a:rPr>
                <a:t>RAG-1</a:t>
              </a:r>
            </a:p>
          </p:txBody>
        </p:sp>
        <p:sp>
          <p:nvSpPr>
            <p:cNvPr id="44" name="39 CuadroTexto">
              <a:extLst>
                <a:ext uri="{FF2B5EF4-FFF2-40B4-BE49-F238E27FC236}">
                  <a16:creationId xmlns:a16="http://schemas.microsoft.com/office/drawing/2014/main" id="{380706C3-1264-0340-A2AB-42AB43AEC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3231" y="1710568"/>
              <a:ext cx="125024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1600" b="1" i="1" dirty="0">
                  <a:latin typeface="Corbel"/>
                  <a:cs typeface="Corbel"/>
                </a:rPr>
                <a:t>RAG-2</a:t>
              </a:r>
              <a:endParaRPr lang="es-ES_tradnl" altLang="es-ES" b="1" i="1" dirty="0">
                <a:latin typeface="Corbel"/>
                <a:cs typeface="Corbel"/>
              </a:endParaRPr>
            </a:p>
          </p:txBody>
        </p:sp>
        <p:pic>
          <p:nvPicPr>
            <p:cNvPr id="45" name="Imagen 99">
              <a:extLst>
                <a:ext uri="{FF2B5EF4-FFF2-40B4-BE49-F238E27FC236}">
                  <a16:creationId xmlns:a16="http://schemas.microsoft.com/office/drawing/2014/main" id="{77DBB1EF-240A-8A4D-B0FD-E1B8658AD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74416" y="2053318"/>
              <a:ext cx="1001603" cy="1032175"/>
            </a:xfrm>
            <a:prstGeom prst="rect">
              <a:avLst/>
            </a:prstGeom>
          </p:spPr>
        </p:pic>
        <p:pic>
          <p:nvPicPr>
            <p:cNvPr id="46" name="Imagen 100">
              <a:extLst>
                <a:ext uri="{FF2B5EF4-FFF2-40B4-BE49-F238E27FC236}">
                  <a16:creationId xmlns:a16="http://schemas.microsoft.com/office/drawing/2014/main" id="{934A9429-E4B9-0948-A178-503C1B49E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7890" y="4522337"/>
              <a:ext cx="1014655" cy="1032175"/>
            </a:xfrm>
            <a:prstGeom prst="rect">
              <a:avLst/>
            </a:prstGeom>
          </p:spPr>
        </p:pic>
        <p:pic>
          <p:nvPicPr>
            <p:cNvPr id="47" name="Imagen 101">
              <a:extLst>
                <a:ext uri="{FF2B5EF4-FFF2-40B4-BE49-F238E27FC236}">
                  <a16:creationId xmlns:a16="http://schemas.microsoft.com/office/drawing/2014/main" id="{77267516-384E-BB4E-9034-6F0E585F0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4621078" y="3293644"/>
              <a:ext cx="1108279" cy="986728"/>
            </a:xfrm>
            <a:prstGeom prst="rect">
              <a:avLst/>
            </a:prstGeom>
          </p:spPr>
        </p:pic>
        <p:pic>
          <p:nvPicPr>
            <p:cNvPr id="48" name="Imagen 103">
              <a:extLst>
                <a:ext uri="{FF2B5EF4-FFF2-40B4-BE49-F238E27FC236}">
                  <a16:creationId xmlns:a16="http://schemas.microsoft.com/office/drawing/2014/main" id="{83D59019-D0A3-9E48-82BE-431F70921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5636021" y="3293644"/>
              <a:ext cx="1151980" cy="986728"/>
            </a:xfrm>
            <a:prstGeom prst="rect">
              <a:avLst/>
            </a:prstGeom>
          </p:spPr>
        </p:pic>
        <p:pic>
          <p:nvPicPr>
            <p:cNvPr id="49" name="Imagen 104">
              <a:extLst>
                <a:ext uri="{FF2B5EF4-FFF2-40B4-BE49-F238E27FC236}">
                  <a16:creationId xmlns:a16="http://schemas.microsoft.com/office/drawing/2014/main" id="{F551F8BB-729D-804E-B6B8-D5429D96F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00203" y="2053318"/>
              <a:ext cx="1023615" cy="1032175"/>
            </a:xfrm>
            <a:prstGeom prst="rect">
              <a:avLst/>
            </a:prstGeom>
          </p:spPr>
        </p:pic>
        <p:pic>
          <p:nvPicPr>
            <p:cNvPr id="50" name="Imagen 105">
              <a:extLst>
                <a:ext uri="{FF2B5EF4-FFF2-40B4-BE49-F238E27FC236}">
                  <a16:creationId xmlns:a16="http://schemas.microsoft.com/office/drawing/2014/main" id="{76F9A0AE-9E47-EB49-B34E-50AF4D181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4684" y="4522337"/>
              <a:ext cx="1014655" cy="1032175"/>
            </a:xfrm>
            <a:prstGeom prst="rect">
              <a:avLst/>
            </a:prstGeom>
          </p:spPr>
        </p:pic>
        <p:pic>
          <p:nvPicPr>
            <p:cNvPr id="51" name="Imagen 106">
              <a:extLst>
                <a:ext uri="{FF2B5EF4-FFF2-40B4-BE49-F238E27FC236}">
                  <a16:creationId xmlns:a16="http://schemas.microsoft.com/office/drawing/2014/main" id="{48B46FBC-6250-034F-A959-4542BE407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67194" y="2053318"/>
              <a:ext cx="1042319" cy="1032175"/>
            </a:xfrm>
            <a:prstGeom prst="rect">
              <a:avLst/>
            </a:prstGeom>
          </p:spPr>
        </p:pic>
        <p:pic>
          <p:nvPicPr>
            <p:cNvPr id="52" name="Imagen 107">
              <a:extLst>
                <a:ext uri="{FF2B5EF4-FFF2-40B4-BE49-F238E27FC236}">
                  <a16:creationId xmlns:a16="http://schemas.microsoft.com/office/drawing/2014/main" id="{95E35A99-8C19-7049-A831-3330B2777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74431" y="4522337"/>
              <a:ext cx="1027842" cy="1032175"/>
            </a:xfrm>
            <a:prstGeom prst="rect">
              <a:avLst/>
            </a:prstGeom>
          </p:spPr>
        </p:pic>
        <p:pic>
          <p:nvPicPr>
            <p:cNvPr id="53" name="Imagen 108">
              <a:extLst>
                <a:ext uri="{FF2B5EF4-FFF2-40B4-BE49-F238E27FC236}">
                  <a16:creationId xmlns:a16="http://schemas.microsoft.com/office/drawing/2014/main" id="{BB91C329-106E-6C46-BFD2-E746F476A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6200000">
              <a:off x="6749728" y="3293645"/>
              <a:ext cx="1077248" cy="986728"/>
            </a:xfrm>
            <a:prstGeom prst="rect">
              <a:avLst/>
            </a:prstGeom>
          </p:spPr>
        </p:pic>
        <p:pic>
          <p:nvPicPr>
            <p:cNvPr id="54" name="Imagen 109">
              <a:extLst>
                <a:ext uri="{FF2B5EF4-FFF2-40B4-BE49-F238E27FC236}">
                  <a16:creationId xmlns:a16="http://schemas.microsoft.com/office/drawing/2014/main" id="{503DCA54-95AC-3742-910B-BDBDCF04B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37514" y="2098983"/>
              <a:ext cx="1073524" cy="1032175"/>
            </a:xfrm>
            <a:prstGeom prst="rect">
              <a:avLst/>
            </a:prstGeom>
          </p:spPr>
        </p:pic>
        <p:pic>
          <p:nvPicPr>
            <p:cNvPr id="55" name="Imagen 110">
              <a:extLst>
                <a:ext uri="{FF2B5EF4-FFF2-40B4-BE49-F238E27FC236}">
                  <a16:creationId xmlns:a16="http://schemas.microsoft.com/office/drawing/2014/main" id="{9B992FFD-48B1-264C-A29D-DA0EE9262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37514" y="4536999"/>
              <a:ext cx="1036517" cy="1032175"/>
            </a:xfrm>
            <a:prstGeom prst="rect">
              <a:avLst/>
            </a:prstGeom>
          </p:spPr>
        </p:pic>
        <p:pic>
          <p:nvPicPr>
            <p:cNvPr id="56" name="Imagen 112">
              <a:extLst>
                <a:ext uri="{FF2B5EF4-FFF2-40B4-BE49-F238E27FC236}">
                  <a16:creationId xmlns:a16="http://schemas.microsoft.com/office/drawing/2014/main" id="{BBBC753C-36BE-6E42-8545-EF0123C72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7783378" y="3293644"/>
              <a:ext cx="1095002" cy="9867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1FA1442-07F9-A64C-9251-B224465874CF}"/>
                </a:ext>
              </a:extLst>
            </p:cNvPr>
            <p:cNvSpPr txBox="1"/>
            <p:nvPr/>
          </p:nvSpPr>
          <p:spPr>
            <a:xfrm>
              <a:off x="5309597" y="587945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Corbel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B146620-8699-3249-B69D-F673B5E7791D}"/>
              </a:ext>
            </a:extLst>
          </p:cNvPr>
          <p:cNvSpPr/>
          <p:nvPr/>
        </p:nvSpPr>
        <p:spPr>
          <a:xfrm rot="16200000">
            <a:off x="45003" y="4859360"/>
            <a:ext cx="674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rbel"/>
              </a:rPr>
              <a:t>B-cells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B70E56F-E1F5-454E-B338-8FB4CBCAE243}"/>
              </a:ext>
            </a:extLst>
          </p:cNvPr>
          <p:cNvSpPr/>
          <p:nvPr/>
        </p:nvSpPr>
        <p:spPr>
          <a:xfrm rot="16200000">
            <a:off x="54558" y="3688100"/>
            <a:ext cx="655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orbel"/>
              </a:rPr>
              <a:t>T-cells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512F67D-B459-BD4E-B7D5-C89A0CEE42BD}"/>
              </a:ext>
            </a:extLst>
          </p:cNvPr>
          <p:cNvSpPr/>
          <p:nvPr/>
        </p:nvSpPr>
        <p:spPr>
          <a:xfrm rot="16200000">
            <a:off x="1528" y="2471453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Corbel"/>
              </a:rPr>
              <a:t>Lymphs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orbe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8CF8E2-2F87-4041-9F65-5433BFB3FE70}"/>
              </a:ext>
            </a:extLst>
          </p:cNvPr>
          <p:cNvSpPr txBox="1"/>
          <p:nvPr/>
        </p:nvSpPr>
        <p:spPr>
          <a:xfrm>
            <a:off x="240848" y="6397771"/>
            <a:ext cx="258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orbel"/>
                <a:cs typeface="Corbel"/>
              </a:rPr>
              <a:t>Infinicyt</a:t>
            </a:r>
            <a:r>
              <a:rPr lang="en-US" i="1" dirty="0">
                <a:latin typeface="Corbel"/>
                <a:cs typeface="Corbel"/>
              </a:rPr>
              <a:t> software 2.0 (</a:t>
            </a:r>
            <a:r>
              <a:rPr lang="en-US" i="1" dirty="0" err="1">
                <a:latin typeface="Corbel"/>
                <a:cs typeface="Corbel"/>
              </a:rPr>
              <a:t>Cytognos</a:t>
            </a:r>
            <a:r>
              <a:rPr lang="en-US" i="1" dirty="0">
                <a:latin typeface="Corbel"/>
                <a:cs typeface="Corbel"/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9F350F-C081-6B4B-B75E-1FD904CE1EA1}"/>
              </a:ext>
            </a:extLst>
          </p:cNvPr>
          <p:cNvSpPr txBox="1"/>
          <p:nvPr/>
        </p:nvSpPr>
        <p:spPr>
          <a:xfrm>
            <a:off x="9379957" y="1779982"/>
            <a:ext cx="2561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bel"/>
              </a:rPr>
              <a:t>van den Burg, </a:t>
            </a:r>
            <a:r>
              <a:rPr lang="en-US" u="sng" dirty="0" err="1">
                <a:latin typeface="Corbel"/>
              </a:rPr>
              <a:t>Kalina</a:t>
            </a:r>
            <a:r>
              <a:rPr lang="en-US" dirty="0">
                <a:latin typeface="Corbel"/>
              </a:rPr>
              <a:t>, Perez-Andres et al, </a:t>
            </a:r>
            <a:r>
              <a:rPr lang="cs-CZ" b="1" i="1" dirty="0">
                <a:latin typeface="Corbel" panose="020B0503020204020204" pitchFamily="34" charset="0"/>
              </a:rPr>
              <a:t>Front </a:t>
            </a:r>
            <a:r>
              <a:rPr lang="cs-CZ" b="1" i="1" dirty="0" err="1">
                <a:latin typeface="Corbel" panose="020B0503020204020204" pitchFamily="34" charset="0"/>
              </a:rPr>
              <a:t>Immunol</a:t>
            </a:r>
            <a:r>
              <a:rPr lang="cs-CZ" b="1" dirty="0">
                <a:latin typeface="Corbel" panose="020B0503020204020204" pitchFamily="34" charset="0"/>
              </a:rPr>
              <a:t>. </a:t>
            </a:r>
            <a:r>
              <a:rPr lang="cs-CZ" dirty="0">
                <a:latin typeface="Corbel" panose="020B0503020204020204" pitchFamily="34" charset="0"/>
              </a:rPr>
              <a:t>(2019)</a:t>
            </a:r>
            <a:endParaRPr lang="en-US" dirty="0">
              <a:latin typeface="Corbel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29418C04-73A3-6646-B441-14FFDF168FF2}"/>
              </a:ext>
            </a:extLst>
          </p:cNvPr>
          <p:cNvSpPr/>
          <p:nvPr/>
        </p:nvSpPr>
        <p:spPr>
          <a:xfrm rot="5400000">
            <a:off x="5995761" y="-1027991"/>
            <a:ext cx="372176" cy="5284788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BB4F9F-95D4-9C4E-9EEC-010CCEAD76B0}"/>
              </a:ext>
            </a:extLst>
          </p:cNvPr>
          <p:cNvSpPr txBox="1"/>
          <p:nvPr/>
        </p:nvSpPr>
        <p:spPr>
          <a:xfrm>
            <a:off x="3596837" y="1149575"/>
            <a:ext cx="519783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1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Pacienti s těžkou kombinovanou imunodeficiencí (“SCID”)</a:t>
            </a:r>
          </a:p>
        </p:txBody>
      </p:sp>
      <p:pic>
        <p:nvPicPr>
          <p:cNvPr id="65" name="Picture 47" descr="EuroFlow_white">
            <a:extLst>
              <a:ext uri="{FF2B5EF4-FFF2-40B4-BE49-F238E27FC236}">
                <a16:creationId xmlns:a16="http://schemas.microsoft.com/office/drawing/2014/main" id="{025D8475-6B5B-F242-BCAF-B2189D61D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411" y="221771"/>
            <a:ext cx="1927225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A960F8E-D274-1644-A750-ABFD4FF03EC9}"/>
              </a:ext>
            </a:extLst>
          </p:cNvPr>
          <p:cNvSpPr txBox="1"/>
          <p:nvPr/>
        </p:nvSpPr>
        <p:spPr>
          <a:xfrm>
            <a:off x="9379957" y="3100378"/>
            <a:ext cx="271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latin typeface="Corbel"/>
              </a:rPr>
              <a:t>Kalina</a:t>
            </a:r>
            <a:r>
              <a:rPr lang="en-US" u="sng" dirty="0">
                <a:latin typeface="Corbel"/>
              </a:rPr>
              <a:t> T</a:t>
            </a:r>
            <a:r>
              <a:rPr lang="en-US" dirty="0">
                <a:latin typeface="Corbel"/>
              </a:rPr>
              <a:t>, </a:t>
            </a:r>
            <a:r>
              <a:rPr lang="en-US" dirty="0" err="1">
                <a:latin typeface="Corbel"/>
              </a:rPr>
              <a:t>Bakardjieva</a:t>
            </a:r>
            <a:r>
              <a:rPr lang="en-US" dirty="0">
                <a:latin typeface="Corbel"/>
              </a:rPr>
              <a:t> et al, </a:t>
            </a:r>
            <a:r>
              <a:rPr lang="cs-CZ" b="1" i="1" dirty="0">
                <a:latin typeface="Corbel" panose="020B0503020204020204" pitchFamily="34" charset="0"/>
              </a:rPr>
              <a:t>Front </a:t>
            </a:r>
            <a:r>
              <a:rPr lang="cs-CZ" b="1" i="1" dirty="0" err="1">
                <a:latin typeface="Corbel" panose="020B0503020204020204" pitchFamily="34" charset="0"/>
              </a:rPr>
              <a:t>Immunol</a:t>
            </a:r>
            <a:r>
              <a:rPr lang="cs-CZ" b="1" dirty="0">
                <a:latin typeface="Corbel" panose="020B0503020204020204" pitchFamily="34" charset="0"/>
              </a:rPr>
              <a:t>. </a:t>
            </a:r>
            <a:r>
              <a:rPr lang="cs-CZ" dirty="0">
                <a:latin typeface="Corbel" panose="020B0503020204020204" pitchFamily="34" charset="0"/>
              </a:rPr>
              <a:t>(2020)</a:t>
            </a: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2605331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40129" y="231493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cs-CZ" sz="3600" dirty="0"/>
              <a:t>Shrnutí a výhled</a:t>
            </a:r>
            <a:endParaRPr sz="36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493C8FD5-4815-1143-9620-935F4551F2D2}"/>
              </a:ext>
            </a:extLst>
          </p:cNvPr>
          <p:cNvSpPr txBox="1">
            <a:spLocks/>
          </p:cNvSpPr>
          <p:nvPr/>
        </p:nvSpPr>
        <p:spPr>
          <a:xfrm>
            <a:off x="352529" y="1412509"/>
            <a:ext cx="5514871" cy="460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62" tIns="35662" rIns="35662" bIns="35662">
            <a:normAutofit/>
          </a:bodyPr>
          <a:lstStyle>
            <a:lvl1pPr marL="178307" marR="0" indent="-178307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1pPr>
            <a:lvl2pPr marL="563077" marR="0" indent="-206461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2pPr>
            <a:lvl3pPr marL="958405" marR="0" indent="-245173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3pPr>
            <a:lvl4pPr marL="1350046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4pPr>
            <a:lvl5pPr marL="1706662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5pPr>
            <a:lvl6pPr marL="2063278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6pPr>
            <a:lvl7pPr marL="2419894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7pPr>
            <a:lvl8pPr marL="2776510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8pPr>
            <a:lvl9pPr marL="3133126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Metodický rozvoj </a:t>
            </a:r>
            <a:r>
              <a:rPr lang="cs-CZ" sz="2800" b="1" kern="0" dirty="0" err="1">
                <a:latin typeface="Corbel" panose="020B0503020204020204" pitchFamily="34" charset="0"/>
              </a:rPr>
              <a:t>cytometrie</a:t>
            </a:r>
            <a:endParaRPr lang="cs-CZ" sz="2800" b="1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cs-CZ" sz="2800" kern="0" dirty="0">
              <a:latin typeface="Corbel" panose="020B050302020402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cs-CZ" sz="2800" kern="0" dirty="0">
                <a:latin typeface="Corbel" panose="020B0503020204020204" pitchFamily="34" charset="0"/>
              </a:rPr>
              <a:t> Analýza vývojových cest</a:t>
            </a:r>
          </a:p>
          <a:p>
            <a:pPr>
              <a:buFont typeface="Wingdings" pitchFamily="2" charset="2"/>
              <a:buChar char="ü"/>
            </a:pPr>
            <a:endParaRPr lang="cs-CZ" sz="2800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Standardizovaná </a:t>
            </a:r>
            <a:r>
              <a:rPr lang="cs-CZ" sz="2800" b="1" kern="0" dirty="0" err="1">
                <a:latin typeface="Corbel" panose="020B0503020204020204" pitchFamily="34" charset="0"/>
              </a:rPr>
              <a:t>cytometrie</a:t>
            </a:r>
            <a:r>
              <a:rPr lang="cs-CZ" sz="2800" b="1" kern="0" dirty="0">
                <a:latin typeface="Corbel" panose="020B0503020204020204" pitchFamily="34" charset="0"/>
              </a:rPr>
              <a:t>, QA</a:t>
            </a:r>
          </a:p>
          <a:p>
            <a:pPr>
              <a:buFont typeface="Wingdings" pitchFamily="2" charset="2"/>
              <a:buChar char="ü"/>
            </a:pPr>
            <a:endParaRPr lang="cs-CZ" sz="2800" b="1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Diagnostika </a:t>
            </a:r>
            <a:r>
              <a:rPr lang="cs-CZ" sz="2800" b="1" kern="0" dirty="0" err="1">
                <a:latin typeface="Corbel" panose="020B0503020204020204" pitchFamily="34" charset="0"/>
              </a:rPr>
              <a:t>hemat</a:t>
            </a:r>
            <a:r>
              <a:rPr lang="cs-CZ" sz="2800" b="1" kern="0" dirty="0">
                <a:latin typeface="Corbel" panose="020B0503020204020204" pitchFamily="34" charset="0"/>
              </a:rPr>
              <a:t>. malignit</a:t>
            </a:r>
          </a:p>
          <a:p>
            <a:pPr>
              <a:buFont typeface="Wingdings" pitchFamily="2" charset="2"/>
              <a:buChar char="ü"/>
            </a:pPr>
            <a:endParaRPr lang="cs-CZ" sz="2800" b="1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Diagnostika poruch imunity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085F745-78DE-5C49-87DA-88178AFDA741}"/>
              </a:ext>
            </a:extLst>
          </p:cNvPr>
          <p:cNvSpPr txBox="1">
            <a:spLocks/>
          </p:cNvSpPr>
          <p:nvPr/>
        </p:nvSpPr>
        <p:spPr>
          <a:xfrm>
            <a:off x="7086601" y="1412508"/>
            <a:ext cx="4328160" cy="460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662" tIns="35662" rIns="35662" bIns="35662">
            <a:normAutofit/>
          </a:bodyPr>
          <a:lstStyle>
            <a:lvl1pPr marL="178307" marR="0" indent="-178307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1pPr>
            <a:lvl2pPr marL="563077" marR="0" indent="-206461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2pPr>
            <a:lvl3pPr marL="958405" marR="0" indent="-245173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3pPr>
            <a:lvl4pPr marL="1350046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4pPr>
            <a:lvl5pPr marL="1706662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5pPr>
            <a:lvl6pPr marL="2063278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6pPr>
            <a:lvl7pPr marL="2419894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7pPr>
            <a:lvl8pPr marL="2776510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8pPr>
            <a:lvl9pPr marL="3133126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Automatizace</a:t>
            </a:r>
          </a:p>
          <a:p>
            <a:pPr marL="0" indent="0">
              <a:buNone/>
            </a:pPr>
            <a:endParaRPr lang="cs-CZ" sz="2800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Další parametry / Matematické analýzy</a:t>
            </a:r>
          </a:p>
          <a:p>
            <a:pPr>
              <a:buFont typeface="Wingdings" pitchFamily="2" charset="2"/>
              <a:buChar char="ü"/>
            </a:pPr>
            <a:endParaRPr lang="cs-CZ" sz="2800" b="1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Cíle pro personalizovanou medicínu</a:t>
            </a:r>
          </a:p>
        </p:txBody>
      </p:sp>
    </p:spTree>
    <p:extLst>
      <p:ext uri="{BB962C8B-B14F-4D97-AF65-F5344CB8AC3E}">
        <p14:creationId xmlns:p14="http://schemas.microsoft.com/office/powerpoint/2010/main" val="260483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051" y="120267"/>
            <a:ext cx="10515600" cy="926577"/>
          </a:xfrm>
          <a:prstGeom prst="rect">
            <a:avLst/>
          </a:prstGeom>
        </p:spPr>
        <p:txBody>
          <a:bodyPr/>
          <a:lstStyle>
            <a:lvl1pPr defTabSz="691835">
              <a:defRPr sz="3298"/>
            </a:lvl1pPr>
          </a:lstStyle>
          <a:p>
            <a:pPr algn="ctr"/>
            <a:r>
              <a:rPr lang="cs-CZ" b="1" dirty="0" err="1">
                <a:solidFill>
                  <a:srgbClr val="FF0000"/>
                </a:solidFill>
                <a:latin typeface="Corbel" panose="020B0503020204020204" pitchFamily="34" charset="0"/>
              </a:rPr>
              <a:t>Cytometrie</a:t>
            </a:r>
            <a:r>
              <a:rPr lang="cs-CZ" b="1" dirty="0">
                <a:solidFill>
                  <a:srgbClr val="FF0000"/>
                </a:solidFill>
                <a:latin typeface="Corbel" panose="020B0503020204020204" pitchFamily="34" charset="0"/>
              </a:rPr>
              <a:t> v hematologii a imunologii</a:t>
            </a:r>
            <a:endParaRPr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08FB4-5263-B446-8F06-6DB976189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623" y="1794847"/>
            <a:ext cx="1259056" cy="1320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6E12AC-B039-F146-8E0B-BEF8848F2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946" y="1902550"/>
            <a:ext cx="1651000" cy="110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A3BF53-7CAD-E84B-AABB-8A774BF6458F}"/>
              </a:ext>
            </a:extLst>
          </p:cNvPr>
          <p:cNvSpPr txBox="1"/>
          <p:nvPr/>
        </p:nvSpPr>
        <p:spPr>
          <a:xfrm>
            <a:off x="3642160" y="3290231"/>
            <a:ext cx="377757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Cyto - metrie = měření buněk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58CD2C-6DB2-9340-AC25-0968D9337FF3}"/>
              </a:ext>
            </a:extLst>
          </p:cNvPr>
          <p:cNvSpPr txBox="1"/>
          <p:nvPr/>
        </p:nvSpPr>
        <p:spPr>
          <a:xfrm>
            <a:off x="751051" y="4789174"/>
            <a:ext cx="1090407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Základní diagnostická metoda (leukémie, lymfomy, imunodeficience, HIV monitorace)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33FD96-DBE0-644A-AB2A-0C82D9089DF0}"/>
              </a:ext>
            </a:extLst>
          </p:cNvPr>
          <p:cNvSpPr txBox="1"/>
          <p:nvPr/>
        </p:nvSpPr>
        <p:spPr>
          <a:xfrm>
            <a:off x="751051" y="5358541"/>
            <a:ext cx="364779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2400" dirty="0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Flexibilní výzkumná metoda</a:t>
            </a:r>
            <a:endParaRPr kumimoji="0" lang="en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311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682834" y="198505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cs-CZ" sz="3600" dirty="0"/>
              <a:t>Poděkování</a:t>
            </a:r>
            <a:endParaRPr sz="36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493C8FD5-4815-1143-9620-935F4551F2D2}"/>
              </a:ext>
            </a:extLst>
          </p:cNvPr>
          <p:cNvSpPr txBox="1">
            <a:spLocks/>
          </p:cNvSpPr>
          <p:nvPr/>
        </p:nvSpPr>
        <p:spPr>
          <a:xfrm>
            <a:off x="350520" y="2446328"/>
            <a:ext cx="8273827" cy="252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662" tIns="35662" rIns="35662" bIns="35662">
            <a:normAutofit fontScale="85000" lnSpcReduction="20000"/>
          </a:bodyPr>
          <a:lstStyle>
            <a:lvl1pPr marL="178307" marR="0" indent="-178307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1pPr>
            <a:lvl2pPr marL="563077" marR="0" indent="-206461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2pPr>
            <a:lvl3pPr marL="958405" marR="0" indent="-245173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3pPr>
            <a:lvl4pPr marL="1350046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4pPr>
            <a:lvl5pPr marL="1706662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5pPr>
            <a:lvl6pPr marL="2063278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6pPr>
            <a:lvl7pPr marL="2419894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7pPr>
            <a:lvl8pPr marL="2776510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8pPr>
            <a:lvl9pPr marL="3133126" marR="0" indent="-280198" algn="l" defTabSz="713231" rtl="0" latinLnBrk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orbel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                        </a:t>
            </a:r>
          </a:p>
          <a:p>
            <a:pPr>
              <a:buFont typeface="Wingdings" pitchFamily="2" charset="2"/>
              <a:buChar char="ü"/>
            </a:pPr>
            <a:endParaRPr lang="cs-CZ" sz="2800" b="1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Klinika dětské hematologie a onkologie</a:t>
            </a:r>
          </a:p>
          <a:p>
            <a:pPr>
              <a:buFont typeface="Wingdings" pitchFamily="2" charset="2"/>
              <a:buChar char="ü"/>
            </a:pPr>
            <a:endParaRPr lang="cs-CZ" sz="2800" b="1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Ústav imunologie</a:t>
            </a:r>
          </a:p>
          <a:p>
            <a:pPr marL="0" indent="0">
              <a:buNone/>
            </a:pPr>
            <a:endParaRPr lang="cs-CZ" sz="2800" kern="0" dirty="0">
              <a:latin typeface="Corbel" panose="020B0503020204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cs-CZ" sz="2800" b="1" kern="0" dirty="0">
                <a:latin typeface="Corbel" panose="020B0503020204020204" pitchFamily="34" charset="0"/>
              </a:rPr>
              <a:t> </a:t>
            </a:r>
          </a:p>
          <a:p>
            <a:pPr marL="0" indent="0">
              <a:buNone/>
            </a:pPr>
            <a:endParaRPr lang="cs-CZ" sz="2800" b="1" kern="0" dirty="0"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940D2-6884-F64D-A6F5-A268FED60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5" t="4297" r="14348"/>
          <a:stretch/>
        </p:blipFill>
        <p:spPr>
          <a:xfrm>
            <a:off x="6370964" y="1208268"/>
            <a:ext cx="5745480" cy="5546836"/>
          </a:xfrm>
          <a:prstGeom prst="rect">
            <a:avLst/>
          </a:prstGeom>
        </p:spPr>
      </p:pic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1400EFE-0BF4-79BD-0FCE-A2A2811C8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027355"/>
              </p:ext>
            </p:extLst>
          </p:nvPr>
        </p:nvGraphicFramePr>
        <p:xfrm>
          <a:off x="717438" y="2300408"/>
          <a:ext cx="1828800" cy="655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952500" imgH="377825" progId="CorelDraw.Graphic.8">
                  <p:embed/>
                </p:oleObj>
              </mc:Choice>
              <mc:Fallback>
                <p:oleObj name="CorelDRAW" r:id="rId3" imgW="952500" imgH="377825" progId="CorelDraw.Graphic.8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E12A5DFB-529F-DB4A-B432-63BDEC0559D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438" y="2300408"/>
                        <a:ext cx="1828800" cy="655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7" descr="EuroFlow_white">
            <a:extLst>
              <a:ext uri="{FF2B5EF4-FFF2-40B4-BE49-F238E27FC236}">
                <a16:creationId xmlns:a16="http://schemas.microsoft.com/office/drawing/2014/main" id="{4AD9ED3C-BCD6-199F-29F4-9F19EE652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7" y="4277610"/>
            <a:ext cx="1927225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000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5967"/>
            <a:ext cx="10515600" cy="926577"/>
          </a:xfrm>
          <a:prstGeom prst="rect">
            <a:avLst/>
          </a:prstGeom>
        </p:spPr>
        <p:txBody>
          <a:bodyPr/>
          <a:lstStyle>
            <a:lvl1pPr defTabSz="691835">
              <a:defRPr sz="3298"/>
            </a:lvl1pPr>
          </a:lstStyle>
          <a:p>
            <a:pPr algn="ctr"/>
            <a:r>
              <a:rPr lang="cs-CZ" dirty="0"/>
              <a:t>Lymfocyty  - adaptivní buněčná imunita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08FB4-5263-B446-8F06-6DB97618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323" y="2657151"/>
            <a:ext cx="1259056" cy="1320307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031EBD8D-CEC8-1443-9316-6535A8E66C76}"/>
              </a:ext>
            </a:extLst>
          </p:cNvPr>
          <p:cNvGrpSpPr/>
          <p:nvPr/>
        </p:nvGrpSpPr>
        <p:grpSpPr>
          <a:xfrm>
            <a:off x="1818150" y="2287964"/>
            <a:ext cx="727063" cy="738375"/>
            <a:chOff x="0" y="0"/>
            <a:chExt cx="727062" cy="738374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A1D765C3-05AD-624C-B4E7-ECE28F17B7D9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/>
            </a:p>
          </p:txBody>
        </p:sp>
        <p:sp>
          <p:nvSpPr>
            <p:cNvPr id="7" name="Oval 25">
              <a:extLst>
                <a:ext uri="{FF2B5EF4-FFF2-40B4-BE49-F238E27FC236}">
                  <a16:creationId xmlns:a16="http://schemas.microsoft.com/office/drawing/2014/main" id="{68F134CE-BD3C-C84C-A6AE-5486FBDC746B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35FCFE-4936-0747-A499-363E9B8C7084}"/>
              </a:ext>
            </a:extLst>
          </p:cNvPr>
          <p:cNvGrpSpPr/>
          <p:nvPr/>
        </p:nvGrpSpPr>
        <p:grpSpPr>
          <a:xfrm rot="1403520">
            <a:off x="2269398" y="1734899"/>
            <a:ext cx="327921" cy="580637"/>
            <a:chOff x="460019" y="1261041"/>
            <a:chExt cx="473648" cy="9343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F2260A-F06B-4848-8646-3D88D591348C}"/>
                </a:ext>
              </a:extLst>
            </p:cNvPr>
            <p:cNvSpPr/>
            <p:nvPr/>
          </p:nvSpPr>
          <p:spPr>
            <a:xfrm rot="20241617">
              <a:off x="552390" y="1261126"/>
              <a:ext cx="58366" cy="339993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20B5C0-342B-4447-95B1-677FB088C17C}"/>
                </a:ext>
              </a:extLst>
            </p:cNvPr>
            <p:cNvSpPr/>
            <p:nvPr/>
          </p:nvSpPr>
          <p:spPr>
            <a:xfrm rot="1419359">
              <a:off x="780360" y="1261041"/>
              <a:ext cx="58366" cy="339993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FF853A-460E-3542-99CE-9C92133FFB5B}"/>
                </a:ext>
              </a:extLst>
            </p:cNvPr>
            <p:cNvSpPr/>
            <p:nvPr/>
          </p:nvSpPr>
          <p:spPr>
            <a:xfrm rot="1419359">
              <a:off x="875301" y="1297075"/>
              <a:ext cx="58366" cy="339993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A0812C-54FE-1A4A-A6FE-A323B6A7B546}"/>
                </a:ext>
              </a:extLst>
            </p:cNvPr>
            <p:cNvSpPr/>
            <p:nvPr/>
          </p:nvSpPr>
          <p:spPr>
            <a:xfrm rot="20241617">
              <a:off x="460019" y="1297784"/>
              <a:ext cx="58366" cy="339993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CBF3DC-E580-D041-AEB0-DDFA8162232E}"/>
                </a:ext>
              </a:extLst>
            </p:cNvPr>
            <p:cNvSpPr/>
            <p:nvPr/>
          </p:nvSpPr>
          <p:spPr>
            <a:xfrm rot="21557466" flipH="1">
              <a:off x="642994" y="1656353"/>
              <a:ext cx="45719" cy="532591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2038FD-9D93-1D48-A062-7CB7E0B7AB79}"/>
                </a:ext>
              </a:extLst>
            </p:cNvPr>
            <p:cNvSpPr/>
            <p:nvPr/>
          </p:nvSpPr>
          <p:spPr>
            <a:xfrm rot="21557466" flipH="1">
              <a:off x="737027" y="1662837"/>
              <a:ext cx="45719" cy="532591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76C711-ECF9-F549-B764-1C14D408AF42}"/>
              </a:ext>
            </a:extLst>
          </p:cNvPr>
          <p:cNvGrpSpPr/>
          <p:nvPr/>
        </p:nvGrpSpPr>
        <p:grpSpPr>
          <a:xfrm rot="18349670">
            <a:off x="1489684" y="1958036"/>
            <a:ext cx="327921" cy="580637"/>
            <a:chOff x="460019" y="1261041"/>
            <a:chExt cx="473648" cy="93438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011E09D-2D6D-FA4F-B619-B096EF74EC69}"/>
                </a:ext>
              </a:extLst>
            </p:cNvPr>
            <p:cNvSpPr/>
            <p:nvPr/>
          </p:nvSpPr>
          <p:spPr>
            <a:xfrm rot="20241617">
              <a:off x="552390" y="1261126"/>
              <a:ext cx="58366" cy="339993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9DED86-788B-4649-B0CE-48A8A0F6325A}"/>
                </a:ext>
              </a:extLst>
            </p:cNvPr>
            <p:cNvSpPr/>
            <p:nvPr/>
          </p:nvSpPr>
          <p:spPr>
            <a:xfrm rot="1419359">
              <a:off x="780360" y="1261041"/>
              <a:ext cx="58366" cy="339993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0E8448B-954D-4541-94FC-E5841A229D8D}"/>
                </a:ext>
              </a:extLst>
            </p:cNvPr>
            <p:cNvSpPr/>
            <p:nvPr/>
          </p:nvSpPr>
          <p:spPr>
            <a:xfrm rot="1419359">
              <a:off x="875301" y="1297075"/>
              <a:ext cx="58366" cy="339993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9712E2-EE26-474C-8759-4DA6D47F4D8F}"/>
                </a:ext>
              </a:extLst>
            </p:cNvPr>
            <p:cNvSpPr/>
            <p:nvPr/>
          </p:nvSpPr>
          <p:spPr>
            <a:xfrm rot="20241617">
              <a:off x="460019" y="1297784"/>
              <a:ext cx="58366" cy="339993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D930A4-289A-D945-8125-8C11F3AC2585}"/>
                </a:ext>
              </a:extLst>
            </p:cNvPr>
            <p:cNvSpPr/>
            <p:nvPr/>
          </p:nvSpPr>
          <p:spPr>
            <a:xfrm rot="21557466" flipH="1">
              <a:off x="642994" y="1656353"/>
              <a:ext cx="45719" cy="532591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1A09DC-FC91-574C-96C8-CC4F96D9C8EC}"/>
                </a:ext>
              </a:extLst>
            </p:cNvPr>
            <p:cNvSpPr/>
            <p:nvPr/>
          </p:nvSpPr>
          <p:spPr>
            <a:xfrm rot="21557466" flipH="1">
              <a:off x="737027" y="1662837"/>
              <a:ext cx="45719" cy="532591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Lightning Bolt 27">
            <a:extLst>
              <a:ext uri="{FF2B5EF4-FFF2-40B4-BE49-F238E27FC236}">
                <a16:creationId xmlns:a16="http://schemas.microsoft.com/office/drawing/2014/main" id="{C07C66A5-FA51-E64F-A280-D02AD4AC6C2F}"/>
              </a:ext>
            </a:extLst>
          </p:cNvPr>
          <p:cNvSpPr/>
          <p:nvPr/>
        </p:nvSpPr>
        <p:spPr>
          <a:xfrm>
            <a:off x="4778890" y="4619411"/>
            <a:ext cx="468734" cy="670955"/>
          </a:xfrm>
          <a:prstGeom prst="lightningBolt">
            <a:avLst/>
          </a:prstGeom>
          <a:solidFill>
            <a:srgbClr val="C00000"/>
          </a:solidFill>
          <a:ln w="127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ABD936-CF2D-C94C-A54A-125B5B2A965E}"/>
              </a:ext>
            </a:extLst>
          </p:cNvPr>
          <p:cNvGrpSpPr/>
          <p:nvPr/>
        </p:nvGrpSpPr>
        <p:grpSpPr>
          <a:xfrm>
            <a:off x="5159115" y="5147691"/>
            <a:ext cx="1132436" cy="1177105"/>
            <a:chOff x="5294305" y="4653875"/>
            <a:chExt cx="1132436" cy="1177105"/>
          </a:xfrm>
        </p:grpSpPr>
        <p:grpSp>
          <p:nvGrpSpPr>
            <p:cNvPr id="38" name="Group 13">
              <a:extLst>
                <a:ext uri="{FF2B5EF4-FFF2-40B4-BE49-F238E27FC236}">
                  <a16:creationId xmlns:a16="http://schemas.microsoft.com/office/drawing/2014/main" id="{B93C3DC8-51A9-F046-8CA9-BE1D51377D91}"/>
                </a:ext>
              </a:extLst>
            </p:cNvPr>
            <p:cNvGrpSpPr/>
            <p:nvPr/>
          </p:nvGrpSpPr>
          <p:grpSpPr>
            <a:xfrm>
              <a:off x="5294305" y="4653875"/>
              <a:ext cx="1132436" cy="1177105"/>
              <a:chOff x="-362688" y="-289844"/>
              <a:chExt cx="1132434" cy="1177103"/>
            </a:xfrm>
          </p:grpSpPr>
          <p:sp>
            <p:nvSpPr>
              <p:cNvPr id="45" name="Oval 10">
                <a:extLst>
                  <a:ext uri="{FF2B5EF4-FFF2-40B4-BE49-F238E27FC236}">
                    <a16:creationId xmlns:a16="http://schemas.microsoft.com/office/drawing/2014/main" id="{367A0BA0-65F7-284B-A0B7-B6A6A66A3D0B}"/>
                  </a:ext>
                </a:extLst>
              </p:cNvPr>
              <p:cNvSpPr/>
              <p:nvPr/>
            </p:nvSpPr>
            <p:spPr>
              <a:xfrm>
                <a:off x="-362688" y="-289844"/>
                <a:ext cx="1132434" cy="117710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orbel"/>
                  </a:defRPr>
                </a:pPr>
                <a:endParaRPr/>
              </a:p>
            </p:txBody>
          </p:sp>
          <p:sp>
            <p:nvSpPr>
              <p:cNvPr id="46" name="Oval 25">
                <a:extLst>
                  <a:ext uri="{FF2B5EF4-FFF2-40B4-BE49-F238E27FC236}">
                    <a16:creationId xmlns:a16="http://schemas.microsoft.com/office/drawing/2014/main" id="{84CF4158-A2BC-2E44-B97D-8DDE149E59FC}"/>
                  </a:ext>
                </a:extLst>
              </p:cNvPr>
              <p:cNvSpPr/>
              <p:nvPr/>
            </p:nvSpPr>
            <p:spPr>
              <a:xfrm>
                <a:off x="77727" y="110917"/>
                <a:ext cx="574664" cy="588677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orbel"/>
                  </a:defRPr>
                </a:pPr>
                <a:endParaRPr/>
              </a:p>
            </p:txBody>
          </p:sp>
        </p:grpSp>
        <p:sp>
          <p:nvSpPr>
            <p:cNvPr id="36" name="Sun 35">
              <a:extLst>
                <a:ext uri="{FF2B5EF4-FFF2-40B4-BE49-F238E27FC236}">
                  <a16:creationId xmlns:a16="http://schemas.microsoft.com/office/drawing/2014/main" id="{E5380B79-3990-0849-836C-849C1D1B699D}"/>
                </a:ext>
              </a:extLst>
            </p:cNvPr>
            <p:cNvSpPr/>
            <p:nvPr/>
          </p:nvSpPr>
          <p:spPr>
            <a:xfrm>
              <a:off x="5294305" y="4939225"/>
              <a:ext cx="440416" cy="450889"/>
            </a:xfrm>
            <a:prstGeom prst="sun">
              <a:avLst/>
            </a:pr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ADBD32E-3CF6-D549-9A61-2D795B5E62EB}"/>
              </a:ext>
            </a:extLst>
          </p:cNvPr>
          <p:cNvSpPr txBox="1"/>
          <p:nvPr/>
        </p:nvSpPr>
        <p:spPr>
          <a:xfrm>
            <a:off x="267576" y="4018389"/>
            <a:ext cx="161358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T - lymfocyt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8DBFA4-07BE-764A-BC6F-EA430FEB61C4}"/>
              </a:ext>
            </a:extLst>
          </p:cNvPr>
          <p:cNvSpPr txBox="1"/>
          <p:nvPr/>
        </p:nvSpPr>
        <p:spPr>
          <a:xfrm>
            <a:off x="361938" y="1143593"/>
            <a:ext cx="162480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B - lymfocyt</a:t>
            </a:r>
          </a:p>
        </p:txBody>
      </p:sp>
      <p:sp>
        <p:nvSpPr>
          <p:cNvPr id="3" name="Trapezium 2">
            <a:extLst>
              <a:ext uri="{FF2B5EF4-FFF2-40B4-BE49-F238E27FC236}">
                <a16:creationId xmlns:a16="http://schemas.microsoft.com/office/drawing/2014/main" id="{4A1E7FD0-B39B-AF48-9323-F5D098BF6D3A}"/>
              </a:ext>
            </a:extLst>
          </p:cNvPr>
          <p:cNvSpPr/>
          <p:nvPr/>
        </p:nvSpPr>
        <p:spPr>
          <a:xfrm rot="14293322">
            <a:off x="1611898" y="2805653"/>
            <a:ext cx="286176" cy="290964"/>
          </a:xfrm>
          <a:prstGeom prst="trapezoid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439E7-83D4-9B46-8E91-0E993022B2B4}"/>
              </a:ext>
            </a:extLst>
          </p:cNvPr>
          <p:cNvSpPr txBox="1"/>
          <p:nvPr/>
        </p:nvSpPr>
        <p:spPr>
          <a:xfrm>
            <a:off x="931142" y="3117760"/>
            <a:ext cx="66460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CD19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545AB5-9611-2D4F-9430-2C1A39DDC0A6}"/>
              </a:ext>
            </a:extLst>
          </p:cNvPr>
          <p:cNvGrpSpPr/>
          <p:nvPr/>
        </p:nvGrpSpPr>
        <p:grpSpPr>
          <a:xfrm>
            <a:off x="852344" y="4553705"/>
            <a:ext cx="1970706" cy="1048660"/>
            <a:chOff x="852344" y="4553705"/>
            <a:chExt cx="1970706" cy="1048660"/>
          </a:xfrm>
        </p:grpSpPr>
        <p:sp>
          <p:nvSpPr>
            <p:cNvPr id="44" name="Diamond 43">
              <a:extLst>
                <a:ext uri="{FF2B5EF4-FFF2-40B4-BE49-F238E27FC236}">
                  <a16:creationId xmlns:a16="http://schemas.microsoft.com/office/drawing/2014/main" id="{165E2360-3E12-7243-B153-994414D5F614}"/>
                </a:ext>
              </a:extLst>
            </p:cNvPr>
            <p:cNvSpPr/>
            <p:nvPr/>
          </p:nvSpPr>
          <p:spPr>
            <a:xfrm>
              <a:off x="1438273" y="4934046"/>
              <a:ext cx="363734" cy="291905"/>
            </a:xfrm>
            <a:prstGeom prst="diamond">
              <a:avLst/>
            </a:prstGeom>
            <a:solidFill>
              <a:srgbClr val="002060"/>
            </a:solidFill>
            <a:ln w="12700" cap="flat">
              <a:solidFill>
                <a:srgbClr val="00206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E1D1524-1370-2441-B2D1-071815FDEE67}"/>
                </a:ext>
              </a:extLst>
            </p:cNvPr>
            <p:cNvGrpSpPr/>
            <p:nvPr/>
          </p:nvGrpSpPr>
          <p:grpSpPr>
            <a:xfrm>
              <a:off x="1677259" y="4553705"/>
              <a:ext cx="1145791" cy="879335"/>
              <a:chOff x="1812449" y="4059889"/>
              <a:chExt cx="1145791" cy="879335"/>
            </a:xfrm>
          </p:grpSpPr>
          <p:grpSp>
            <p:nvGrpSpPr>
              <p:cNvPr id="8" name="Group 13">
                <a:extLst>
                  <a:ext uri="{FF2B5EF4-FFF2-40B4-BE49-F238E27FC236}">
                    <a16:creationId xmlns:a16="http://schemas.microsoft.com/office/drawing/2014/main" id="{3674B0B8-A282-0740-9B4F-076BEE2A8A92}"/>
                  </a:ext>
                </a:extLst>
              </p:cNvPr>
              <p:cNvGrpSpPr/>
              <p:nvPr/>
            </p:nvGrpSpPr>
            <p:grpSpPr>
              <a:xfrm>
                <a:off x="1812449" y="4200849"/>
                <a:ext cx="727063" cy="738375"/>
                <a:chOff x="0" y="0"/>
                <a:chExt cx="727062" cy="738374"/>
              </a:xfrm>
            </p:grpSpPr>
            <p:sp>
              <p:nvSpPr>
                <p:cNvPr id="9" name="Oval 10">
                  <a:extLst>
                    <a:ext uri="{FF2B5EF4-FFF2-40B4-BE49-F238E27FC236}">
                      <a16:creationId xmlns:a16="http://schemas.microsoft.com/office/drawing/2014/main" id="{C742651C-4FD3-E94E-B5B0-6AFB4DCF7CE9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727064" cy="73837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orbel"/>
                    </a:defRPr>
                  </a:pPr>
                  <a:endParaRPr/>
                </a:p>
              </p:txBody>
            </p:sp>
            <p:sp>
              <p:nvSpPr>
                <p:cNvPr id="10" name="Oval 25">
                  <a:extLst>
                    <a:ext uri="{FF2B5EF4-FFF2-40B4-BE49-F238E27FC236}">
                      <a16:creationId xmlns:a16="http://schemas.microsoft.com/office/drawing/2014/main" id="{312AF758-CADA-DB44-9C37-A41CE93E88C2}"/>
                    </a:ext>
                  </a:extLst>
                </p:cNvPr>
                <p:cNvSpPr/>
                <p:nvPr/>
              </p:nvSpPr>
              <p:spPr>
                <a:xfrm>
                  <a:off x="77727" y="110917"/>
                  <a:ext cx="574664" cy="588677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orbel"/>
                    </a:defRPr>
                  </a:pPr>
                  <a:endParaRPr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2E94CE0-BB6E-EF49-9A03-7CE25B91B1B8}"/>
                  </a:ext>
                </a:extLst>
              </p:cNvPr>
              <p:cNvGrpSpPr/>
              <p:nvPr/>
            </p:nvGrpSpPr>
            <p:grpSpPr>
              <a:xfrm rot="3053066">
                <a:off x="2507268" y="3890833"/>
                <a:ext cx="281916" cy="620028"/>
                <a:chOff x="963038" y="3939702"/>
                <a:chExt cx="398648" cy="1009135"/>
              </a:xfrm>
              <a:solidFill>
                <a:srgbClr val="FFC000"/>
              </a:solidFill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2A15D48-D8A7-1040-921F-C523A6C2D758}"/>
                    </a:ext>
                  </a:extLst>
                </p:cNvPr>
                <p:cNvSpPr/>
                <p:nvPr/>
              </p:nvSpPr>
              <p:spPr>
                <a:xfrm>
                  <a:off x="963038" y="4067387"/>
                  <a:ext cx="175098" cy="426792"/>
                </a:xfrm>
                <a:prstGeom prst="rect">
                  <a:avLst/>
                </a:prstGeom>
                <a:grpFill/>
                <a:ln w="12700" cap="flat">
                  <a:solidFill>
                    <a:srgbClr val="FFC000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713231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Z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FB60942-86F4-8E42-A0D6-FAC1A851BF81}"/>
                    </a:ext>
                  </a:extLst>
                </p:cNvPr>
                <p:cNvSpPr/>
                <p:nvPr/>
              </p:nvSpPr>
              <p:spPr>
                <a:xfrm>
                  <a:off x="1186588" y="4067387"/>
                  <a:ext cx="175098" cy="426792"/>
                </a:xfrm>
                <a:prstGeom prst="rect">
                  <a:avLst/>
                </a:prstGeom>
                <a:grpFill/>
                <a:ln w="12700" cap="flat">
                  <a:solidFill>
                    <a:srgbClr val="FFC000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713231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Z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70BA044-D2F7-734F-BF44-796ADA60B843}"/>
                    </a:ext>
                  </a:extLst>
                </p:cNvPr>
                <p:cNvSpPr/>
                <p:nvPr/>
              </p:nvSpPr>
              <p:spPr>
                <a:xfrm>
                  <a:off x="963038" y="4522045"/>
                  <a:ext cx="175098" cy="426792"/>
                </a:xfrm>
                <a:prstGeom prst="rect">
                  <a:avLst/>
                </a:prstGeom>
                <a:grpFill/>
                <a:ln w="12700" cap="flat">
                  <a:solidFill>
                    <a:srgbClr val="FFC000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713231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Z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A9EF288-BE05-C14C-BB29-FD422084BBD0}"/>
                    </a:ext>
                  </a:extLst>
                </p:cNvPr>
                <p:cNvSpPr/>
                <p:nvPr/>
              </p:nvSpPr>
              <p:spPr>
                <a:xfrm>
                  <a:off x="1186588" y="4519966"/>
                  <a:ext cx="175098" cy="426792"/>
                </a:xfrm>
                <a:prstGeom prst="rect">
                  <a:avLst/>
                </a:prstGeom>
                <a:grpFill/>
                <a:ln w="12700" cap="flat">
                  <a:solidFill>
                    <a:srgbClr val="FFC000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713231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Z" sz="14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1A4027F-55C9-F042-91BA-B7B382174EB2}"/>
                    </a:ext>
                  </a:extLst>
                </p:cNvPr>
                <p:cNvSpPr/>
                <p:nvPr/>
              </p:nvSpPr>
              <p:spPr>
                <a:xfrm>
                  <a:off x="992222" y="3939702"/>
                  <a:ext cx="369464" cy="238603"/>
                </a:xfrm>
                <a:custGeom>
                  <a:avLst/>
                  <a:gdLst>
                    <a:gd name="connsiteX0" fmla="*/ 58066 w 611472"/>
                    <a:gd name="connsiteY0" fmla="*/ 218331 h 218868"/>
                    <a:gd name="connsiteX1" fmla="*/ 135888 w 611472"/>
                    <a:gd name="connsiteY1" fmla="*/ 72416 h 218868"/>
                    <a:gd name="connsiteX2" fmla="*/ 242892 w 611472"/>
                    <a:gd name="connsiteY2" fmla="*/ 169693 h 218868"/>
                    <a:gd name="connsiteX3" fmla="*/ 369351 w 611472"/>
                    <a:gd name="connsiteY3" fmla="*/ 101599 h 218868"/>
                    <a:gd name="connsiteX4" fmla="*/ 417990 w 611472"/>
                    <a:gd name="connsiteY4" fmla="*/ 121054 h 218868"/>
                    <a:gd name="connsiteX5" fmla="*/ 476356 w 611472"/>
                    <a:gd name="connsiteY5" fmla="*/ 218331 h 218868"/>
                    <a:gd name="connsiteX6" fmla="*/ 563905 w 611472"/>
                    <a:gd name="connsiteY6" fmla="*/ 72416 h 218868"/>
                    <a:gd name="connsiteX7" fmla="*/ 573632 w 611472"/>
                    <a:gd name="connsiteY7" fmla="*/ 4323 h 218868"/>
                    <a:gd name="connsiteX8" fmla="*/ 67794 w 611472"/>
                    <a:gd name="connsiteY8" fmla="*/ 23778 h 218868"/>
                    <a:gd name="connsiteX9" fmla="*/ 19156 w 611472"/>
                    <a:gd name="connsiteY9" fmla="*/ 159965 h 21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11472" h="218868">
                      <a:moveTo>
                        <a:pt x="58066" y="218331"/>
                      </a:moveTo>
                      <a:cubicBezTo>
                        <a:pt x="81575" y="149426"/>
                        <a:pt x="105084" y="80522"/>
                        <a:pt x="135888" y="72416"/>
                      </a:cubicBezTo>
                      <a:cubicBezTo>
                        <a:pt x="166692" y="64310"/>
                        <a:pt x="203981" y="164829"/>
                        <a:pt x="242892" y="169693"/>
                      </a:cubicBezTo>
                      <a:cubicBezTo>
                        <a:pt x="281803" y="174557"/>
                        <a:pt x="340168" y="109705"/>
                        <a:pt x="369351" y="101599"/>
                      </a:cubicBezTo>
                      <a:cubicBezTo>
                        <a:pt x="398534" y="93493"/>
                        <a:pt x="400156" y="101599"/>
                        <a:pt x="417990" y="121054"/>
                      </a:cubicBezTo>
                      <a:cubicBezTo>
                        <a:pt x="435824" y="140509"/>
                        <a:pt x="452037" y="226437"/>
                        <a:pt x="476356" y="218331"/>
                      </a:cubicBezTo>
                      <a:cubicBezTo>
                        <a:pt x="500675" y="210225"/>
                        <a:pt x="547692" y="108084"/>
                        <a:pt x="563905" y="72416"/>
                      </a:cubicBezTo>
                      <a:cubicBezTo>
                        <a:pt x="580118" y="36748"/>
                        <a:pt x="656317" y="12429"/>
                        <a:pt x="573632" y="4323"/>
                      </a:cubicBezTo>
                      <a:cubicBezTo>
                        <a:pt x="490947" y="-3783"/>
                        <a:pt x="160207" y="-2162"/>
                        <a:pt x="67794" y="23778"/>
                      </a:cubicBezTo>
                      <a:cubicBezTo>
                        <a:pt x="-24619" y="49718"/>
                        <a:pt x="-2732" y="104841"/>
                        <a:pt x="19156" y="159965"/>
                      </a:cubicBezTo>
                    </a:path>
                  </a:pathLst>
                </a:custGeom>
                <a:solidFill>
                  <a:schemeClr val="bg1"/>
                </a:solidFill>
                <a:ln w="12700" cap="flat">
                  <a:solidFill>
                    <a:schemeClr val="bg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Z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E806F6B-5BAD-0E49-8D35-9B4B0671DD14}"/>
                </a:ext>
              </a:extLst>
            </p:cNvPr>
            <p:cNvSpPr txBox="1"/>
            <p:nvPr/>
          </p:nvSpPr>
          <p:spPr>
            <a:xfrm>
              <a:off x="852344" y="5202257"/>
              <a:ext cx="531554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Z" sz="2000" b="0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CD3</a:t>
              </a:r>
            </a:p>
          </p:txBody>
        </p:sp>
      </p:grpSp>
      <p:sp>
        <p:nvSpPr>
          <p:cNvPr id="52" name="Sun 51">
            <a:extLst>
              <a:ext uri="{FF2B5EF4-FFF2-40B4-BE49-F238E27FC236}">
                <a16:creationId xmlns:a16="http://schemas.microsoft.com/office/drawing/2014/main" id="{C8019C28-B8D9-D449-86EE-41B8DA6DB7AF}"/>
              </a:ext>
            </a:extLst>
          </p:cNvPr>
          <p:cNvSpPr/>
          <p:nvPr/>
        </p:nvSpPr>
        <p:spPr>
          <a:xfrm>
            <a:off x="4042324" y="2060596"/>
            <a:ext cx="440416" cy="450889"/>
          </a:xfrm>
          <a:prstGeom prst="sun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A97CB1-E39C-E649-98E6-C6A08A4605C2}"/>
              </a:ext>
            </a:extLst>
          </p:cNvPr>
          <p:cNvSpPr txBox="1"/>
          <p:nvPr/>
        </p:nvSpPr>
        <p:spPr>
          <a:xfrm>
            <a:off x="3996267" y="6214533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EEB80F-26D0-B849-B6CF-B22CCB53078E}"/>
              </a:ext>
            </a:extLst>
          </p:cNvPr>
          <p:cNvGrpSpPr/>
          <p:nvPr/>
        </p:nvGrpSpPr>
        <p:grpSpPr>
          <a:xfrm>
            <a:off x="7571510" y="1469466"/>
            <a:ext cx="4266565" cy="4261881"/>
            <a:chOff x="7571510" y="1469466"/>
            <a:chExt cx="4266565" cy="426188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263CA86-4B63-874C-B700-DB69AE81F272}"/>
                </a:ext>
              </a:extLst>
            </p:cNvPr>
            <p:cNvGrpSpPr/>
            <p:nvPr/>
          </p:nvGrpSpPr>
          <p:grpSpPr>
            <a:xfrm>
              <a:off x="7571510" y="1652359"/>
              <a:ext cx="4266565" cy="4078988"/>
              <a:chOff x="7571510" y="1652359"/>
              <a:chExt cx="4266565" cy="4078988"/>
            </a:xfrm>
          </p:grpSpPr>
          <p:pic>
            <p:nvPicPr>
              <p:cNvPr id="39" name="Picture 5" descr="Gates-all12.png">
                <a:extLst>
                  <a:ext uri="{FF2B5EF4-FFF2-40B4-BE49-F238E27FC236}">
                    <a16:creationId xmlns:a16="http://schemas.microsoft.com/office/drawing/2014/main" id="{31CBCC6F-E06D-3442-BB25-80E87D540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72" t="8580" r="23564" b="59082"/>
              <a:stretch>
                <a:fillRect/>
              </a:stretch>
            </p:blipFill>
            <p:spPr bwMode="auto">
              <a:xfrm>
                <a:off x="7571510" y="1652360"/>
                <a:ext cx="4266565" cy="38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E47152A-CCD8-0644-95C6-333B3B453B5E}"/>
                  </a:ext>
                </a:extLst>
              </p:cNvPr>
              <p:cNvSpPr txBox="1"/>
              <p:nvPr/>
            </p:nvSpPr>
            <p:spPr>
              <a:xfrm rot="16200000">
                <a:off x="6236466" y="3208323"/>
                <a:ext cx="3573592" cy="46166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Z" sz="2400" b="1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CD19 / </a:t>
                </a:r>
                <a:r>
                  <a:rPr kumimoji="0" lang="en-CZ" sz="2400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TCRgd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79E33BA-4EF8-D24D-87CB-FF1DC0BE7503}"/>
                  </a:ext>
                </a:extLst>
              </p:cNvPr>
              <p:cNvSpPr txBox="1"/>
              <p:nvPr/>
            </p:nvSpPr>
            <p:spPr>
              <a:xfrm>
                <a:off x="8319170" y="5269684"/>
                <a:ext cx="3022213" cy="46166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Z" sz="2400" b="1" i="0" u="none" strike="noStrike" cap="none" spc="0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rPr>
                  <a:t>CD3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7C1619-31A2-694C-A75D-E51F60F4BA1F}"/>
                </a:ext>
              </a:extLst>
            </p:cNvPr>
            <p:cNvSpPr txBox="1"/>
            <p:nvPr/>
          </p:nvSpPr>
          <p:spPr>
            <a:xfrm>
              <a:off x="9101795" y="1469466"/>
              <a:ext cx="2001764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Z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Cytometrický graf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315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5052 0.07523 C 0.07318 0.10903 0.10964 0.13264 0.11667 0.11806 L 0.13216 0.08495 " pathEditMode="relative" rAng="2400000" ptsTypes="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208 L 0.03867 0.10856 C 0.04649 0.13194 0.06185 0.15254 0.07995 0.16805 C 0.10091 0.18403 0.11953 0.18935 0.13438 0.18426 L 0.20573 0.16574 " pathEditMode="relative" rAng="1440000" ptsTypes="AAA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6FE848F9-FD83-4B4C-B8B6-28BC201D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176"/>
            <a:ext cx="9144000" cy="1096963"/>
          </a:xfrm>
          <a:noFill/>
        </p:spPr>
        <p:txBody>
          <a:bodyPr>
            <a:normAutofit/>
          </a:bodyPr>
          <a:lstStyle/>
          <a:p>
            <a:r>
              <a:rPr lang="en-US" altLang="en-US" sz="3600" b="1" dirty="0" err="1">
                <a:ea typeface="ＭＳ Ｐゴシック" panose="020B0600070205080204" pitchFamily="34" charset="-128"/>
              </a:rPr>
              <a:t>Průtoková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cytometrie</a:t>
            </a:r>
            <a:endParaRPr lang="en-US" altLang="en-US" sz="3600" b="1" dirty="0">
              <a:ea typeface="ＭＳ Ｐゴシック" panose="020B0600070205080204" pitchFamily="34" charset="-12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99C269-8E82-F549-8DD6-6546BE9F44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6963" y="3116264"/>
            <a:ext cx="0" cy="1552575"/>
          </a:xfrm>
          <a:prstGeom prst="line">
            <a:avLst/>
          </a:prstGeom>
          <a:noFill/>
          <a:ln w="25400">
            <a:solidFill>
              <a:srgbClr val="A6A6A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74CC95-7DDF-0E4B-80D4-7286AA9605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33650" y="3116264"/>
            <a:ext cx="0" cy="1552575"/>
          </a:xfrm>
          <a:prstGeom prst="line">
            <a:avLst/>
          </a:prstGeom>
          <a:noFill/>
          <a:ln w="25400">
            <a:solidFill>
              <a:srgbClr val="A6A6A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Can 8">
            <a:extLst>
              <a:ext uri="{FF2B5EF4-FFF2-40B4-BE49-F238E27FC236}">
                <a16:creationId xmlns:a16="http://schemas.microsoft.com/office/drawing/2014/main" id="{3296F634-C8A5-704F-AC76-4A2E8C66E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1" y="4765675"/>
            <a:ext cx="396875" cy="1536700"/>
          </a:xfrm>
          <a:prstGeom prst="can">
            <a:avLst>
              <a:gd name="adj" fmla="val 43363"/>
            </a:avLst>
          </a:prstGeom>
          <a:solidFill>
            <a:srgbClr val="4BACC6"/>
          </a:solidFill>
          <a:ln w="9525">
            <a:solidFill>
              <a:srgbClr val="4BACC6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CZ" altLang="en-CZ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16574E-5FBB-554A-A53E-6A09FF163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1" y="6013451"/>
            <a:ext cx="396875" cy="461963"/>
          </a:xfrm>
          <a:prstGeom prst="ellipse">
            <a:avLst/>
          </a:prstGeom>
          <a:solidFill>
            <a:srgbClr val="D99694"/>
          </a:solidFill>
          <a:ln w="9525">
            <a:solidFill>
              <a:srgbClr val="D99694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CZ" altLang="en-CZ">
              <a:solidFill>
                <a:srgbClr val="0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9FD479-128A-274D-8C73-3DEBB3A7031E}"/>
              </a:ext>
            </a:extLst>
          </p:cNvPr>
          <p:cNvCxnSpPr>
            <a:cxnSpLocks noChangeShapeType="1"/>
            <a:endCxn id="16" idx="4"/>
          </p:cNvCxnSpPr>
          <p:nvPr/>
        </p:nvCxnSpPr>
        <p:spPr bwMode="auto">
          <a:xfrm>
            <a:off x="1237689" y="3786188"/>
            <a:ext cx="1238812" cy="0"/>
          </a:xfrm>
          <a:prstGeom prst="line">
            <a:avLst/>
          </a:prstGeom>
          <a:noFill/>
          <a:ln w="25400">
            <a:solidFill>
              <a:srgbClr val="558ED5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E96EC5-7094-5047-BF4C-256CF728FB01}"/>
              </a:ext>
            </a:extLst>
          </p:cNvPr>
          <p:cNvGrpSpPr>
            <a:grpSpLocks/>
          </p:cNvGrpSpPr>
          <p:nvPr/>
        </p:nvGrpSpPr>
        <p:grpSpPr bwMode="auto">
          <a:xfrm>
            <a:off x="-539750" y="4943475"/>
            <a:ext cx="117475" cy="1398588"/>
            <a:chOff x="3295970" y="2991036"/>
            <a:chExt cx="117036" cy="139844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C6A54D0-2448-3A40-A4D1-ACAD6A1BFE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3314949" y="4284716"/>
              <a:ext cx="98057" cy="104764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F874409-A082-5148-80F2-E55262D124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3311786" y="4068838"/>
              <a:ext cx="98057" cy="104764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F6154BC-6103-394D-AE9B-25FDCC4262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3308623" y="3852960"/>
              <a:ext cx="98057" cy="104764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6D51C29-C553-434F-813A-81809A4A61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3305459" y="3637082"/>
              <a:ext cx="98057" cy="106351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BE46402-2E71-4244-A49E-953D2FC3AA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3302296" y="3422792"/>
              <a:ext cx="98057" cy="104764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A4CFAE-988F-2747-A135-EC9A9B934F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3299133" y="3206914"/>
              <a:ext cx="98057" cy="10476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D34AE8D-B601-EC4F-97DB-4C3A130F81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3295970" y="2991036"/>
              <a:ext cx="98057" cy="104764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</p:grpSp>
      <p:sp>
        <p:nvSpPr>
          <p:cNvPr id="28" name="Can 27">
            <a:extLst>
              <a:ext uri="{FF2B5EF4-FFF2-40B4-BE49-F238E27FC236}">
                <a16:creationId xmlns:a16="http://schemas.microsoft.com/office/drawing/2014/main" id="{8CB88922-F8AF-C941-B2B7-73ED1AF8987D}"/>
              </a:ext>
            </a:extLst>
          </p:cNvPr>
          <p:cNvSpPr/>
          <p:nvPr/>
        </p:nvSpPr>
        <p:spPr>
          <a:xfrm>
            <a:off x="2251075" y="5900739"/>
            <a:ext cx="406400" cy="441325"/>
          </a:xfrm>
          <a:prstGeom prst="can">
            <a:avLst>
              <a:gd name="adj" fmla="val 43354"/>
            </a:avLst>
          </a:prstGeom>
          <a:solidFill>
            <a:srgbClr val="D99694"/>
          </a:solidFill>
          <a:ln w="9525">
            <a:solidFill>
              <a:srgbClr val="D99694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F7F277F-152C-714F-B376-A8045D2BCC62}"/>
              </a:ext>
            </a:extLst>
          </p:cNvPr>
          <p:cNvGrpSpPr>
            <a:grpSpLocks/>
          </p:cNvGrpSpPr>
          <p:nvPr/>
        </p:nvGrpSpPr>
        <p:grpSpPr bwMode="auto">
          <a:xfrm>
            <a:off x="2273301" y="6069013"/>
            <a:ext cx="347663" cy="303212"/>
            <a:chOff x="1168041" y="6068507"/>
            <a:chExt cx="348805" cy="30436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6B74319-3854-D446-B607-DFEE274B7C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1176005" y="6191210"/>
              <a:ext cx="97155" cy="105175"/>
            </a:xfrm>
            <a:prstGeom prst="ellipse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00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013D5B2-E7AC-C841-A540-6540887E4B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1244491" y="6119501"/>
              <a:ext cx="97156" cy="105175"/>
            </a:xfrm>
            <a:prstGeom prst="ellipse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00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A3CAB74-D1C4-994E-A27F-31AD6BB26A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1419690" y="6229456"/>
              <a:ext cx="97156" cy="106769"/>
            </a:xfrm>
            <a:prstGeom prst="ellipse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00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FFF4D96-616F-8240-B8E6-9DBEE63D17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1370316" y="6137029"/>
              <a:ext cx="97155" cy="105175"/>
            </a:xfrm>
            <a:prstGeom prst="ellipse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00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AFFBCB-77E9-0C48-9B29-5A5067A2F3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1236528" y="6267701"/>
              <a:ext cx="97155" cy="105175"/>
            </a:xfrm>
            <a:prstGeom prst="ellipse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00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18C635-0D90-BF47-AEBD-D023434C03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1319349" y="6262921"/>
              <a:ext cx="97155" cy="105175"/>
            </a:xfrm>
            <a:prstGeom prst="ellipse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00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075102A-037D-674C-8A07-92B47D1874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1168041" y="6068507"/>
              <a:ext cx="97156" cy="105175"/>
            </a:xfrm>
            <a:prstGeom prst="ellipse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00000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527C48B-6FF2-2441-A1D6-F76D03F7005A}"/>
              </a:ext>
            </a:extLst>
          </p:cNvPr>
          <p:cNvGrpSpPr>
            <a:grpSpLocks/>
          </p:cNvGrpSpPr>
          <p:nvPr/>
        </p:nvGrpSpPr>
        <p:grpSpPr bwMode="auto">
          <a:xfrm>
            <a:off x="2287543" y="6063457"/>
            <a:ext cx="349250" cy="304800"/>
            <a:chOff x="2050692" y="6055825"/>
            <a:chExt cx="348805" cy="30436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B9FF483-38B9-FC4E-AD0F-0F1F99EA49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2058620" y="6177890"/>
              <a:ext cx="98300" cy="106212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1B191E3-4C4B-C342-A8D4-8AE31CBD22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2126795" y="6106553"/>
              <a:ext cx="98300" cy="106213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3C1372D-192B-AB45-A4E7-3FB0E4C76F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2302783" y="6217521"/>
              <a:ext cx="96714" cy="104627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550F3F-A51F-A64F-B0CB-FCEE51AB62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2118868" y="6253982"/>
              <a:ext cx="96714" cy="106212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26334F-AB9B-E448-AE2D-8F71D16BD7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2202898" y="6250812"/>
              <a:ext cx="96715" cy="104627"/>
            </a:xfrm>
            <a:prstGeom prst="ellipse">
              <a:avLst/>
            </a:prstGeom>
            <a:solidFill>
              <a:srgbClr val="009193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96A3A9-38D5-164F-AE42-89045F8902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2050692" y="6055825"/>
              <a:ext cx="96715" cy="106213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1A7D02-97D0-5746-A61E-D72DD8AE01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52264">
              <a:off x="2229851" y="6146185"/>
              <a:ext cx="98300" cy="10462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CZ" altLang="en-CZ">
                <a:solidFill>
                  <a:srgbClr val="FFFFFF"/>
                </a:solidFill>
              </a:endParaRPr>
            </a:p>
          </p:txBody>
        </p:sp>
      </p:grp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10D15F38-BAAC-034B-89A8-4C0EEB075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76" y="3276600"/>
            <a:ext cx="466725" cy="509588"/>
          </a:xfrm>
          <a:prstGeom prst="lightningBolt">
            <a:avLst/>
          </a:prstGeom>
          <a:solidFill>
            <a:srgbClr val="E46C0A"/>
          </a:solidFill>
          <a:ln w="9525">
            <a:solidFill>
              <a:srgbClr val="E46C0A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CZ" altLang="en-CZ">
              <a:solidFill>
                <a:srgbClr val="FFFFFF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DB75ABC-00F0-BF40-B861-43F64922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1" y="2881314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D1FE57-5BF9-BE49-A810-7DE33D182B0B}"/>
              </a:ext>
            </a:extLst>
          </p:cNvPr>
          <p:cNvCxnSpPr>
            <a:cxnSpLocks noChangeShapeType="1"/>
            <a:stCxn id="16" idx="4"/>
          </p:cNvCxnSpPr>
          <p:nvPr/>
        </p:nvCxnSpPr>
        <p:spPr bwMode="auto">
          <a:xfrm flipV="1">
            <a:off x="2476501" y="3276600"/>
            <a:ext cx="512763" cy="509588"/>
          </a:xfrm>
          <a:prstGeom prst="line">
            <a:avLst/>
          </a:prstGeom>
          <a:noFill/>
          <a:ln w="25400">
            <a:solidFill>
              <a:srgbClr val="E46C0A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93C5DD9E-54F0-F646-91F5-CA69AF1EA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63" y="5157568"/>
            <a:ext cx="10271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Freeform 50">
            <a:extLst>
              <a:ext uri="{FF2B5EF4-FFF2-40B4-BE49-F238E27FC236}">
                <a16:creationId xmlns:a16="http://schemas.microsoft.com/office/drawing/2014/main" id="{9845E3C6-00AE-FA4D-846D-6560750AD2AA}"/>
              </a:ext>
            </a:extLst>
          </p:cNvPr>
          <p:cNvSpPr>
            <a:spLocks/>
          </p:cNvSpPr>
          <p:nvPr/>
        </p:nvSpPr>
        <p:spPr bwMode="auto">
          <a:xfrm rot="18403989">
            <a:off x="3405049" y="3467349"/>
            <a:ext cx="1135133" cy="2096217"/>
          </a:xfrm>
          <a:custGeom>
            <a:avLst/>
            <a:gdLst>
              <a:gd name="T0" fmla="*/ 0 w 869950"/>
              <a:gd name="T1" fmla="*/ 1504950 h 2044700"/>
              <a:gd name="T2" fmla="*/ 12700 w 869950"/>
              <a:gd name="T3" fmla="*/ 1574800 h 2044700"/>
              <a:gd name="T4" fmla="*/ 25400 w 869950"/>
              <a:gd name="T5" fmla="*/ 1638300 h 2044700"/>
              <a:gd name="T6" fmla="*/ 139700 w 869950"/>
              <a:gd name="T7" fmla="*/ 1860550 h 2044700"/>
              <a:gd name="T8" fmla="*/ 279400 w 869950"/>
              <a:gd name="T9" fmla="*/ 2012950 h 2044700"/>
              <a:gd name="T10" fmla="*/ 374650 w 869950"/>
              <a:gd name="T11" fmla="*/ 2044700 h 2044700"/>
              <a:gd name="T12" fmla="*/ 508000 w 869950"/>
              <a:gd name="T13" fmla="*/ 2025650 h 2044700"/>
              <a:gd name="T14" fmla="*/ 584200 w 869950"/>
              <a:gd name="T15" fmla="*/ 1911350 h 2044700"/>
              <a:gd name="T16" fmla="*/ 590550 w 869950"/>
              <a:gd name="T17" fmla="*/ 1892300 h 2044700"/>
              <a:gd name="T18" fmla="*/ 577850 w 869950"/>
              <a:gd name="T19" fmla="*/ 1841500 h 2044700"/>
              <a:gd name="T20" fmla="*/ 558800 w 869950"/>
              <a:gd name="T21" fmla="*/ 1816100 h 2044700"/>
              <a:gd name="T22" fmla="*/ 539750 w 869950"/>
              <a:gd name="T23" fmla="*/ 1784350 h 2044700"/>
              <a:gd name="T24" fmla="*/ 425450 w 869950"/>
              <a:gd name="T25" fmla="*/ 1701800 h 2044700"/>
              <a:gd name="T26" fmla="*/ 361950 w 869950"/>
              <a:gd name="T27" fmla="*/ 1663700 h 2044700"/>
              <a:gd name="T28" fmla="*/ 292100 w 869950"/>
              <a:gd name="T29" fmla="*/ 1638300 h 2044700"/>
              <a:gd name="T30" fmla="*/ 228600 w 869950"/>
              <a:gd name="T31" fmla="*/ 1606550 h 2044700"/>
              <a:gd name="T32" fmla="*/ 203200 w 869950"/>
              <a:gd name="T33" fmla="*/ 1562100 h 2044700"/>
              <a:gd name="T34" fmla="*/ 215900 w 869950"/>
              <a:gd name="T35" fmla="*/ 1511300 h 2044700"/>
              <a:gd name="T36" fmla="*/ 285750 w 869950"/>
              <a:gd name="T37" fmla="*/ 1460500 h 2044700"/>
              <a:gd name="T38" fmla="*/ 330200 w 869950"/>
              <a:gd name="T39" fmla="*/ 1416050 h 2044700"/>
              <a:gd name="T40" fmla="*/ 393700 w 869950"/>
              <a:gd name="T41" fmla="*/ 1377950 h 2044700"/>
              <a:gd name="T42" fmla="*/ 495300 w 869950"/>
              <a:gd name="T43" fmla="*/ 1333500 h 2044700"/>
              <a:gd name="T44" fmla="*/ 552450 w 869950"/>
              <a:gd name="T45" fmla="*/ 1314450 h 2044700"/>
              <a:gd name="T46" fmla="*/ 603250 w 869950"/>
              <a:gd name="T47" fmla="*/ 1289050 h 2044700"/>
              <a:gd name="T48" fmla="*/ 647700 w 869950"/>
              <a:gd name="T49" fmla="*/ 1295400 h 2044700"/>
              <a:gd name="T50" fmla="*/ 660400 w 869950"/>
              <a:gd name="T51" fmla="*/ 1346200 h 2044700"/>
              <a:gd name="T52" fmla="*/ 698500 w 869950"/>
              <a:gd name="T53" fmla="*/ 1447800 h 2044700"/>
              <a:gd name="T54" fmla="*/ 736600 w 869950"/>
              <a:gd name="T55" fmla="*/ 1492250 h 2044700"/>
              <a:gd name="T56" fmla="*/ 762000 w 869950"/>
              <a:gd name="T57" fmla="*/ 1530350 h 2044700"/>
              <a:gd name="T58" fmla="*/ 793750 w 869950"/>
              <a:gd name="T59" fmla="*/ 1549400 h 2044700"/>
              <a:gd name="T60" fmla="*/ 812800 w 869950"/>
              <a:gd name="T61" fmla="*/ 1562100 h 2044700"/>
              <a:gd name="T62" fmla="*/ 838200 w 869950"/>
              <a:gd name="T63" fmla="*/ 1574800 h 2044700"/>
              <a:gd name="T64" fmla="*/ 869950 w 869950"/>
              <a:gd name="T65" fmla="*/ 1593850 h 2044700"/>
              <a:gd name="T66" fmla="*/ 742950 w 869950"/>
              <a:gd name="T67" fmla="*/ 1581150 h 2044700"/>
              <a:gd name="T68" fmla="*/ 577850 w 869950"/>
              <a:gd name="T69" fmla="*/ 1473200 h 2044700"/>
              <a:gd name="T70" fmla="*/ 520700 w 869950"/>
              <a:gd name="T71" fmla="*/ 1403350 h 2044700"/>
              <a:gd name="T72" fmla="*/ 444500 w 869950"/>
              <a:gd name="T73" fmla="*/ 1263650 h 2044700"/>
              <a:gd name="T74" fmla="*/ 412750 w 869950"/>
              <a:gd name="T75" fmla="*/ 1149350 h 2044700"/>
              <a:gd name="T76" fmla="*/ 425450 w 869950"/>
              <a:gd name="T77" fmla="*/ 984250 h 2044700"/>
              <a:gd name="T78" fmla="*/ 463550 w 869950"/>
              <a:gd name="T79" fmla="*/ 927100 h 2044700"/>
              <a:gd name="T80" fmla="*/ 488950 w 869950"/>
              <a:gd name="T81" fmla="*/ 908050 h 2044700"/>
              <a:gd name="T82" fmla="*/ 514350 w 869950"/>
              <a:gd name="T83" fmla="*/ 895350 h 2044700"/>
              <a:gd name="T84" fmla="*/ 533400 w 869950"/>
              <a:gd name="T85" fmla="*/ 876300 h 2044700"/>
              <a:gd name="T86" fmla="*/ 558800 w 869950"/>
              <a:gd name="T87" fmla="*/ 863600 h 2044700"/>
              <a:gd name="T88" fmla="*/ 584200 w 869950"/>
              <a:gd name="T89" fmla="*/ 844550 h 2044700"/>
              <a:gd name="T90" fmla="*/ 609600 w 869950"/>
              <a:gd name="T91" fmla="*/ 831850 h 2044700"/>
              <a:gd name="T92" fmla="*/ 641350 w 869950"/>
              <a:gd name="T93" fmla="*/ 812800 h 2044700"/>
              <a:gd name="T94" fmla="*/ 660400 w 869950"/>
              <a:gd name="T95" fmla="*/ 787400 h 2044700"/>
              <a:gd name="T96" fmla="*/ 692150 w 869950"/>
              <a:gd name="T97" fmla="*/ 749300 h 2044700"/>
              <a:gd name="T98" fmla="*/ 685800 w 869950"/>
              <a:gd name="T99" fmla="*/ 723900 h 2044700"/>
              <a:gd name="T100" fmla="*/ 628650 w 869950"/>
              <a:gd name="T101" fmla="*/ 692150 h 2044700"/>
              <a:gd name="T102" fmla="*/ 514350 w 869950"/>
              <a:gd name="T103" fmla="*/ 647700 h 2044700"/>
              <a:gd name="T104" fmla="*/ 381000 w 869950"/>
              <a:gd name="T105" fmla="*/ 577850 h 2044700"/>
              <a:gd name="T106" fmla="*/ 266700 w 869950"/>
              <a:gd name="T107" fmla="*/ 514350 h 2044700"/>
              <a:gd name="T108" fmla="*/ 241300 w 869950"/>
              <a:gd name="T109" fmla="*/ 488950 h 2044700"/>
              <a:gd name="T110" fmla="*/ 222250 w 869950"/>
              <a:gd name="T111" fmla="*/ 438150 h 2044700"/>
              <a:gd name="T112" fmla="*/ 234950 w 869950"/>
              <a:gd name="T113" fmla="*/ 285750 h 2044700"/>
              <a:gd name="T114" fmla="*/ 266700 w 869950"/>
              <a:gd name="T115" fmla="*/ 209550 h 2044700"/>
              <a:gd name="T116" fmla="*/ 279400 w 869950"/>
              <a:gd name="T117" fmla="*/ 171450 h 2044700"/>
              <a:gd name="T118" fmla="*/ 323850 w 869950"/>
              <a:gd name="T119" fmla="*/ 57150 h 2044700"/>
              <a:gd name="T120" fmla="*/ 349250 w 869950"/>
              <a:gd name="T121" fmla="*/ 6350 h 2044700"/>
              <a:gd name="T122" fmla="*/ 349250 w 869950"/>
              <a:gd name="T123" fmla="*/ 0 h 20447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69950" h="2044700">
                <a:moveTo>
                  <a:pt x="0" y="1504950"/>
                </a:moveTo>
                <a:cubicBezTo>
                  <a:pt x="20015" y="1665070"/>
                  <a:pt x="-4081" y="1499287"/>
                  <a:pt x="12700" y="1574800"/>
                </a:cubicBezTo>
                <a:cubicBezTo>
                  <a:pt x="15520" y="1587491"/>
                  <a:pt x="19292" y="1623467"/>
                  <a:pt x="25400" y="1638300"/>
                </a:cubicBezTo>
                <a:cubicBezTo>
                  <a:pt x="52898" y="1705080"/>
                  <a:pt x="106450" y="1806141"/>
                  <a:pt x="139700" y="1860550"/>
                </a:cubicBezTo>
                <a:cubicBezTo>
                  <a:pt x="180266" y="1926930"/>
                  <a:pt x="213495" y="1971010"/>
                  <a:pt x="279400" y="2012950"/>
                </a:cubicBezTo>
                <a:cubicBezTo>
                  <a:pt x="313097" y="2034394"/>
                  <a:pt x="339399" y="2037650"/>
                  <a:pt x="374650" y="2044700"/>
                </a:cubicBezTo>
                <a:cubicBezTo>
                  <a:pt x="419100" y="2038350"/>
                  <a:pt x="468630" y="2047240"/>
                  <a:pt x="508000" y="2025650"/>
                </a:cubicBezTo>
                <a:cubicBezTo>
                  <a:pt x="523256" y="2017284"/>
                  <a:pt x="569185" y="1946386"/>
                  <a:pt x="584200" y="1911350"/>
                </a:cubicBezTo>
                <a:cubicBezTo>
                  <a:pt x="586837" y="1905198"/>
                  <a:pt x="588433" y="1898650"/>
                  <a:pt x="590550" y="1892300"/>
                </a:cubicBezTo>
                <a:cubicBezTo>
                  <a:pt x="586317" y="1875367"/>
                  <a:pt x="584563" y="1857612"/>
                  <a:pt x="577850" y="1841500"/>
                </a:cubicBezTo>
                <a:cubicBezTo>
                  <a:pt x="573779" y="1831731"/>
                  <a:pt x="564671" y="1824906"/>
                  <a:pt x="558800" y="1816100"/>
                </a:cubicBezTo>
                <a:cubicBezTo>
                  <a:pt x="551954" y="1805831"/>
                  <a:pt x="547327" y="1794092"/>
                  <a:pt x="539750" y="1784350"/>
                </a:cubicBezTo>
                <a:cubicBezTo>
                  <a:pt x="512105" y="1748806"/>
                  <a:pt x="457738" y="1721980"/>
                  <a:pt x="425450" y="1701800"/>
                </a:cubicBezTo>
                <a:cubicBezTo>
                  <a:pt x="404518" y="1688717"/>
                  <a:pt x="385148" y="1672136"/>
                  <a:pt x="361950" y="1663700"/>
                </a:cubicBezTo>
                <a:cubicBezTo>
                  <a:pt x="338667" y="1655233"/>
                  <a:pt x="314872" y="1648059"/>
                  <a:pt x="292100" y="1638300"/>
                </a:cubicBezTo>
                <a:cubicBezTo>
                  <a:pt x="270348" y="1628978"/>
                  <a:pt x="228600" y="1606550"/>
                  <a:pt x="228600" y="1606550"/>
                </a:cubicBezTo>
                <a:cubicBezTo>
                  <a:pt x="223640" y="1599110"/>
                  <a:pt x="203200" y="1570157"/>
                  <a:pt x="203200" y="1562100"/>
                </a:cubicBezTo>
                <a:cubicBezTo>
                  <a:pt x="203200" y="1544646"/>
                  <a:pt x="207105" y="1526377"/>
                  <a:pt x="215900" y="1511300"/>
                </a:cubicBezTo>
                <a:cubicBezTo>
                  <a:pt x="222643" y="1499740"/>
                  <a:pt x="277958" y="1467093"/>
                  <a:pt x="285750" y="1460500"/>
                </a:cubicBezTo>
                <a:cubicBezTo>
                  <a:pt x="301746" y="1446965"/>
                  <a:pt x="313555" y="1428778"/>
                  <a:pt x="330200" y="1416050"/>
                </a:cubicBezTo>
                <a:cubicBezTo>
                  <a:pt x="349808" y="1401055"/>
                  <a:pt x="372122" y="1389938"/>
                  <a:pt x="393700" y="1377950"/>
                </a:cubicBezTo>
                <a:cubicBezTo>
                  <a:pt x="434501" y="1355283"/>
                  <a:pt x="451776" y="1348861"/>
                  <a:pt x="495300" y="1333500"/>
                </a:cubicBezTo>
                <a:cubicBezTo>
                  <a:pt x="514236" y="1326817"/>
                  <a:pt x="534489" y="1323430"/>
                  <a:pt x="552450" y="1314450"/>
                </a:cubicBezTo>
                <a:lnTo>
                  <a:pt x="603250" y="1289050"/>
                </a:lnTo>
                <a:cubicBezTo>
                  <a:pt x="618067" y="1291167"/>
                  <a:pt x="637117" y="1284817"/>
                  <a:pt x="647700" y="1295400"/>
                </a:cubicBezTo>
                <a:cubicBezTo>
                  <a:pt x="660042" y="1307742"/>
                  <a:pt x="654880" y="1329641"/>
                  <a:pt x="660400" y="1346200"/>
                </a:cubicBezTo>
                <a:cubicBezTo>
                  <a:pt x="666464" y="1364392"/>
                  <a:pt x="686057" y="1428444"/>
                  <a:pt x="698500" y="1447800"/>
                </a:cubicBezTo>
                <a:cubicBezTo>
                  <a:pt x="709053" y="1464215"/>
                  <a:pt x="724702" y="1476782"/>
                  <a:pt x="736600" y="1492250"/>
                </a:cubicBezTo>
                <a:cubicBezTo>
                  <a:pt x="745906" y="1504348"/>
                  <a:pt x="751207" y="1519557"/>
                  <a:pt x="762000" y="1530350"/>
                </a:cubicBezTo>
                <a:cubicBezTo>
                  <a:pt x="770727" y="1539077"/>
                  <a:pt x="783284" y="1542859"/>
                  <a:pt x="793750" y="1549400"/>
                </a:cubicBezTo>
                <a:cubicBezTo>
                  <a:pt x="800222" y="1553445"/>
                  <a:pt x="806174" y="1558314"/>
                  <a:pt x="812800" y="1562100"/>
                </a:cubicBezTo>
                <a:cubicBezTo>
                  <a:pt x="821019" y="1566796"/>
                  <a:pt x="829925" y="1570203"/>
                  <a:pt x="838200" y="1574800"/>
                </a:cubicBezTo>
                <a:cubicBezTo>
                  <a:pt x="848989" y="1580794"/>
                  <a:pt x="859367" y="1587500"/>
                  <a:pt x="869950" y="1593850"/>
                </a:cubicBezTo>
                <a:cubicBezTo>
                  <a:pt x="851773" y="1648380"/>
                  <a:pt x="861848" y="1639278"/>
                  <a:pt x="742950" y="1581150"/>
                </a:cubicBezTo>
                <a:cubicBezTo>
                  <a:pt x="683878" y="1552271"/>
                  <a:pt x="619487" y="1524090"/>
                  <a:pt x="577850" y="1473200"/>
                </a:cubicBezTo>
                <a:cubicBezTo>
                  <a:pt x="558800" y="1449917"/>
                  <a:pt x="537880" y="1428046"/>
                  <a:pt x="520700" y="1403350"/>
                </a:cubicBezTo>
                <a:cubicBezTo>
                  <a:pt x="503287" y="1378318"/>
                  <a:pt x="458046" y="1295821"/>
                  <a:pt x="444500" y="1263650"/>
                </a:cubicBezTo>
                <a:cubicBezTo>
                  <a:pt x="426697" y="1221368"/>
                  <a:pt x="422597" y="1193662"/>
                  <a:pt x="412750" y="1149350"/>
                </a:cubicBezTo>
                <a:cubicBezTo>
                  <a:pt x="416983" y="1094317"/>
                  <a:pt x="418387" y="1038992"/>
                  <a:pt x="425450" y="984250"/>
                </a:cubicBezTo>
                <a:cubicBezTo>
                  <a:pt x="428924" y="957328"/>
                  <a:pt x="444453" y="943810"/>
                  <a:pt x="463550" y="927100"/>
                </a:cubicBezTo>
                <a:cubicBezTo>
                  <a:pt x="471515" y="920131"/>
                  <a:pt x="479975" y="913659"/>
                  <a:pt x="488950" y="908050"/>
                </a:cubicBezTo>
                <a:cubicBezTo>
                  <a:pt x="496977" y="903033"/>
                  <a:pt x="506647" y="900852"/>
                  <a:pt x="514350" y="895350"/>
                </a:cubicBezTo>
                <a:cubicBezTo>
                  <a:pt x="521658" y="890130"/>
                  <a:pt x="526092" y="881520"/>
                  <a:pt x="533400" y="876300"/>
                </a:cubicBezTo>
                <a:cubicBezTo>
                  <a:pt x="541103" y="870798"/>
                  <a:pt x="550773" y="868617"/>
                  <a:pt x="558800" y="863600"/>
                </a:cubicBezTo>
                <a:cubicBezTo>
                  <a:pt x="567775" y="857991"/>
                  <a:pt x="575225" y="850159"/>
                  <a:pt x="584200" y="844550"/>
                </a:cubicBezTo>
                <a:cubicBezTo>
                  <a:pt x="592227" y="839533"/>
                  <a:pt x="601325" y="836447"/>
                  <a:pt x="609600" y="831850"/>
                </a:cubicBezTo>
                <a:cubicBezTo>
                  <a:pt x="620389" y="825856"/>
                  <a:pt x="630767" y="819150"/>
                  <a:pt x="641350" y="812800"/>
                </a:cubicBezTo>
                <a:cubicBezTo>
                  <a:pt x="647700" y="804333"/>
                  <a:pt x="652916" y="794884"/>
                  <a:pt x="660400" y="787400"/>
                </a:cubicBezTo>
                <a:cubicBezTo>
                  <a:pt x="694999" y="752801"/>
                  <a:pt x="680022" y="785684"/>
                  <a:pt x="692150" y="749300"/>
                </a:cubicBezTo>
                <a:cubicBezTo>
                  <a:pt x="690033" y="740833"/>
                  <a:pt x="691547" y="730468"/>
                  <a:pt x="685800" y="723900"/>
                </a:cubicBezTo>
                <a:cubicBezTo>
                  <a:pt x="664645" y="699723"/>
                  <a:pt x="652307" y="701162"/>
                  <a:pt x="628650" y="692150"/>
                </a:cubicBezTo>
                <a:cubicBezTo>
                  <a:pt x="590448" y="677597"/>
                  <a:pt x="550562" y="666668"/>
                  <a:pt x="514350" y="647700"/>
                </a:cubicBezTo>
                <a:cubicBezTo>
                  <a:pt x="469900" y="624417"/>
                  <a:pt x="425881" y="600291"/>
                  <a:pt x="381000" y="577850"/>
                </a:cubicBezTo>
                <a:cubicBezTo>
                  <a:pt x="312160" y="543430"/>
                  <a:pt x="319442" y="557502"/>
                  <a:pt x="266700" y="514350"/>
                </a:cubicBezTo>
                <a:cubicBezTo>
                  <a:pt x="257433" y="506768"/>
                  <a:pt x="248484" y="498529"/>
                  <a:pt x="241300" y="488950"/>
                </a:cubicBezTo>
                <a:cubicBezTo>
                  <a:pt x="228848" y="472347"/>
                  <a:pt x="227069" y="457426"/>
                  <a:pt x="222250" y="438150"/>
                </a:cubicBezTo>
                <a:cubicBezTo>
                  <a:pt x="226483" y="387350"/>
                  <a:pt x="228213" y="336279"/>
                  <a:pt x="234950" y="285750"/>
                </a:cubicBezTo>
                <a:cubicBezTo>
                  <a:pt x="238824" y="256697"/>
                  <a:pt x="255787" y="235740"/>
                  <a:pt x="266700" y="209550"/>
                </a:cubicBezTo>
                <a:cubicBezTo>
                  <a:pt x="271849" y="197193"/>
                  <a:pt x="274700" y="183985"/>
                  <a:pt x="279400" y="171450"/>
                </a:cubicBezTo>
                <a:cubicBezTo>
                  <a:pt x="293754" y="133173"/>
                  <a:pt x="302818" y="92204"/>
                  <a:pt x="323850" y="57150"/>
                </a:cubicBezTo>
                <a:cubicBezTo>
                  <a:pt x="338241" y="33164"/>
                  <a:pt x="343391" y="29785"/>
                  <a:pt x="349250" y="6350"/>
                </a:cubicBezTo>
                <a:cubicBezTo>
                  <a:pt x="349763" y="4297"/>
                  <a:pt x="349250" y="2117"/>
                  <a:pt x="349250" y="0"/>
                </a:cubicBezTo>
              </a:path>
            </a:pathLst>
          </a:custGeom>
          <a:noFill/>
          <a:ln w="25400" cap="flat" cmpd="sng">
            <a:solidFill>
              <a:srgbClr val="7F7F7F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CZ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4BFD11-A4AA-BC44-8872-02C04E71D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1" y="1828801"/>
            <a:ext cx="528202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400" dirty="0" err="1"/>
              <a:t>Analýza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jednotlivých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buněk</a:t>
            </a:r>
            <a:r>
              <a:rPr lang="en-US" altLang="en-US" sz="2400" dirty="0"/>
              <a:t> v </a:t>
            </a:r>
            <a:r>
              <a:rPr lang="en-US" altLang="en-US" sz="2400" dirty="0" err="1"/>
              <a:t>suspenzi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400" dirty="0" err="1"/>
              <a:t>Proporce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buněk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400" dirty="0" err="1"/>
              <a:t>Mnohorozměrnost</a:t>
            </a:r>
            <a:r>
              <a:rPr lang="en-US" altLang="en-US" sz="2400" dirty="0"/>
              <a:t>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400" dirty="0" err="1"/>
              <a:t>Rychlost</a:t>
            </a:r>
            <a:r>
              <a:rPr lang="en-US" altLang="en-US" sz="2400" dirty="0"/>
              <a:t> (1 mil </a:t>
            </a:r>
            <a:r>
              <a:rPr lang="en-US" altLang="en-US" sz="2400" dirty="0" err="1"/>
              <a:t>buněk</a:t>
            </a:r>
            <a:r>
              <a:rPr lang="en-US" altLang="en-US" sz="2400" dirty="0"/>
              <a:t> za </a:t>
            </a:r>
            <a:r>
              <a:rPr lang="en-US" altLang="en-US" sz="2400" dirty="0" err="1"/>
              <a:t>minutu</a:t>
            </a:r>
            <a:r>
              <a:rPr lang="en-US" altLang="en-US" sz="2400" dirty="0"/>
              <a:t>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400" dirty="0" err="1"/>
              <a:t>Intenzita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signálu</a:t>
            </a:r>
            <a:r>
              <a:rPr lang="en-US" altLang="en-US" sz="2400" dirty="0"/>
              <a:t> z </a:t>
            </a:r>
            <a:r>
              <a:rPr lang="en-US" altLang="en-US" sz="2400" dirty="0" err="1"/>
              <a:t>každé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buňky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n-US" altLang="en-US" sz="2400" dirty="0" err="1"/>
              <a:t>Počítačové</a:t>
            </a:r>
            <a:r>
              <a:rPr lang="en-US" altLang="en-US" sz="2400" dirty="0"/>
              <a:t> </a:t>
            </a:r>
            <a:r>
              <a:rPr lang="en-US" altLang="en-US" sz="2400" dirty="0" err="1"/>
              <a:t>zpracování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endParaRPr lang="en-US" altLang="en-US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A4BBBE-4E9D-C441-A9C7-806E58E11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939" y="4813300"/>
            <a:ext cx="39519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Lucida Grande" panose="020B0600040502020204" pitchFamily="34" charset="0"/>
              <a:buChar char="-"/>
            </a:pPr>
            <a:r>
              <a:rPr lang="en-US" altLang="en-US" sz="2400" dirty="0" err="1"/>
              <a:t>morfologie</a:t>
            </a:r>
            <a:r>
              <a:rPr lang="en-US" altLang="en-US" sz="2400" dirty="0"/>
              <a:t> ani </a:t>
            </a:r>
            <a:r>
              <a:rPr lang="en-US" altLang="en-US" sz="2400" dirty="0" err="1"/>
              <a:t>architektura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 typeface="Lucida Grande" panose="020B0600040502020204" pitchFamily="34" charset="0"/>
              <a:buChar char="-"/>
            </a:pPr>
            <a:r>
              <a:rPr lang="en-US" altLang="en-US" sz="2400" dirty="0" err="1"/>
              <a:t>vzorek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spotřebován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 typeface="Lucida Grande" panose="020B0600040502020204" pitchFamily="34" charset="0"/>
              <a:buChar char="-"/>
            </a:pPr>
            <a:r>
              <a:rPr lang="en-US" altLang="en-US" sz="2400" dirty="0" err="1"/>
              <a:t>nároky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čerstvost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vzorku</a:t>
            </a:r>
            <a:endParaRPr lang="en-US" altLang="en-US" sz="2400" dirty="0"/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944C986D-B8B7-A648-9D99-6327EE904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9"/>
          <a:stretch>
            <a:fillRect/>
          </a:stretch>
        </p:blipFill>
        <p:spPr bwMode="auto">
          <a:xfrm>
            <a:off x="10463214" y="4846058"/>
            <a:ext cx="1541572" cy="13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2" descr="Vials.png">
            <a:extLst>
              <a:ext uri="{FF2B5EF4-FFF2-40B4-BE49-F238E27FC236}">
                <a16:creationId xmlns:a16="http://schemas.microsoft.com/office/drawing/2014/main" id="{CB6E832A-B613-7D48-B10A-6A20DB936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5" r="1602" b="-3558"/>
          <a:stretch>
            <a:fillRect/>
          </a:stretch>
        </p:blipFill>
        <p:spPr bwMode="auto">
          <a:xfrm>
            <a:off x="146544" y="1322751"/>
            <a:ext cx="2497784" cy="66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75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4 -0.01459 L 0.23997 -0.2692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iamond 67">
            <a:extLst>
              <a:ext uri="{FF2B5EF4-FFF2-40B4-BE49-F238E27FC236}">
                <a16:creationId xmlns:a16="http://schemas.microsoft.com/office/drawing/2014/main" id="{50AA0118-BC53-0F44-82BC-5A78DBDBB286}"/>
              </a:ext>
            </a:extLst>
          </p:cNvPr>
          <p:cNvSpPr/>
          <p:nvPr/>
        </p:nvSpPr>
        <p:spPr>
          <a:xfrm>
            <a:off x="1368500" y="4961628"/>
            <a:ext cx="534314" cy="424062"/>
          </a:xfrm>
          <a:prstGeom prst="diamond">
            <a:avLst/>
          </a:prstGeom>
          <a:solidFill>
            <a:srgbClr val="002060"/>
          </a:solidFill>
          <a:ln w="127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5967"/>
            <a:ext cx="10515600" cy="926577"/>
          </a:xfrm>
          <a:prstGeom prst="rect">
            <a:avLst/>
          </a:prstGeom>
        </p:spPr>
        <p:txBody>
          <a:bodyPr/>
          <a:lstStyle>
            <a:lvl1pPr defTabSz="691835">
              <a:defRPr sz="3298"/>
            </a:lvl1pPr>
          </a:lstStyle>
          <a:p>
            <a:pPr algn="ctr"/>
            <a:r>
              <a:rPr lang="cs-CZ" dirty="0">
                <a:latin typeface="Corbel" panose="020B0503020204020204" pitchFamily="34" charset="0"/>
              </a:rPr>
              <a:t>Lymfocyty  - poruchy</a:t>
            </a:r>
            <a:endParaRPr dirty="0">
              <a:latin typeface="Corbel" panose="020B050302020402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031EBD8D-CEC8-1443-9316-6535A8E66C76}"/>
              </a:ext>
            </a:extLst>
          </p:cNvPr>
          <p:cNvGrpSpPr/>
          <p:nvPr/>
        </p:nvGrpSpPr>
        <p:grpSpPr>
          <a:xfrm>
            <a:off x="1818150" y="2287964"/>
            <a:ext cx="727063" cy="738375"/>
            <a:chOff x="0" y="0"/>
            <a:chExt cx="727062" cy="738374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A1D765C3-05AD-624C-B4E7-ECE28F17B7D9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  <p:sp>
          <p:nvSpPr>
            <p:cNvPr id="7" name="Oval 25">
              <a:extLst>
                <a:ext uri="{FF2B5EF4-FFF2-40B4-BE49-F238E27FC236}">
                  <a16:creationId xmlns:a16="http://schemas.microsoft.com/office/drawing/2014/main" id="{68F134CE-BD3C-C84C-A6AE-5486FBDC746B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35FCFE-4936-0747-A499-363E9B8C7084}"/>
              </a:ext>
            </a:extLst>
          </p:cNvPr>
          <p:cNvGrpSpPr/>
          <p:nvPr/>
        </p:nvGrpSpPr>
        <p:grpSpPr>
          <a:xfrm rot="1403520">
            <a:off x="2281277" y="1689110"/>
            <a:ext cx="327922" cy="617295"/>
            <a:chOff x="460018" y="1183396"/>
            <a:chExt cx="473649" cy="9933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F2260A-F06B-4848-8646-3D88D591348C}"/>
                </a:ext>
              </a:extLst>
            </p:cNvPr>
            <p:cNvSpPr/>
            <p:nvPr/>
          </p:nvSpPr>
          <p:spPr>
            <a:xfrm rot="20241617">
              <a:off x="552389" y="1183479"/>
              <a:ext cx="58367" cy="495285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20B5C0-342B-4447-95B1-677FB088C17C}"/>
                </a:ext>
              </a:extLst>
            </p:cNvPr>
            <p:cNvSpPr/>
            <p:nvPr/>
          </p:nvSpPr>
          <p:spPr>
            <a:xfrm rot="1419359">
              <a:off x="780358" y="1183396"/>
              <a:ext cx="58367" cy="495285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FF853A-460E-3542-99CE-9C92133FFB5B}"/>
                </a:ext>
              </a:extLst>
            </p:cNvPr>
            <p:cNvSpPr/>
            <p:nvPr/>
          </p:nvSpPr>
          <p:spPr>
            <a:xfrm rot="1419359">
              <a:off x="875300" y="1219429"/>
              <a:ext cx="58367" cy="495285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A0812C-54FE-1A4A-A6FE-A323B6A7B546}"/>
                </a:ext>
              </a:extLst>
            </p:cNvPr>
            <p:cNvSpPr/>
            <p:nvPr/>
          </p:nvSpPr>
          <p:spPr>
            <a:xfrm rot="20241617">
              <a:off x="460018" y="1220138"/>
              <a:ext cx="58367" cy="495285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CBF3DC-E580-D041-AEB0-DDFA8162232E}"/>
                </a:ext>
              </a:extLst>
            </p:cNvPr>
            <p:cNvSpPr/>
            <p:nvPr/>
          </p:nvSpPr>
          <p:spPr>
            <a:xfrm rot="21557466" flipH="1">
              <a:off x="642992" y="1675005"/>
              <a:ext cx="45719" cy="495285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2038FD-9D93-1D48-A062-7CB7E0B7AB79}"/>
                </a:ext>
              </a:extLst>
            </p:cNvPr>
            <p:cNvSpPr/>
            <p:nvPr/>
          </p:nvSpPr>
          <p:spPr>
            <a:xfrm rot="21557466" flipH="1">
              <a:off x="737027" y="1681488"/>
              <a:ext cx="45719" cy="495285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1D1524-1370-2441-B2D1-071815FDEE67}"/>
              </a:ext>
            </a:extLst>
          </p:cNvPr>
          <p:cNvGrpSpPr/>
          <p:nvPr/>
        </p:nvGrpSpPr>
        <p:grpSpPr>
          <a:xfrm>
            <a:off x="1677259" y="4560890"/>
            <a:ext cx="1148346" cy="872150"/>
            <a:chOff x="1812449" y="4067074"/>
            <a:chExt cx="1148346" cy="872150"/>
          </a:xfrm>
        </p:grpSpPr>
        <p:grpSp>
          <p:nvGrpSpPr>
            <p:cNvPr id="8" name="Group 13">
              <a:extLst>
                <a:ext uri="{FF2B5EF4-FFF2-40B4-BE49-F238E27FC236}">
                  <a16:creationId xmlns:a16="http://schemas.microsoft.com/office/drawing/2014/main" id="{3674B0B8-A282-0740-9B4F-076BEE2A8A92}"/>
                </a:ext>
              </a:extLst>
            </p:cNvPr>
            <p:cNvGrpSpPr/>
            <p:nvPr/>
          </p:nvGrpSpPr>
          <p:grpSpPr>
            <a:xfrm>
              <a:off x="1812449" y="4200849"/>
              <a:ext cx="727063" cy="738375"/>
              <a:chOff x="0" y="0"/>
              <a:chExt cx="727062" cy="738374"/>
            </a:xfrm>
          </p:grpSpPr>
          <p:sp>
            <p:nvSpPr>
              <p:cNvPr id="9" name="Oval 10">
                <a:extLst>
                  <a:ext uri="{FF2B5EF4-FFF2-40B4-BE49-F238E27FC236}">
                    <a16:creationId xmlns:a16="http://schemas.microsoft.com/office/drawing/2014/main" id="{C742651C-4FD3-E94E-B5B0-6AFB4DCF7CE9}"/>
                  </a:ext>
                </a:extLst>
              </p:cNvPr>
              <p:cNvSpPr/>
              <p:nvPr/>
            </p:nvSpPr>
            <p:spPr>
              <a:xfrm>
                <a:off x="-1" y="-1"/>
                <a:ext cx="727064" cy="738376"/>
              </a:xfrm>
              <a:prstGeom prst="ellipse">
                <a:avLst/>
              </a:prstGeom>
              <a:solidFill>
                <a:srgbClr val="FFC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orbel"/>
                  </a:defRPr>
                </a:pPr>
                <a:endParaRPr>
                  <a:latin typeface="Corbel" panose="020B0503020204020204" pitchFamily="34" charset="0"/>
                </a:endParaRPr>
              </a:p>
            </p:txBody>
          </p:sp>
          <p:sp>
            <p:nvSpPr>
              <p:cNvPr id="10" name="Oval 25">
                <a:extLst>
                  <a:ext uri="{FF2B5EF4-FFF2-40B4-BE49-F238E27FC236}">
                    <a16:creationId xmlns:a16="http://schemas.microsoft.com/office/drawing/2014/main" id="{312AF758-CADA-DB44-9C37-A41CE93E88C2}"/>
                  </a:ext>
                </a:extLst>
              </p:cNvPr>
              <p:cNvSpPr/>
              <p:nvPr/>
            </p:nvSpPr>
            <p:spPr>
              <a:xfrm>
                <a:off x="77727" y="110917"/>
                <a:ext cx="574664" cy="588677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orbel"/>
                  </a:defRPr>
                </a:pPr>
                <a:endParaRPr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2E94CE0-BB6E-EF49-9A03-7CE25B91B1B8}"/>
                </a:ext>
              </a:extLst>
            </p:cNvPr>
            <p:cNvGrpSpPr/>
            <p:nvPr/>
          </p:nvGrpSpPr>
          <p:grpSpPr>
            <a:xfrm rot="3053066">
              <a:off x="2498436" y="3886632"/>
              <a:ext cx="281918" cy="642801"/>
              <a:chOff x="963039" y="3939702"/>
              <a:chExt cx="398649" cy="1046200"/>
            </a:xfrm>
            <a:solidFill>
              <a:srgbClr val="FFC000"/>
            </a:solidFill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2A15D48-D8A7-1040-921F-C523A6C2D758}"/>
                  </a:ext>
                </a:extLst>
              </p:cNvPr>
              <p:cNvSpPr/>
              <p:nvPr/>
            </p:nvSpPr>
            <p:spPr>
              <a:xfrm>
                <a:off x="963039" y="4030322"/>
                <a:ext cx="175098" cy="500923"/>
              </a:xfrm>
              <a:prstGeom prst="rect">
                <a:avLst/>
              </a:prstGeom>
              <a:grpFill/>
              <a:ln w="12700" cap="flat">
                <a:solidFill>
                  <a:srgbClr val="FFC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FB60942-86F4-8E42-A0D6-FAC1A851BF81}"/>
                  </a:ext>
                </a:extLst>
              </p:cNvPr>
              <p:cNvSpPr/>
              <p:nvPr/>
            </p:nvSpPr>
            <p:spPr>
              <a:xfrm>
                <a:off x="1186588" y="4030322"/>
                <a:ext cx="175098" cy="500923"/>
              </a:xfrm>
              <a:prstGeom prst="rect">
                <a:avLst/>
              </a:prstGeom>
              <a:grpFill/>
              <a:ln w="12700" cap="flat">
                <a:solidFill>
                  <a:srgbClr val="FFC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70BA044-D2F7-734F-BF44-796ADA60B843}"/>
                  </a:ext>
                </a:extLst>
              </p:cNvPr>
              <p:cNvSpPr/>
              <p:nvPr/>
            </p:nvSpPr>
            <p:spPr>
              <a:xfrm>
                <a:off x="963040" y="4484979"/>
                <a:ext cx="175098" cy="500923"/>
              </a:xfrm>
              <a:prstGeom prst="rect">
                <a:avLst/>
              </a:prstGeom>
              <a:grpFill/>
              <a:ln w="12700" cap="flat">
                <a:solidFill>
                  <a:srgbClr val="FFC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9EF288-BE05-C14C-BB29-FD422084BBD0}"/>
                  </a:ext>
                </a:extLst>
              </p:cNvPr>
              <p:cNvSpPr/>
              <p:nvPr/>
            </p:nvSpPr>
            <p:spPr>
              <a:xfrm>
                <a:off x="1186590" y="4482900"/>
                <a:ext cx="175098" cy="500924"/>
              </a:xfrm>
              <a:prstGeom prst="rect">
                <a:avLst/>
              </a:prstGeom>
              <a:grpFill/>
              <a:ln w="12700" cap="flat">
                <a:solidFill>
                  <a:srgbClr val="FFC00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rbel" panose="020B0503020204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1A4027F-55C9-F042-91BA-B7B382174EB2}"/>
                  </a:ext>
                </a:extLst>
              </p:cNvPr>
              <p:cNvSpPr/>
              <p:nvPr/>
            </p:nvSpPr>
            <p:spPr>
              <a:xfrm>
                <a:off x="992222" y="3939702"/>
                <a:ext cx="369464" cy="238603"/>
              </a:xfrm>
              <a:custGeom>
                <a:avLst/>
                <a:gdLst>
                  <a:gd name="connsiteX0" fmla="*/ 58066 w 611472"/>
                  <a:gd name="connsiteY0" fmla="*/ 218331 h 218868"/>
                  <a:gd name="connsiteX1" fmla="*/ 135888 w 611472"/>
                  <a:gd name="connsiteY1" fmla="*/ 72416 h 218868"/>
                  <a:gd name="connsiteX2" fmla="*/ 242892 w 611472"/>
                  <a:gd name="connsiteY2" fmla="*/ 169693 h 218868"/>
                  <a:gd name="connsiteX3" fmla="*/ 369351 w 611472"/>
                  <a:gd name="connsiteY3" fmla="*/ 101599 h 218868"/>
                  <a:gd name="connsiteX4" fmla="*/ 417990 w 611472"/>
                  <a:gd name="connsiteY4" fmla="*/ 121054 h 218868"/>
                  <a:gd name="connsiteX5" fmla="*/ 476356 w 611472"/>
                  <a:gd name="connsiteY5" fmla="*/ 218331 h 218868"/>
                  <a:gd name="connsiteX6" fmla="*/ 563905 w 611472"/>
                  <a:gd name="connsiteY6" fmla="*/ 72416 h 218868"/>
                  <a:gd name="connsiteX7" fmla="*/ 573632 w 611472"/>
                  <a:gd name="connsiteY7" fmla="*/ 4323 h 218868"/>
                  <a:gd name="connsiteX8" fmla="*/ 67794 w 611472"/>
                  <a:gd name="connsiteY8" fmla="*/ 23778 h 218868"/>
                  <a:gd name="connsiteX9" fmla="*/ 19156 w 611472"/>
                  <a:gd name="connsiteY9" fmla="*/ 159965 h 21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1472" h="218868">
                    <a:moveTo>
                      <a:pt x="58066" y="218331"/>
                    </a:moveTo>
                    <a:cubicBezTo>
                      <a:pt x="81575" y="149426"/>
                      <a:pt x="105084" y="80522"/>
                      <a:pt x="135888" y="72416"/>
                    </a:cubicBezTo>
                    <a:cubicBezTo>
                      <a:pt x="166692" y="64310"/>
                      <a:pt x="203981" y="164829"/>
                      <a:pt x="242892" y="169693"/>
                    </a:cubicBezTo>
                    <a:cubicBezTo>
                      <a:pt x="281803" y="174557"/>
                      <a:pt x="340168" y="109705"/>
                      <a:pt x="369351" y="101599"/>
                    </a:cubicBezTo>
                    <a:cubicBezTo>
                      <a:pt x="398534" y="93493"/>
                      <a:pt x="400156" y="101599"/>
                      <a:pt x="417990" y="121054"/>
                    </a:cubicBezTo>
                    <a:cubicBezTo>
                      <a:pt x="435824" y="140509"/>
                      <a:pt x="452037" y="226437"/>
                      <a:pt x="476356" y="218331"/>
                    </a:cubicBezTo>
                    <a:cubicBezTo>
                      <a:pt x="500675" y="210225"/>
                      <a:pt x="547692" y="108084"/>
                      <a:pt x="563905" y="72416"/>
                    </a:cubicBezTo>
                    <a:cubicBezTo>
                      <a:pt x="580118" y="36748"/>
                      <a:pt x="656317" y="12429"/>
                      <a:pt x="573632" y="4323"/>
                    </a:cubicBezTo>
                    <a:cubicBezTo>
                      <a:pt x="490947" y="-3783"/>
                      <a:pt x="160207" y="-2162"/>
                      <a:pt x="67794" y="23778"/>
                    </a:cubicBezTo>
                    <a:cubicBezTo>
                      <a:pt x="-24619" y="49718"/>
                      <a:pt x="-2732" y="104841"/>
                      <a:pt x="19156" y="159965"/>
                    </a:cubicBezTo>
                  </a:path>
                </a:pathLst>
              </a:custGeom>
              <a:solidFill>
                <a:schemeClr val="bg1"/>
              </a:solidFill>
              <a:ln w="12700" cap="flat">
                <a:solidFill>
                  <a:schemeClr val="bg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76C711-ECF9-F549-B764-1C14D408AF42}"/>
              </a:ext>
            </a:extLst>
          </p:cNvPr>
          <p:cNvGrpSpPr/>
          <p:nvPr/>
        </p:nvGrpSpPr>
        <p:grpSpPr>
          <a:xfrm rot="18349670">
            <a:off x="1465426" y="1922192"/>
            <a:ext cx="327922" cy="617296"/>
            <a:chOff x="460020" y="1183395"/>
            <a:chExt cx="473650" cy="99338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011E09D-2D6D-FA4F-B619-B096EF74EC69}"/>
                </a:ext>
              </a:extLst>
            </p:cNvPr>
            <p:cNvSpPr/>
            <p:nvPr/>
          </p:nvSpPr>
          <p:spPr>
            <a:xfrm rot="20241617">
              <a:off x="552389" y="1183479"/>
              <a:ext cx="58367" cy="495284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9DED86-788B-4649-B0CE-48A8A0F6325A}"/>
                </a:ext>
              </a:extLst>
            </p:cNvPr>
            <p:cNvSpPr/>
            <p:nvPr/>
          </p:nvSpPr>
          <p:spPr>
            <a:xfrm rot="1419359">
              <a:off x="780361" y="1183395"/>
              <a:ext cx="58367" cy="495284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0E8448B-954D-4541-94FC-E5841A229D8D}"/>
                </a:ext>
              </a:extLst>
            </p:cNvPr>
            <p:cNvSpPr/>
            <p:nvPr/>
          </p:nvSpPr>
          <p:spPr>
            <a:xfrm rot="1419359">
              <a:off x="875303" y="1219428"/>
              <a:ext cx="58367" cy="495286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49712E2-EE26-474C-8759-4DA6D47F4D8F}"/>
                </a:ext>
              </a:extLst>
            </p:cNvPr>
            <p:cNvSpPr/>
            <p:nvPr/>
          </p:nvSpPr>
          <p:spPr>
            <a:xfrm rot="20241617">
              <a:off x="460020" y="1220139"/>
              <a:ext cx="58367" cy="495286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D930A4-289A-D945-8125-8C11F3AC2585}"/>
                </a:ext>
              </a:extLst>
            </p:cNvPr>
            <p:cNvSpPr/>
            <p:nvPr/>
          </p:nvSpPr>
          <p:spPr>
            <a:xfrm rot="21557466" flipH="1">
              <a:off x="642996" y="1675005"/>
              <a:ext cx="45720" cy="495286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1A09DC-FC91-574C-96C8-CC4F96D9C8EC}"/>
                </a:ext>
              </a:extLst>
            </p:cNvPr>
            <p:cNvSpPr/>
            <p:nvPr/>
          </p:nvSpPr>
          <p:spPr>
            <a:xfrm rot="21557466" flipH="1">
              <a:off x="737030" y="1681490"/>
              <a:ext cx="45720" cy="495286"/>
            </a:xfrm>
            <a:prstGeom prst="rect">
              <a:avLst/>
            </a:prstGeom>
            <a:solidFill>
              <a:srgbClr val="0070C0"/>
            </a:solidFill>
            <a:ln w="127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ADBD32E-3CF6-D549-9A61-2D795B5E62EB}"/>
              </a:ext>
            </a:extLst>
          </p:cNvPr>
          <p:cNvSpPr txBox="1"/>
          <p:nvPr/>
        </p:nvSpPr>
        <p:spPr>
          <a:xfrm>
            <a:off x="312246" y="4179370"/>
            <a:ext cx="161358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T - lymfocyt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8DBFA4-07BE-764A-BC6F-EA430FEB61C4}"/>
              </a:ext>
            </a:extLst>
          </p:cNvPr>
          <p:cNvSpPr txBox="1"/>
          <p:nvPr/>
        </p:nvSpPr>
        <p:spPr>
          <a:xfrm>
            <a:off x="361938" y="1143593"/>
            <a:ext cx="162480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B - lymfocyt</a:t>
            </a:r>
          </a:p>
        </p:txBody>
      </p:sp>
      <p:grpSp>
        <p:nvGrpSpPr>
          <p:cNvPr id="39" name="Group 13">
            <a:extLst>
              <a:ext uri="{FF2B5EF4-FFF2-40B4-BE49-F238E27FC236}">
                <a16:creationId xmlns:a16="http://schemas.microsoft.com/office/drawing/2014/main" id="{85FA8105-F10B-424E-A4CD-95A81DC4F040}"/>
              </a:ext>
            </a:extLst>
          </p:cNvPr>
          <p:cNvGrpSpPr/>
          <p:nvPr/>
        </p:nvGrpSpPr>
        <p:grpSpPr>
          <a:xfrm>
            <a:off x="6143782" y="2137969"/>
            <a:ext cx="727063" cy="738375"/>
            <a:chOff x="0" y="0"/>
            <a:chExt cx="727062" cy="738374"/>
          </a:xfrm>
        </p:grpSpPr>
        <p:sp>
          <p:nvSpPr>
            <p:cNvPr id="40" name="Oval 10">
              <a:extLst>
                <a:ext uri="{FF2B5EF4-FFF2-40B4-BE49-F238E27FC236}">
                  <a16:creationId xmlns:a16="http://schemas.microsoft.com/office/drawing/2014/main" id="{EFD05E83-DC07-4740-8AC2-2E7DA125A17C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  <p:sp>
          <p:nvSpPr>
            <p:cNvPr id="41" name="Oval 25">
              <a:extLst>
                <a:ext uri="{FF2B5EF4-FFF2-40B4-BE49-F238E27FC236}">
                  <a16:creationId xmlns:a16="http://schemas.microsoft.com/office/drawing/2014/main" id="{464D99E3-585C-A84A-B182-723CD167F3D4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</p:grpSp>
      <p:grpSp>
        <p:nvGrpSpPr>
          <p:cNvPr id="42" name="Group 13">
            <a:extLst>
              <a:ext uri="{FF2B5EF4-FFF2-40B4-BE49-F238E27FC236}">
                <a16:creationId xmlns:a16="http://schemas.microsoft.com/office/drawing/2014/main" id="{A6D8CBA0-27BD-2543-BD71-BD70915B5EE0}"/>
              </a:ext>
            </a:extLst>
          </p:cNvPr>
          <p:cNvGrpSpPr/>
          <p:nvPr/>
        </p:nvGrpSpPr>
        <p:grpSpPr>
          <a:xfrm>
            <a:off x="5523438" y="1582847"/>
            <a:ext cx="727063" cy="738375"/>
            <a:chOff x="0" y="0"/>
            <a:chExt cx="727062" cy="738374"/>
          </a:xfrm>
        </p:grpSpPr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7C14B0FF-A4C3-CB41-A75F-27FD94CF21BA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  <p:sp>
          <p:nvSpPr>
            <p:cNvPr id="44" name="Oval 25">
              <a:extLst>
                <a:ext uri="{FF2B5EF4-FFF2-40B4-BE49-F238E27FC236}">
                  <a16:creationId xmlns:a16="http://schemas.microsoft.com/office/drawing/2014/main" id="{95A762C8-8866-6844-BDBE-E367282DE8BD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</p:grpSp>
      <p:grpSp>
        <p:nvGrpSpPr>
          <p:cNvPr id="49" name="Group 13">
            <a:extLst>
              <a:ext uri="{FF2B5EF4-FFF2-40B4-BE49-F238E27FC236}">
                <a16:creationId xmlns:a16="http://schemas.microsoft.com/office/drawing/2014/main" id="{6B5A3936-59E6-D843-9F28-2A74C021A2DF}"/>
              </a:ext>
            </a:extLst>
          </p:cNvPr>
          <p:cNvGrpSpPr/>
          <p:nvPr/>
        </p:nvGrpSpPr>
        <p:grpSpPr>
          <a:xfrm>
            <a:off x="5523439" y="2331310"/>
            <a:ext cx="727063" cy="738375"/>
            <a:chOff x="0" y="0"/>
            <a:chExt cx="727062" cy="73837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77A4B93D-B7E0-E141-97DA-086CCB516F42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  <p:sp>
          <p:nvSpPr>
            <p:cNvPr id="52" name="Oval 25">
              <a:extLst>
                <a:ext uri="{FF2B5EF4-FFF2-40B4-BE49-F238E27FC236}">
                  <a16:creationId xmlns:a16="http://schemas.microsoft.com/office/drawing/2014/main" id="{5D708302-F17B-7F4B-978B-43F7DC4C62D8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</p:grpSp>
      <p:grpSp>
        <p:nvGrpSpPr>
          <p:cNvPr id="53" name="Group 13">
            <a:extLst>
              <a:ext uri="{FF2B5EF4-FFF2-40B4-BE49-F238E27FC236}">
                <a16:creationId xmlns:a16="http://schemas.microsoft.com/office/drawing/2014/main" id="{E3C9B452-A4AB-364E-8776-4DE2935BBE24}"/>
              </a:ext>
            </a:extLst>
          </p:cNvPr>
          <p:cNvGrpSpPr/>
          <p:nvPr/>
        </p:nvGrpSpPr>
        <p:grpSpPr>
          <a:xfrm>
            <a:off x="6155780" y="1344134"/>
            <a:ext cx="727063" cy="738375"/>
            <a:chOff x="0" y="0"/>
            <a:chExt cx="727062" cy="738374"/>
          </a:xfrm>
        </p:grpSpPr>
        <p:sp>
          <p:nvSpPr>
            <p:cNvPr id="54" name="Oval 10">
              <a:extLst>
                <a:ext uri="{FF2B5EF4-FFF2-40B4-BE49-F238E27FC236}">
                  <a16:creationId xmlns:a16="http://schemas.microsoft.com/office/drawing/2014/main" id="{BCD18515-9AAE-D14F-89C3-B0D1140744BF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  <p:sp>
          <p:nvSpPr>
            <p:cNvPr id="55" name="Oval 25">
              <a:extLst>
                <a:ext uri="{FF2B5EF4-FFF2-40B4-BE49-F238E27FC236}">
                  <a16:creationId xmlns:a16="http://schemas.microsoft.com/office/drawing/2014/main" id="{4D8D10B7-AA7D-7244-8AAE-8823EDCA7475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</p:grpSp>
      <p:grpSp>
        <p:nvGrpSpPr>
          <p:cNvPr id="56" name="Group 13">
            <a:extLst>
              <a:ext uri="{FF2B5EF4-FFF2-40B4-BE49-F238E27FC236}">
                <a16:creationId xmlns:a16="http://schemas.microsoft.com/office/drawing/2014/main" id="{7CBC0855-8BDB-8245-AE20-A5C9BFF24010}"/>
              </a:ext>
            </a:extLst>
          </p:cNvPr>
          <p:cNvGrpSpPr/>
          <p:nvPr/>
        </p:nvGrpSpPr>
        <p:grpSpPr>
          <a:xfrm>
            <a:off x="6788123" y="1804850"/>
            <a:ext cx="727063" cy="738375"/>
            <a:chOff x="0" y="0"/>
            <a:chExt cx="727062" cy="738374"/>
          </a:xfrm>
        </p:grpSpPr>
        <p:sp>
          <p:nvSpPr>
            <p:cNvPr id="57" name="Oval 10">
              <a:extLst>
                <a:ext uri="{FF2B5EF4-FFF2-40B4-BE49-F238E27FC236}">
                  <a16:creationId xmlns:a16="http://schemas.microsoft.com/office/drawing/2014/main" id="{B187D568-FBF2-9A46-9979-B6BBD2FDCD3E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  <p:sp>
          <p:nvSpPr>
            <p:cNvPr id="58" name="Oval 25">
              <a:extLst>
                <a:ext uri="{FF2B5EF4-FFF2-40B4-BE49-F238E27FC236}">
                  <a16:creationId xmlns:a16="http://schemas.microsoft.com/office/drawing/2014/main" id="{14DF66B0-26A7-FC4B-8950-C15D092EA5B4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</p:grpSp>
      <p:grpSp>
        <p:nvGrpSpPr>
          <p:cNvPr id="59" name="Group 13">
            <a:extLst>
              <a:ext uri="{FF2B5EF4-FFF2-40B4-BE49-F238E27FC236}">
                <a16:creationId xmlns:a16="http://schemas.microsoft.com/office/drawing/2014/main" id="{7781612E-D09C-F546-B0A1-25A1A3DB8294}"/>
              </a:ext>
            </a:extLst>
          </p:cNvPr>
          <p:cNvGrpSpPr/>
          <p:nvPr/>
        </p:nvGrpSpPr>
        <p:grpSpPr>
          <a:xfrm>
            <a:off x="6718922" y="2559903"/>
            <a:ext cx="727063" cy="738375"/>
            <a:chOff x="0" y="0"/>
            <a:chExt cx="727062" cy="738374"/>
          </a:xfrm>
        </p:grpSpPr>
        <p:sp>
          <p:nvSpPr>
            <p:cNvPr id="60" name="Oval 10">
              <a:extLst>
                <a:ext uri="{FF2B5EF4-FFF2-40B4-BE49-F238E27FC236}">
                  <a16:creationId xmlns:a16="http://schemas.microsoft.com/office/drawing/2014/main" id="{424ACD14-88C1-0B47-B42E-01184D078EAB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  <p:sp>
          <p:nvSpPr>
            <p:cNvPr id="61" name="Oval 25">
              <a:extLst>
                <a:ext uri="{FF2B5EF4-FFF2-40B4-BE49-F238E27FC236}">
                  <a16:creationId xmlns:a16="http://schemas.microsoft.com/office/drawing/2014/main" id="{8D1FB3DE-CB9E-584B-859B-EC1ED758B6CD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>
                <a:latin typeface="Corbel" panose="020B0503020204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74EF5C-A652-EF4B-8355-D2D9153DA809}"/>
              </a:ext>
            </a:extLst>
          </p:cNvPr>
          <p:cNvSpPr txBox="1"/>
          <p:nvPr/>
        </p:nvSpPr>
        <p:spPr>
          <a:xfrm>
            <a:off x="8174468" y="1289396"/>
            <a:ext cx="175624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Z" sz="3200" dirty="0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L</a:t>
            </a:r>
            <a:r>
              <a:rPr kumimoji="0" lang="en-CZ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eukémie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A86AEB-FCC5-964A-B73A-A7EA270B84F5}"/>
              </a:ext>
            </a:extLst>
          </p:cNvPr>
          <p:cNvSpPr txBox="1"/>
          <p:nvPr/>
        </p:nvSpPr>
        <p:spPr>
          <a:xfrm>
            <a:off x="8174468" y="4376855"/>
            <a:ext cx="290720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Imunodeficience</a:t>
            </a:r>
          </a:p>
        </p:txBody>
      </p:sp>
      <p:sp>
        <p:nvSpPr>
          <p:cNvPr id="64" name="Trapezium 63">
            <a:extLst>
              <a:ext uri="{FF2B5EF4-FFF2-40B4-BE49-F238E27FC236}">
                <a16:creationId xmlns:a16="http://schemas.microsoft.com/office/drawing/2014/main" id="{A78C0504-4656-534C-92A8-3CF32A46A2E5}"/>
              </a:ext>
            </a:extLst>
          </p:cNvPr>
          <p:cNvSpPr/>
          <p:nvPr/>
        </p:nvSpPr>
        <p:spPr>
          <a:xfrm rot="14293322">
            <a:off x="1611898" y="2767483"/>
            <a:ext cx="286176" cy="367305"/>
          </a:xfrm>
          <a:prstGeom prst="trapezoid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B7CCBE-B3F1-8640-BF2A-B7D64810366F}"/>
              </a:ext>
            </a:extLst>
          </p:cNvPr>
          <p:cNvSpPr txBox="1"/>
          <p:nvPr/>
        </p:nvSpPr>
        <p:spPr>
          <a:xfrm>
            <a:off x="1063874" y="3088264"/>
            <a:ext cx="49308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CD19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D9F6B83-A43D-0E4F-B3FD-71D3D2FDC07C}"/>
              </a:ext>
            </a:extLst>
          </p:cNvPr>
          <p:cNvSpPr txBox="1"/>
          <p:nvPr/>
        </p:nvSpPr>
        <p:spPr>
          <a:xfrm>
            <a:off x="985076" y="5172761"/>
            <a:ext cx="4001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1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CD3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0D98E65-CCA1-134C-BF40-E7716D831971}"/>
              </a:ext>
            </a:extLst>
          </p:cNvPr>
          <p:cNvSpPr/>
          <p:nvPr/>
        </p:nvSpPr>
        <p:spPr>
          <a:xfrm>
            <a:off x="5333394" y="964608"/>
            <a:ext cx="2370667" cy="2903474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BEEFB3A2-8288-9D48-BA52-55D0234AFBD6}"/>
              </a:ext>
            </a:extLst>
          </p:cNvPr>
          <p:cNvSpPr/>
          <p:nvPr/>
        </p:nvSpPr>
        <p:spPr>
          <a:xfrm>
            <a:off x="5318416" y="3879452"/>
            <a:ext cx="2370667" cy="2903474"/>
          </a:xfrm>
          <a:prstGeom prst="round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2E1DB-0119-EA90-284A-B140589A5846}"/>
              </a:ext>
            </a:extLst>
          </p:cNvPr>
          <p:cNvSpPr txBox="1"/>
          <p:nvPr/>
        </p:nvSpPr>
        <p:spPr>
          <a:xfrm>
            <a:off x="8241680" y="2000119"/>
            <a:ext cx="3950320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Maligní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 vs. </a:t>
            </a: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nemaligní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?</a:t>
            </a:r>
          </a:p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yp leukémie</a:t>
            </a:r>
          </a:p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CZ" sz="24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Rychlost odpověďi na léčbu</a:t>
            </a:r>
          </a:p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CZ" sz="24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Cíle pro terapii</a:t>
            </a:r>
          </a:p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5A10D8-CEDA-3EB4-D1DB-1FFFEA58CB7F}"/>
              </a:ext>
            </a:extLst>
          </p:cNvPr>
          <p:cNvSpPr txBox="1"/>
          <p:nvPr/>
        </p:nvSpPr>
        <p:spPr>
          <a:xfrm>
            <a:off x="8317863" y="5063852"/>
            <a:ext cx="3797954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cs-CZ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Calibri"/>
                <a:cs typeface="Calibri"/>
                <a:sym typeface="Calibri"/>
              </a:rPr>
              <a:t>Které buňky chybí?</a:t>
            </a:r>
          </a:p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cs-CZ" sz="24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Které proteiny chybí?</a:t>
            </a:r>
          </a:p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cs-CZ" sz="2400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Abnormalita signalizace?</a:t>
            </a:r>
            <a:endParaRPr lang="en-CZ" sz="2400" dirty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indent="-28575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559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2" grpId="0" animBg="1"/>
      <p:bldP spid="66" grpId="0" animBg="1"/>
      <p:bldP spid="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Diamond 63">
            <a:extLst>
              <a:ext uri="{FF2B5EF4-FFF2-40B4-BE49-F238E27FC236}">
                <a16:creationId xmlns:a16="http://schemas.microsoft.com/office/drawing/2014/main" id="{D2CEFCF8-E3C7-A045-AD8E-122168C60CD6}"/>
              </a:ext>
            </a:extLst>
          </p:cNvPr>
          <p:cNvSpPr/>
          <p:nvPr/>
        </p:nvSpPr>
        <p:spPr>
          <a:xfrm>
            <a:off x="3017900" y="2003773"/>
            <a:ext cx="363734" cy="291905"/>
          </a:xfrm>
          <a:prstGeom prst="diamond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22056305-C107-D84D-8D62-6B62A4DB64C7}"/>
              </a:ext>
            </a:extLst>
          </p:cNvPr>
          <p:cNvSpPr/>
          <p:nvPr/>
        </p:nvSpPr>
        <p:spPr>
          <a:xfrm>
            <a:off x="2311956" y="1693977"/>
            <a:ext cx="363734" cy="291905"/>
          </a:xfrm>
          <a:prstGeom prst="diamond">
            <a:avLst/>
          </a:prstGeom>
          <a:solidFill>
            <a:srgbClr val="002060"/>
          </a:solidFill>
          <a:ln w="127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08160" y="-4440"/>
            <a:ext cx="10515600" cy="926577"/>
          </a:xfrm>
          <a:prstGeom prst="rect">
            <a:avLst/>
          </a:prstGeom>
        </p:spPr>
        <p:txBody>
          <a:bodyPr/>
          <a:lstStyle>
            <a:lvl1pPr defTabSz="691835">
              <a:defRPr sz="3298"/>
            </a:lvl1pPr>
          </a:lstStyle>
          <a:p>
            <a:pPr algn="ctr"/>
            <a:r>
              <a:rPr lang="cs-CZ" dirty="0"/>
              <a:t>Lymfocyty  - </a:t>
            </a:r>
            <a:r>
              <a:rPr lang="cs-CZ" dirty="0" err="1"/>
              <a:t>cytometrie</a:t>
            </a:r>
            <a:endParaRPr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031EBD8D-CEC8-1443-9316-6535A8E66C76}"/>
              </a:ext>
            </a:extLst>
          </p:cNvPr>
          <p:cNvGrpSpPr/>
          <p:nvPr/>
        </p:nvGrpSpPr>
        <p:grpSpPr>
          <a:xfrm>
            <a:off x="2555005" y="1454086"/>
            <a:ext cx="727063" cy="738375"/>
            <a:chOff x="0" y="0"/>
            <a:chExt cx="727062" cy="738374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A1D765C3-05AD-624C-B4E7-ECE28F17B7D9}"/>
                </a:ext>
              </a:extLst>
            </p:cNvPr>
            <p:cNvSpPr/>
            <p:nvPr/>
          </p:nvSpPr>
          <p:spPr>
            <a:xfrm>
              <a:off x="-1" y="-1"/>
              <a:ext cx="727064" cy="738376"/>
            </a:xfrm>
            <a:prstGeom prst="ellipse">
              <a:avLst/>
            </a:prstGeom>
            <a:solidFill>
              <a:srgbClr val="FFCC66"/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/>
            </a:p>
          </p:txBody>
        </p:sp>
        <p:sp>
          <p:nvSpPr>
            <p:cNvPr id="7" name="Oval 25">
              <a:extLst>
                <a:ext uri="{FF2B5EF4-FFF2-40B4-BE49-F238E27FC236}">
                  <a16:creationId xmlns:a16="http://schemas.microsoft.com/office/drawing/2014/main" id="{68F134CE-BD3C-C84C-A6AE-5486FBDC746B}"/>
                </a:ext>
              </a:extLst>
            </p:cNvPr>
            <p:cNvSpPr/>
            <p:nvPr/>
          </p:nvSpPr>
          <p:spPr>
            <a:xfrm>
              <a:off x="77727" y="110917"/>
              <a:ext cx="574664" cy="588677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orbel"/>
                </a:defRPr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5ED2869-0EE4-7C47-915D-5BFC9E0B0069}"/>
              </a:ext>
            </a:extLst>
          </p:cNvPr>
          <p:cNvSpPr txBox="1"/>
          <p:nvPr/>
        </p:nvSpPr>
        <p:spPr>
          <a:xfrm>
            <a:off x="2068590" y="1180227"/>
            <a:ext cx="6004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CD3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04B1460-EA77-A645-AE05-903473E8C793}"/>
              </a:ext>
            </a:extLst>
          </p:cNvPr>
          <p:cNvSpPr txBox="1"/>
          <p:nvPr/>
        </p:nvSpPr>
        <p:spPr>
          <a:xfrm>
            <a:off x="3497510" y="1789740"/>
            <a:ext cx="60048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Z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CD4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487FF3-2BBB-0E4E-8AE1-8AA828EBCE67}"/>
              </a:ext>
            </a:extLst>
          </p:cNvPr>
          <p:cNvGrpSpPr/>
          <p:nvPr/>
        </p:nvGrpSpPr>
        <p:grpSpPr>
          <a:xfrm>
            <a:off x="507893" y="1237907"/>
            <a:ext cx="1448676" cy="1156430"/>
            <a:chOff x="507893" y="1237907"/>
            <a:chExt cx="1448676" cy="11564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A35FCFE-4936-0747-A499-363E9B8C7084}"/>
                </a:ext>
              </a:extLst>
            </p:cNvPr>
            <p:cNvGrpSpPr/>
            <p:nvPr/>
          </p:nvGrpSpPr>
          <p:grpSpPr>
            <a:xfrm rot="5400000">
              <a:off x="1179972" y="1611104"/>
              <a:ext cx="327921" cy="580637"/>
              <a:chOff x="460019" y="1261041"/>
              <a:chExt cx="473648" cy="9343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F2260A-F06B-4848-8646-3D88D591348C}"/>
                  </a:ext>
                </a:extLst>
              </p:cNvPr>
              <p:cNvSpPr/>
              <p:nvPr/>
            </p:nvSpPr>
            <p:spPr>
              <a:xfrm rot="20241617">
                <a:off x="552390" y="1261126"/>
                <a:ext cx="58366" cy="339993"/>
              </a:xfrm>
              <a:prstGeom prst="rect">
                <a:avLst/>
              </a:prstGeom>
              <a:solidFill>
                <a:srgbClr val="0070C0"/>
              </a:solidFill>
              <a:ln w="12700" cap="flat">
                <a:solidFill>
                  <a:srgbClr val="0070C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B20B5C0-342B-4447-95B1-677FB088C17C}"/>
                  </a:ext>
                </a:extLst>
              </p:cNvPr>
              <p:cNvSpPr/>
              <p:nvPr/>
            </p:nvSpPr>
            <p:spPr>
              <a:xfrm rot="1419359">
                <a:off x="780360" y="1261041"/>
                <a:ext cx="58366" cy="339993"/>
              </a:xfrm>
              <a:prstGeom prst="rect">
                <a:avLst/>
              </a:prstGeom>
              <a:solidFill>
                <a:srgbClr val="0070C0"/>
              </a:solidFill>
              <a:ln w="12700" cap="flat">
                <a:solidFill>
                  <a:srgbClr val="0070C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7FF853A-460E-3542-99CE-9C92133FFB5B}"/>
                  </a:ext>
                </a:extLst>
              </p:cNvPr>
              <p:cNvSpPr/>
              <p:nvPr/>
            </p:nvSpPr>
            <p:spPr>
              <a:xfrm rot="1419359">
                <a:off x="875301" y="1297075"/>
                <a:ext cx="58366" cy="339993"/>
              </a:xfrm>
              <a:prstGeom prst="rect">
                <a:avLst/>
              </a:prstGeom>
              <a:solidFill>
                <a:srgbClr val="0070C0"/>
              </a:solidFill>
              <a:ln w="12700" cap="flat">
                <a:solidFill>
                  <a:srgbClr val="0070C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2A0812C-54FE-1A4A-A6FE-A323B6A7B546}"/>
                  </a:ext>
                </a:extLst>
              </p:cNvPr>
              <p:cNvSpPr/>
              <p:nvPr/>
            </p:nvSpPr>
            <p:spPr>
              <a:xfrm rot="20241617">
                <a:off x="460019" y="1297784"/>
                <a:ext cx="58366" cy="339993"/>
              </a:xfrm>
              <a:prstGeom prst="rect">
                <a:avLst/>
              </a:prstGeom>
              <a:solidFill>
                <a:srgbClr val="0070C0"/>
              </a:solidFill>
              <a:ln w="12700" cap="flat">
                <a:solidFill>
                  <a:srgbClr val="0070C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CBF3DC-E580-D041-AEB0-DDFA8162232E}"/>
                  </a:ext>
                </a:extLst>
              </p:cNvPr>
              <p:cNvSpPr/>
              <p:nvPr/>
            </p:nvSpPr>
            <p:spPr>
              <a:xfrm rot="21557466" flipH="1">
                <a:off x="642994" y="1656353"/>
                <a:ext cx="45719" cy="532591"/>
              </a:xfrm>
              <a:prstGeom prst="rect">
                <a:avLst/>
              </a:prstGeom>
              <a:solidFill>
                <a:srgbClr val="0070C0"/>
              </a:solidFill>
              <a:ln w="12700" cap="flat">
                <a:solidFill>
                  <a:srgbClr val="0070C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52038FD-9D93-1D48-A062-7CB7E0B7AB79}"/>
                  </a:ext>
                </a:extLst>
              </p:cNvPr>
              <p:cNvSpPr/>
              <p:nvPr/>
            </p:nvSpPr>
            <p:spPr>
              <a:xfrm rot="21557466" flipH="1">
                <a:off x="737027" y="1662837"/>
                <a:ext cx="45719" cy="532591"/>
              </a:xfrm>
              <a:prstGeom prst="rect">
                <a:avLst/>
              </a:prstGeom>
              <a:solidFill>
                <a:srgbClr val="0070C0"/>
              </a:solidFill>
              <a:ln w="12700" cap="flat">
                <a:solidFill>
                  <a:srgbClr val="0070C0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6AF3520-BBA6-BB4F-936A-8593C7224D86}"/>
                </a:ext>
              </a:extLst>
            </p:cNvPr>
            <p:cNvSpPr txBox="1"/>
            <p:nvPr/>
          </p:nvSpPr>
          <p:spPr>
            <a:xfrm>
              <a:off x="751433" y="1237907"/>
              <a:ext cx="120513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kumimoji="0" lang="en-CZ" sz="24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nti-CD3</a:t>
              </a:r>
            </a:p>
          </p:txBody>
        </p:sp>
        <p:sp>
          <p:nvSpPr>
            <p:cNvPr id="21" name="Regular Pentagon 20">
              <a:extLst>
                <a:ext uri="{FF2B5EF4-FFF2-40B4-BE49-F238E27FC236}">
                  <a16:creationId xmlns:a16="http://schemas.microsoft.com/office/drawing/2014/main" id="{1DA76DEB-141A-E64E-82D7-DF62AEAACCD6}"/>
                </a:ext>
              </a:extLst>
            </p:cNvPr>
            <p:cNvSpPr/>
            <p:nvPr/>
          </p:nvSpPr>
          <p:spPr>
            <a:xfrm>
              <a:off x="507893" y="1830700"/>
              <a:ext cx="640259" cy="563637"/>
            </a:xfrm>
            <a:prstGeom prst="pentagon">
              <a:avLst/>
            </a:prstGeom>
            <a:solidFill>
              <a:srgbClr val="00B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AC352C5-85F8-5549-8E8B-652537E63FB9}"/>
              </a:ext>
            </a:extLst>
          </p:cNvPr>
          <p:cNvSpPr txBox="1"/>
          <p:nvPr/>
        </p:nvSpPr>
        <p:spPr>
          <a:xfrm>
            <a:off x="300557" y="3823049"/>
            <a:ext cx="4677817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457200" marR="0" indent="-45720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CZ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Identita buňky</a:t>
            </a:r>
          </a:p>
          <a:p>
            <a:pPr marL="457200" marR="0" indent="-45720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endParaRPr lang="en-CZ" sz="2800" dirty="0">
              <a:solidFill>
                <a:srgbClr val="000000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457200" marR="0" indent="-45720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CZ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Funkce buňky</a:t>
            </a:r>
          </a:p>
          <a:p>
            <a:pPr marL="457200" marR="0" indent="-45720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endParaRPr lang="en-CZ" sz="2800" dirty="0">
              <a:solidFill>
                <a:srgbClr val="000000"/>
              </a:solidFill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  <a:p>
            <a:pPr marL="457200" marR="0" indent="-45720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CZ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t>Charakteristiky</a:t>
            </a:r>
          </a:p>
          <a:p>
            <a:pPr marR="0" algn="l" defTabSz="7132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CZ" sz="2800" dirty="0">
                <a:solidFill>
                  <a:srgbClr val="000000"/>
                </a:solidFill>
                <a:latin typeface="Corbel" panose="020B0503020204020204" pitchFamily="34" charset="0"/>
                <a:ea typeface="Calibri"/>
                <a:cs typeface="Calibri"/>
                <a:sym typeface="Calibri"/>
              </a:rPr>
              <a:t>	(receptory, cíle pro terapii)</a:t>
            </a:r>
            <a:endParaRPr kumimoji="0" lang="en-CZ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F0B577-C619-5248-8018-134C481C0D00}"/>
              </a:ext>
            </a:extLst>
          </p:cNvPr>
          <p:cNvGrpSpPr/>
          <p:nvPr/>
        </p:nvGrpSpPr>
        <p:grpSpPr>
          <a:xfrm>
            <a:off x="5530466" y="30334"/>
            <a:ext cx="6043918" cy="2466609"/>
            <a:chOff x="5530466" y="30334"/>
            <a:chExt cx="6043918" cy="24666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810DF64-07DA-E243-93A1-E7C522021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5913" y="30334"/>
              <a:ext cx="1651000" cy="11049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B1AFF8-A632-4341-AD63-D3CD1B092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3702" y="1623339"/>
              <a:ext cx="2827867" cy="8736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8F00A6-EACE-CD4F-9268-10B08A795CB9}"/>
                </a:ext>
              </a:extLst>
            </p:cNvPr>
            <p:cNvSpPr/>
            <p:nvPr/>
          </p:nvSpPr>
          <p:spPr>
            <a:xfrm>
              <a:off x="7331779" y="993180"/>
              <a:ext cx="1194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Parametry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F4D4963-78D5-B84D-B309-F7BBB8CDB347}"/>
                </a:ext>
              </a:extLst>
            </p:cNvPr>
            <p:cNvSpPr/>
            <p:nvPr/>
          </p:nvSpPr>
          <p:spPr>
            <a:xfrm>
              <a:off x="10208817" y="972435"/>
              <a:ext cx="13655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Počet buněk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6157450-6205-9C42-9C38-3D1DA6B17DC2}"/>
                </a:ext>
              </a:extLst>
            </p:cNvPr>
            <p:cNvSpPr/>
            <p:nvPr/>
          </p:nvSpPr>
          <p:spPr>
            <a:xfrm>
              <a:off x="10657260" y="1803827"/>
              <a:ext cx="809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10 000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E6F7166-08AC-F941-8897-6FF1C1881E4D}"/>
                </a:ext>
              </a:extLst>
            </p:cNvPr>
            <p:cNvSpPr/>
            <p:nvPr/>
          </p:nvSpPr>
          <p:spPr>
            <a:xfrm>
              <a:off x="5530466" y="1403096"/>
              <a:ext cx="78899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chemeClr val="bg1">
                      <a:lumMod val="65000"/>
                    </a:schemeClr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(1990)</a:t>
              </a:r>
            </a:p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2000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06E81A3-51C1-A143-9042-D94847BBC3A9}"/>
                </a:ext>
              </a:extLst>
            </p:cNvPr>
            <p:cNvSpPr/>
            <p:nvPr/>
          </p:nvSpPr>
          <p:spPr>
            <a:xfrm>
              <a:off x="7517274" y="1284072"/>
              <a:ext cx="7825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3 fluor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DE4CDC-F1BD-5947-A2CF-449323CED150}"/>
              </a:ext>
            </a:extLst>
          </p:cNvPr>
          <p:cNvGrpSpPr/>
          <p:nvPr/>
        </p:nvGrpSpPr>
        <p:grpSpPr>
          <a:xfrm>
            <a:off x="5596057" y="2617228"/>
            <a:ext cx="5871040" cy="1161515"/>
            <a:chOff x="5596057" y="2617228"/>
            <a:chExt cx="5871040" cy="11615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CD93E3-BE85-EE4B-82FC-C6717FE49106}"/>
                </a:ext>
              </a:extLst>
            </p:cNvPr>
            <p:cNvGrpSpPr/>
            <p:nvPr/>
          </p:nvGrpSpPr>
          <p:grpSpPr>
            <a:xfrm>
              <a:off x="5596057" y="2661882"/>
              <a:ext cx="5871040" cy="1116861"/>
              <a:chOff x="5596057" y="2661882"/>
              <a:chExt cx="5871040" cy="111686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2A6E37-C878-AC46-A750-60240DBA2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3702" y="2966812"/>
                <a:ext cx="3117281" cy="811931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C5E1AD1-E3F5-244A-BD4B-770DD84DF4C5}"/>
                  </a:ext>
                </a:extLst>
              </p:cNvPr>
              <p:cNvSpPr/>
              <p:nvPr/>
            </p:nvSpPr>
            <p:spPr>
              <a:xfrm>
                <a:off x="5596057" y="2661882"/>
                <a:ext cx="132824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713231" hangingPunct="0"/>
                <a:r>
                  <a:rPr lang="en-CZ" dirty="0">
                    <a:solidFill>
                      <a:schemeClr val="bg1">
                        <a:lumMod val="65000"/>
                      </a:schemeClr>
                    </a:solidFill>
                    <a:latin typeface="Corbel" panose="020B0503020204020204" pitchFamily="34" charset="0"/>
                    <a:ea typeface="Calibri"/>
                    <a:cs typeface="Calibri"/>
                    <a:sym typeface="Calibri"/>
                  </a:rPr>
                  <a:t>(2001-2006)</a:t>
                </a:r>
              </a:p>
              <a:p>
                <a:pPr defTabSz="713231" hangingPunct="0"/>
                <a:r>
                  <a:rPr lang="en-CZ" dirty="0">
                    <a:solidFill>
                      <a:srgbClr val="000000"/>
                    </a:solidFill>
                    <a:latin typeface="Corbel" panose="020B0503020204020204" pitchFamily="34" charset="0"/>
                    <a:ea typeface="Calibri"/>
                    <a:cs typeface="Calibri"/>
                    <a:sym typeface="Calibri"/>
                  </a:rPr>
                  <a:t>2011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99B9C10-5D40-6043-8CFF-CFAC2AF3E5A1}"/>
                  </a:ext>
                </a:extLst>
              </p:cNvPr>
              <p:cNvSpPr/>
              <p:nvPr/>
            </p:nvSpPr>
            <p:spPr>
              <a:xfrm>
                <a:off x="10373528" y="3041891"/>
                <a:ext cx="10935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713231" hangingPunct="0"/>
                <a:r>
                  <a:rPr lang="en-CZ" dirty="0">
                    <a:solidFill>
                      <a:srgbClr val="000000"/>
                    </a:solidFill>
                    <a:latin typeface="Corbel" panose="020B0503020204020204" pitchFamily="34" charset="0"/>
                    <a:ea typeface="Calibri"/>
                    <a:cs typeface="Calibri"/>
                    <a:sym typeface="Calibri"/>
                  </a:rPr>
                  <a:t>1 000 000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B45A569-2DC0-7347-B73E-AF14A4D81E2D}"/>
                </a:ext>
              </a:extLst>
            </p:cNvPr>
            <p:cNvSpPr/>
            <p:nvPr/>
          </p:nvSpPr>
          <p:spPr>
            <a:xfrm>
              <a:off x="7457030" y="2617228"/>
              <a:ext cx="9012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14 fluor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8A664A-1042-564A-9A44-6EFDAB2EFD60}"/>
              </a:ext>
            </a:extLst>
          </p:cNvPr>
          <p:cNvGrpSpPr/>
          <p:nvPr/>
        </p:nvGrpSpPr>
        <p:grpSpPr>
          <a:xfrm>
            <a:off x="5614491" y="4333222"/>
            <a:ext cx="5852606" cy="2287720"/>
            <a:chOff x="5614491" y="4333222"/>
            <a:chExt cx="5852606" cy="22877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403581-6132-1E4A-957D-BE0DE8470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3702" y="4659493"/>
              <a:ext cx="3176095" cy="1375445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CAD8DC2-6CAE-6148-B333-D683BF7C405B}"/>
                </a:ext>
              </a:extLst>
            </p:cNvPr>
            <p:cNvSpPr/>
            <p:nvPr/>
          </p:nvSpPr>
          <p:spPr>
            <a:xfrm>
              <a:off x="5615301" y="4345733"/>
              <a:ext cx="76367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chemeClr val="bg1">
                      <a:lumMod val="65000"/>
                    </a:schemeClr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(2011)</a:t>
              </a:r>
            </a:p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2015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9E5CD6-C73C-EA41-88D7-E069DEB968E8}"/>
                </a:ext>
              </a:extLst>
            </p:cNvPr>
            <p:cNvSpPr/>
            <p:nvPr/>
          </p:nvSpPr>
          <p:spPr>
            <a:xfrm>
              <a:off x="10254906" y="4811792"/>
              <a:ext cx="1212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10 000 000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6A730E1-C8CD-704E-80B5-C3833E0DC0FF}"/>
                </a:ext>
              </a:extLst>
            </p:cNvPr>
            <p:cNvSpPr/>
            <p:nvPr/>
          </p:nvSpPr>
          <p:spPr>
            <a:xfrm>
              <a:off x="7447440" y="4333222"/>
              <a:ext cx="12561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20-50 mass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380FEFE-EE42-1B40-A2BB-D7BC17D3ABE9}"/>
                </a:ext>
              </a:extLst>
            </p:cNvPr>
            <p:cNvSpPr/>
            <p:nvPr/>
          </p:nvSpPr>
          <p:spPr>
            <a:xfrm>
              <a:off x="6623853" y="6251610"/>
              <a:ext cx="25675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rgbClr val="000000"/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40 “color” fluor (spectral)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B85D016-B892-774B-9D1A-7779DE6940E3}"/>
                </a:ext>
              </a:extLst>
            </p:cNvPr>
            <p:cNvSpPr/>
            <p:nvPr/>
          </p:nvSpPr>
          <p:spPr>
            <a:xfrm>
              <a:off x="5614491" y="6251610"/>
              <a:ext cx="645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13231" hangingPunct="0"/>
              <a:r>
                <a:rPr lang="en-CZ" dirty="0">
                  <a:solidFill>
                    <a:schemeClr val="bg1">
                      <a:lumMod val="65000"/>
                    </a:schemeClr>
                  </a:solidFill>
                  <a:latin typeface="Corbel" panose="020B0503020204020204" pitchFamily="34" charset="0"/>
                  <a:ea typeface="Calibri"/>
                  <a:cs typeface="Calibri"/>
                  <a:sym typeface="Calibri"/>
                </a:rPr>
                <a:t>2020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BD2757-D4B6-DC4A-80BF-30E292B06B01}"/>
              </a:ext>
            </a:extLst>
          </p:cNvPr>
          <p:cNvGrpSpPr/>
          <p:nvPr/>
        </p:nvGrpSpPr>
        <p:grpSpPr>
          <a:xfrm>
            <a:off x="3229978" y="2386397"/>
            <a:ext cx="2010047" cy="986050"/>
            <a:chOff x="3229978" y="2386397"/>
            <a:chExt cx="2010047" cy="9860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776C711-ECF9-F549-B764-1C14D408AF42}"/>
                </a:ext>
              </a:extLst>
            </p:cNvPr>
            <p:cNvGrpSpPr/>
            <p:nvPr/>
          </p:nvGrpSpPr>
          <p:grpSpPr>
            <a:xfrm>
              <a:off x="3229978" y="2513837"/>
              <a:ext cx="327921" cy="580637"/>
              <a:chOff x="460019" y="1261041"/>
              <a:chExt cx="473648" cy="934387"/>
            </a:xfrm>
            <a:solidFill>
              <a:srgbClr val="C00000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011E09D-2D6D-FA4F-B619-B096EF74EC69}"/>
                  </a:ext>
                </a:extLst>
              </p:cNvPr>
              <p:cNvSpPr/>
              <p:nvPr/>
            </p:nvSpPr>
            <p:spPr>
              <a:xfrm rot="20241617">
                <a:off x="552390" y="1261126"/>
                <a:ext cx="58366" cy="339993"/>
              </a:xfrm>
              <a:prstGeom prst="rect">
                <a:avLst/>
              </a:prstGeom>
              <a:grpFill/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59DED86-788B-4649-B0CE-48A8A0F6325A}"/>
                  </a:ext>
                </a:extLst>
              </p:cNvPr>
              <p:cNvSpPr/>
              <p:nvPr/>
            </p:nvSpPr>
            <p:spPr>
              <a:xfrm rot="1419359">
                <a:off x="780360" y="1261041"/>
                <a:ext cx="58366" cy="339993"/>
              </a:xfrm>
              <a:prstGeom prst="rect">
                <a:avLst/>
              </a:prstGeom>
              <a:grpFill/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0E8448B-954D-4541-94FC-E5841A229D8D}"/>
                  </a:ext>
                </a:extLst>
              </p:cNvPr>
              <p:cNvSpPr/>
              <p:nvPr/>
            </p:nvSpPr>
            <p:spPr>
              <a:xfrm rot="1419359">
                <a:off x="875301" y="1297075"/>
                <a:ext cx="58366" cy="339993"/>
              </a:xfrm>
              <a:prstGeom prst="rect">
                <a:avLst/>
              </a:prstGeom>
              <a:grpFill/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49712E2-EE26-474C-8759-4DA6D47F4D8F}"/>
                  </a:ext>
                </a:extLst>
              </p:cNvPr>
              <p:cNvSpPr/>
              <p:nvPr/>
            </p:nvSpPr>
            <p:spPr>
              <a:xfrm rot="20241617">
                <a:off x="460019" y="1297784"/>
                <a:ext cx="58366" cy="339993"/>
              </a:xfrm>
              <a:prstGeom prst="rect">
                <a:avLst/>
              </a:prstGeom>
              <a:grpFill/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4D930A4-289A-D945-8125-8C11F3AC2585}"/>
                  </a:ext>
                </a:extLst>
              </p:cNvPr>
              <p:cNvSpPr/>
              <p:nvPr/>
            </p:nvSpPr>
            <p:spPr>
              <a:xfrm rot="21557466" flipH="1">
                <a:off x="642994" y="1656353"/>
                <a:ext cx="45719" cy="532591"/>
              </a:xfrm>
              <a:prstGeom prst="rect">
                <a:avLst/>
              </a:prstGeom>
              <a:grpFill/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81A09DC-FC91-574C-96C8-CC4F96D9C8EC}"/>
                  </a:ext>
                </a:extLst>
              </p:cNvPr>
              <p:cNvSpPr/>
              <p:nvPr/>
            </p:nvSpPr>
            <p:spPr>
              <a:xfrm rot="21557466" flipH="1">
                <a:off x="737027" y="1662837"/>
                <a:ext cx="45719" cy="532591"/>
              </a:xfrm>
              <a:prstGeom prst="rect">
                <a:avLst/>
              </a:prstGeom>
              <a:grpFill/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7132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CZ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A370EA2-C3A9-ED4B-BC5A-BE2A6A342310}"/>
                </a:ext>
              </a:extLst>
            </p:cNvPr>
            <p:cNvSpPr/>
            <p:nvPr/>
          </p:nvSpPr>
          <p:spPr>
            <a:xfrm>
              <a:off x="3497510" y="2808810"/>
              <a:ext cx="640259" cy="563637"/>
            </a:xfrm>
            <a:prstGeom prst="pentagon">
              <a:avLst/>
            </a:prstGeom>
            <a:solidFill>
              <a:srgbClr val="C0000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Z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C0D52DE-E32A-0949-8B45-FF4C8D23C022}"/>
                </a:ext>
              </a:extLst>
            </p:cNvPr>
            <p:cNvSpPr txBox="1"/>
            <p:nvPr/>
          </p:nvSpPr>
          <p:spPr>
            <a:xfrm>
              <a:off x="4034889" y="2386397"/>
              <a:ext cx="120513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Z" sz="24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Anti-CD4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493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384" y="193636"/>
            <a:ext cx="8563232" cy="1010079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cs-CZ" dirty="0">
                <a:solidFill>
                  <a:srgbClr val="FF0000"/>
                </a:solidFill>
              </a:rPr>
              <a:t>Vlastnosti a výzvy </a:t>
            </a:r>
            <a:r>
              <a:rPr lang="cs-CZ" dirty="0" err="1">
                <a:solidFill>
                  <a:srgbClr val="FF0000"/>
                </a:solidFill>
              </a:rPr>
              <a:t>cytometrie</a:t>
            </a:r>
            <a:endParaRPr lang="en-US" dirty="0">
              <a:solidFill>
                <a:srgbClr val="FF0000"/>
              </a:solidFill>
              <a:ea typeface="+mj-e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48421-B4F8-2048-A325-6AFC337829F4}"/>
              </a:ext>
            </a:extLst>
          </p:cNvPr>
          <p:cNvGrpSpPr/>
          <p:nvPr/>
        </p:nvGrpSpPr>
        <p:grpSpPr>
          <a:xfrm>
            <a:off x="470872" y="1014001"/>
            <a:ext cx="4018834" cy="2349714"/>
            <a:chOff x="6433048" y="860778"/>
            <a:chExt cx="4018835" cy="2969686"/>
          </a:xfrm>
        </p:grpSpPr>
        <p:sp>
          <p:nvSpPr>
            <p:cNvPr id="7" name="Rectangle 6"/>
            <p:cNvSpPr/>
            <p:nvPr/>
          </p:nvSpPr>
          <p:spPr>
            <a:xfrm>
              <a:off x="6433048" y="860778"/>
              <a:ext cx="3065264" cy="5834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charset="0"/>
                  <a:ea typeface="Corbel" charset="0"/>
                  <a:cs typeface="Corbel" charset="0"/>
                </a:rPr>
                <a:t>Mnoho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charset="0"/>
                  <a:ea typeface="Corbel" charset="0"/>
                  <a:cs typeface="Corbel" charset="0"/>
                </a:rPr>
                <a:t>vzorků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charset="0"/>
                  <a:ea typeface="Corbel" charset="0"/>
                  <a:cs typeface="Corbel" charset="0"/>
                </a:rPr>
                <a:t> 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charset="0"/>
                  <a:ea typeface="Corbel" charset="0"/>
                  <a:cs typeface="Corbel" charset="0"/>
                </a:rPr>
                <a:t>buněk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8611231" y="1408671"/>
              <a:ext cx="1610291" cy="1812261"/>
              <a:chOff x="1955413" y="2099130"/>
              <a:chExt cx="2286867" cy="2172126"/>
            </a:xfrm>
          </p:grpSpPr>
          <p:sp>
            <p:nvSpPr>
              <p:cNvPr id="56" name="Can 55"/>
              <p:cNvSpPr/>
              <p:nvPr/>
            </p:nvSpPr>
            <p:spPr>
              <a:xfrm>
                <a:off x="1964938" y="2326501"/>
                <a:ext cx="396875" cy="1536700"/>
              </a:xfrm>
              <a:prstGeom prst="can">
                <a:avLst>
                  <a:gd name="adj" fmla="val 43354"/>
                </a:avLst>
              </a:prstGeom>
              <a:solidFill>
                <a:srgbClr val="4BACC6"/>
              </a:solidFill>
              <a:ln w="9525" cap="flat" cmpd="sng" algn="ctr">
                <a:solidFill>
                  <a:srgbClr val="4BACC6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964938" y="3574276"/>
                <a:ext cx="396875" cy="46196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D99694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58" name="Can 57"/>
              <p:cNvSpPr/>
              <p:nvPr/>
            </p:nvSpPr>
            <p:spPr>
              <a:xfrm>
                <a:off x="1955413" y="3461563"/>
                <a:ext cx="406400" cy="441325"/>
              </a:xfrm>
              <a:prstGeom prst="can">
                <a:avLst>
                  <a:gd name="adj" fmla="val 43354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59" name="Can 58"/>
              <p:cNvSpPr/>
              <p:nvPr/>
            </p:nvSpPr>
            <p:spPr>
              <a:xfrm>
                <a:off x="2371338" y="2250736"/>
                <a:ext cx="396875" cy="1536700"/>
              </a:xfrm>
              <a:prstGeom prst="can">
                <a:avLst>
                  <a:gd name="adj" fmla="val 43354"/>
                </a:avLst>
              </a:prstGeom>
              <a:solidFill>
                <a:srgbClr val="4BACC6"/>
              </a:solidFill>
              <a:ln w="9525" cap="flat" cmpd="sng" algn="ctr">
                <a:solidFill>
                  <a:srgbClr val="4BACC6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380863" y="3538198"/>
                <a:ext cx="396875" cy="461963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1" name="Can 60"/>
              <p:cNvSpPr/>
              <p:nvPr/>
            </p:nvSpPr>
            <p:spPr>
              <a:xfrm>
                <a:off x="2371338" y="3425486"/>
                <a:ext cx="406400" cy="441325"/>
              </a:xfrm>
              <a:prstGeom prst="can">
                <a:avLst>
                  <a:gd name="adj" fmla="val 43354"/>
                </a:avLst>
              </a:prstGeom>
              <a:solidFill>
                <a:srgbClr val="0000FF"/>
              </a:solidFill>
              <a:ln w="9525" cap="flat" cmpd="sng" algn="ctr">
                <a:solidFill>
                  <a:srgbClr val="0000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2" name="Can 61"/>
              <p:cNvSpPr/>
              <p:nvPr/>
            </p:nvSpPr>
            <p:spPr>
              <a:xfrm>
                <a:off x="2777542" y="2126133"/>
                <a:ext cx="396875" cy="1536700"/>
              </a:xfrm>
              <a:prstGeom prst="can">
                <a:avLst>
                  <a:gd name="adj" fmla="val 43354"/>
                </a:avLst>
              </a:prstGeom>
              <a:solidFill>
                <a:srgbClr val="4BACC6"/>
              </a:solidFill>
              <a:ln w="9525" cap="flat" cmpd="sng" algn="ctr">
                <a:solidFill>
                  <a:srgbClr val="4BACC6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787067" y="3413596"/>
                <a:ext cx="396875" cy="461962"/>
              </a:xfrm>
              <a:prstGeom prst="ellipse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8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4" name="Can 63"/>
              <p:cNvSpPr/>
              <p:nvPr/>
            </p:nvSpPr>
            <p:spPr>
              <a:xfrm>
                <a:off x="2777542" y="3300883"/>
                <a:ext cx="406400" cy="441325"/>
              </a:xfrm>
              <a:prstGeom prst="can">
                <a:avLst>
                  <a:gd name="adj" fmla="val 43354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8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5" name="Can 64"/>
              <p:cNvSpPr/>
              <p:nvPr/>
            </p:nvSpPr>
            <p:spPr>
              <a:xfrm>
                <a:off x="3126988" y="2511086"/>
                <a:ext cx="396875" cy="1536700"/>
              </a:xfrm>
              <a:prstGeom prst="can">
                <a:avLst>
                  <a:gd name="adj" fmla="val 43354"/>
                </a:avLst>
              </a:prstGeom>
              <a:solidFill>
                <a:srgbClr val="4BACC6"/>
              </a:solidFill>
              <a:ln w="9525" cap="flat" cmpd="sng" algn="ctr">
                <a:solidFill>
                  <a:srgbClr val="4BACC6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136513" y="3798549"/>
                <a:ext cx="396875" cy="461962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66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7" name="Can 66"/>
              <p:cNvSpPr/>
              <p:nvPr/>
            </p:nvSpPr>
            <p:spPr>
              <a:xfrm>
                <a:off x="3126988" y="3685836"/>
                <a:ext cx="406400" cy="441325"/>
              </a:xfrm>
              <a:prstGeom prst="can">
                <a:avLst>
                  <a:gd name="adj" fmla="val 43354"/>
                </a:avLst>
              </a:prstGeom>
              <a:solidFill>
                <a:srgbClr val="FF6600"/>
              </a:solidFill>
              <a:ln w="9525" cap="flat" cmpd="sng" algn="ctr">
                <a:solidFill>
                  <a:srgbClr val="FF66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8" name="Can 67"/>
              <p:cNvSpPr/>
              <p:nvPr/>
            </p:nvSpPr>
            <p:spPr>
              <a:xfrm>
                <a:off x="3444530" y="2099130"/>
                <a:ext cx="396875" cy="1536700"/>
              </a:xfrm>
              <a:prstGeom prst="can">
                <a:avLst>
                  <a:gd name="adj" fmla="val 43354"/>
                </a:avLst>
              </a:prstGeom>
              <a:solidFill>
                <a:srgbClr val="4BACC6"/>
              </a:solidFill>
              <a:ln w="9525" cap="flat" cmpd="sng" algn="ctr">
                <a:solidFill>
                  <a:srgbClr val="4BACC6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454055" y="3386592"/>
                <a:ext cx="396875" cy="461963"/>
              </a:xfrm>
              <a:prstGeom prst="ellipse">
                <a:avLst/>
              </a:prstGeom>
              <a:solidFill>
                <a:srgbClr val="660066"/>
              </a:solidFill>
              <a:ln w="9525" cap="flat" cmpd="sng" algn="ctr">
                <a:solidFill>
                  <a:srgbClr val="6600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70" name="Can 69"/>
              <p:cNvSpPr/>
              <p:nvPr/>
            </p:nvSpPr>
            <p:spPr>
              <a:xfrm>
                <a:off x="3444530" y="3273880"/>
                <a:ext cx="406400" cy="441325"/>
              </a:xfrm>
              <a:prstGeom prst="can">
                <a:avLst>
                  <a:gd name="adj" fmla="val 43354"/>
                </a:avLst>
              </a:prstGeom>
              <a:solidFill>
                <a:srgbClr val="660066"/>
              </a:solidFill>
              <a:ln w="9525" cap="flat" cmpd="sng" algn="ctr">
                <a:solidFill>
                  <a:srgbClr val="66006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71" name="Can 70"/>
              <p:cNvSpPr/>
              <p:nvPr/>
            </p:nvSpPr>
            <p:spPr>
              <a:xfrm>
                <a:off x="3835880" y="2521831"/>
                <a:ext cx="396875" cy="1536700"/>
              </a:xfrm>
              <a:prstGeom prst="can">
                <a:avLst>
                  <a:gd name="adj" fmla="val 43354"/>
                </a:avLst>
              </a:prstGeom>
              <a:solidFill>
                <a:srgbClr val="4BACC6"/>
              </a:solidFill>
              <a:ln w="9525" cap="flat" cmpd="sng" algn="ctr">
                <a:solidFill>
                  <a:srgbClr val="4BACC6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845405" y="3809294"/>
                <a:ext cx="396875" cy="461962"/>
              </a:xfrm>
              <a:prstGeom prst="ellipse">
                <a:avLst/>
              </a:prstGeom>
              <a:solidFill>
                <a:srgbClr val="FF66FF"/>
              </a:solidFill>
              <a:ln w="9525" cap="flat" cmpd="sng" algn="ctr">
                <a:solidFill>
                  <a:srgbClr val="FF66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  <p:sp>
            <p:nvSpPr>
              <p:cNvPr id="73" name="Can 72"/>
              <p:cNvSpPr/>
              <p:nvPr/>
            </p:nvSpPr>
            <p:spPr>
              <a:xfrm>
                <a:off x="3835880" y="3696581"/>
                <a:ext cx="406400" cy="441325"/>
              </a:xfrm>
              <a:prstGeom prst="can">
                <a:avLst>
                  <a:gd name="adj" fmla="val 43354"/>
                </a:avLst>
              </a:prstGeom>
              <a:solidFill>
                <a:srgbClr val="FF66FF"/>
              </a:solidFill>
              <a:ln w="9525" cap="flat" cmpd="sng" algn="ctr">
                <a:solidFill>
                  <a:srgbClr val="FF66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"/>
                  <a:cs typeface=""/>
                </a:endParaRPr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6556567" y="2526118"/>
              <a:ext cx="3146815" cy="816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800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charset="0"/>
                  <a:ea typeface="Corbel" charset="0"/>
                  <a:cs typeface="Corbel" charset="0"/>
                </a:rPr>
                <a:t>100+   </a:t>
              </a:r>
              <a:r>
                <a:rPr kumimoji="0" lang="en-US" sz="1800" i="0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charset="0"/>
                  <a:ea typeface="Corbel" charset="0"/>
                  <a:cs typeface="Corbel" charset="0"/>
                </a:rPr>
                <a:t>pacientů</a:t>
              </a:r>
              <a:endParaRPr kumimoji="0" lang="en-US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orbel" charset="0"/>
                  <a:ea typeface="Corbel" charset="0"/>
                  <a:cs typeface="Corbel" charset="0"/>
                </a:rPr>
                <a:t>&gt; </a:t>
              </a:r>
              <a:r>
                <a:rPr lang="en-US" dirty="0" err="1">
                  <a:solidFill>
                    <a:prstClr val="black"/>
                  </a:solidFill>
                  <a:latin typeface="Corbel" charset="0"/>
                  <a:ea typeface="Corbel" charset="0"/>
                  <a:cs typeface="Corbel" charset="0"/>
                </a:rPr>
                <a:t>miliony</a:t>
              </a:r>
              <a:r>
                <a:rPr lang="en-US" dirty="0">
                  <a:solidFill>
                    <a:prstClr val="black"/>
                  </a:solidFill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orbel" charset="0"/>
                  <a:ea typeface="Corbel" charset="0"/>
                  <a:cs typeface="Corbel" charset="0"/>
                </a:rPr>
                <a:t>buněk</a:t>
              </a:r>
              <a:endParaRPr kumimoji="0" lang="en-US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500708" y="3461132"/>
              <a:ext cx="1951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orbel" charset="0"/>
                  <a:ea typeface="Corbel" charset="0"/>
                  <a:cs typeface="Corbel" charset="0"/>
                </a:rPr>
                <a:t>Clinical 8-12 colors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A254D81-5D73-726B-91A9-B19A33EC2CC8}"/>
              </a:ext>
            </a:extLst>
          </p:cNvPr>
          <p:cNvSpPr txBox="1"/>
          <p:nvPr/>
        </p:nvSpPr>
        <p:spPr>
          <a:xfrm>
            <a:off x="5650084" y="1248568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Corbel" charset="0"/>
              </a:rPr>
              <a:t>Čas</a:t>
            </a:r>
            <a:endParaRPr lang="en-US" sz="2400" dirty="0">
              <a:solidFill>
                <a:prstClr val="black"/>
              </a:solidFill>
              <a:latin typeface="Corbe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2F1BBF-5463-E795-D661-6BB61596D24D}"/>
              </a:ext>
            </a:extLst>
          </p:cNvPr>
          <p:cNvSpPr txBox="1"/>
          <p:nvPr/>
        </p:nvSpPr>
        <p:spPr>
          <a:xfrm>
            <a:off x="464889" y="3618029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Corbel" charset="0"/>
              </a:rPr>
              <a:t>Mnoho</a:t>
            </a:r>
            <a:r>
              <a:rPr lang="en-US" sz="2400" dirty="0">
                <a:solidFill>
                  <a:prstClr val="black"/>
                </a:solidFill>
                <a:latin typeface="Corbel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orbel" charset="0"/>
              </a:rPr>
              <a:t>instrumentů</a:t>
            </a:r>
            <a:endParaRPr lang="en-US" sz="2400" dirty="0">
              <a:solidFill>
                <a:prstClr val="black"/>
              </a:solidFill>
              <a:latin typeface="Corbel" charset="0"/>
            </a:endParaRPr>
          </a:p>
        </p:txBody>
      </p:sp>
      <p:pic>
        <p:nvPicPr>
          <p:cNvPr id="36" name="Picture 64" descr="http://www.bdbiosciences.com/in/wcmimages/facscanto_overview.jpg">
            <a:extLst>
              <a:ext uri="{FF2B5EF4-FFF2-40B4-BE49-F238E27FC236}">
                <a16:creationId xmlns:a16="http://schemas.microsoft.com/office/drawing/2014/main" id="{B8A3947F-53A8-7B1C-8BBD-45B1CE155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/>
          <a:stretch/>
        </p:blipFill>
        <p:spPr bwMode="auto">
          <a:xfrm>
            <a:off x="2159907" y="4163276"/>
            <a:ext cx="1410379" cy="1201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BA8E9A5-FDBB-7CB3-7AD9-07B7CC0BC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056" r="12504" b="1056"/>
          <a:stretch/>
        </p:blipFill>
        <p:spPr>
          <a:xfrm>
            <a:off x="84806" y="5364546"/>
            <a:ext cx="2231724" cy="1231900"/>
          </a:xfrm>
          <a:prstGeom prst="rect">
            <a:avLst/>
          </a:prstGeom>
        </p:spPr>
      </p:pic>
      <p:pic>
        <p:nvPicPr>
          <p:cNvPr id="39" name="Picture 38" descr="LSR-funny.png">
            <a:extLst>
              <a:ext uri="{FF2B5EF4-FFF2-40B4-BE49-F238E27FC236}">
                <a16:creationId xmlns:a16="http://schemas.microsoft.com/office/drawing/2014/main" id="{E34079C3-19B9-ADFE-10CE-3AFAA96CF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2" y="4229298"/>
            <a:ext cx="1638402" cy="96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 descr="Výsledek obrázku pro bd facs lyric">
            <a:extLst>
              <a:ext uri="{FF2B5EF4-FFF2-40B4-BE49-F238E27FC236}">
                <a16:creationId xmlns:a16="http://schemas.microsoft.com/office/drawing/2014/main" id="{4FEEDE62-C457-96D4-F21A-9E7AA93FA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60" y="5306283"/>
            <a:ext cx="2537165" cy="132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C86AB4-A8EC-9CE2-488A-13F3E1FBE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729" y="1098526"/>
            <a:ext cx="2930659" cy="2078151"/>
          </a:xfrm>
          <a:prstGeom prst="rect">
            <a:avLst/>
          </a:prstGeom>
        </p:spPr>
      </p:pic>
      <p:pic>
        <p:nvPicPr>
          <p:cNvPr id="44" name="Screen Shot 2016-06-03 at 2.36.44 PM.png" descr="/Users/tomas/Desktop/Screen Shot 2016-06-03 at 2.36.44 PM.png">
            <a:extLst>
              <a:ext uri="{FF2B5EF4-FFF2-40B4-BE49-F238E27FC236}">
                <a16:creationId xmlns:a16="http://schemas.microsoft.com/office/drawing/2014/main" id="{7B2C9BC3-EEBB-64DE-7839-5065A0979C6D}"/>
              </a:ext>
            </a:extLst>
          </p:cNvPr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43" y="3363715"/>
            <a:ext cx="3432899" cy="239071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1E8F1F-B23C-4F83-3771-F6F85AB13EF6}"/>
              </a:ext>
            </a:extLst>
          </p:cNvPr>
          <p:cNvSpPr txBox="1"/>
          <p:nvPr/>
        </p:nvSpPr>
        <p:spPr>
          <a:xfrm>
            <a:off x="5630593" y="3648459"/>
            <a:ext cx="2777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Corbel" charset="0"/>
              </a:rPr>
              <a:t>Mnoho</a:t>
            </a:r>
            <a:r>
              <a:rPr lang="en-US" sz="2400" dirty="0">
                <a:solidFill>
                  <a:prstClr val="black"/>
                </a:solidFill>
                <a:latin typeface="Corbel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orbel" charset="0"/>
              </a:rPr>
              <a:t>laboratoří</a:t>
            </a:r>
            <a:endParaRPr lang="en-US" sz="2400" dirty="0">
              <a:solidFill>
                <a:prstClr val="black"/>
              </a:solidFill>
              <a:latin typeface="Corbe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D599A-99E4-CB80-6439-4B67307F9282}"/>
              </a:ext>
            </a:extLst>
          </p:cNvPr>
          <p:cNvSpPr txBox="1"/>
          <p:nvPr/>
        </p:nvSpPr>
        <p:spPr>
          <a:xfrm>
            <a:off x="5630592" y="4687974"/>
            <a:ext cx="2777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orbel" charset="0"/>
              </a:rPr>
              <a:t>Absence SI </a:t>
            </a:r>
            <a:r>
              <a:rPr lang="en-US" sz="2400" dirty="0" err="1">
                <a:solidFill>
                  <a:srgbClr val="0070C0"/>
                </a:solidFill>
                <a:latin typeface="Corbel" charset="0"/>
              </a:rPr>
              <a:t>jednotek</a:t>
            </a:r>
            <a:endParaRPr lang="en-US" sz="2400" dirty="0">
              <a:solidFill>
                <a:srgbClr val="0070C0"/>
              </a:solidFill>
              <a:latin typeface="Corbe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D897E-C9C2-35B0-75C1-F14B257E40EA}"/>
              </a:ext>
            </a:extLst>
          </p:cNvPr>
          <p:cNvSpPr txBox="1"/>
          <p:nvPr/>
        </p:nvSpPr>
        <p:spPr>
          <a:xfrm>
            <a:off x="5630592" y="5650032"/>
            <a:ext cx="29911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orbel" charset="0"/>
              </a:rPr>
              <a:t>Absence </a:t>
            </a:r>
            <a:r>
              <a:rPr lang="en-US" sz="2400" dirty="0" err="1">
                <a:solidFill>
                  <a:srgbClr val="0070C0"/>
                </a:solidFill>
                <a:latin typeface="Corbel" charset="0"/>
              </a:rPr>
              <a:t>standardního</a:t>
            </a:r>
            <a:r>
              <a:rPr lang="en-US" sz="2400" dirty="0">
                <a:solidFill>
                  <a:srgbClr val="0070C0"/>
                </a:solidFill>
                <a:latin typeface="Corbel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rbel" charset="0"/>
              </a:rPr>
              <a:t>analytu</a:t>
            </a:r>
            <a:endParaRPr lang="en-US" sz="2400" dirty="0">
              <a:solidFill>
                <a:srgbClr val="0070C0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1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6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171" y="2457274"/>
            <a:ext cx="3877595" cy="3473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144" y="1664618"/>
            <a:ext cx="1989400" cy="5193382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0" y="414000"/>
            <a:ext cx="12192000" cy="838800"/>
          </a:xfrm>
          <a:solidFill>
            <a:schemeClr val="bg1">
              <a:lumMod val="85000"/>
              <a:alpha val="35000"/>
            </a:schemeClr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Standardizace</a:t>
            </a:r>
            <a:r>
              <a:rPr lang="en-US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 - </a:t>
            </a:r>
            <a:r>
              <a:rPr lang="en-US" dirty="0" err="1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mezilaboratorní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1295" y="1295286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27 healthy donors / 9 labs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2948451" y="3874058"/>
            <a:ext cx="340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</a:rPr>
              <a:t>CD4+ T-cells  </a:t>
            </a:r>
            <a:r>
              <a:rPr lang="en-US" dirty="0">
                <a:latin typeface="Corbel" panose="020B0503020204020204" pitchFamily="34" charset="0"/>
              </a:rPr>
              <a:t>and </a:t>
            </a:r>
            <a:r>
              <a:rPr lang="en-US" dirty="0">
                <a:solidFill>
                  <a:srgbClr val="FF0000"/>
                </a:solidFill>
                <a:latin typeface="Corbel" panose="020B0503020204020204" pitchFamily="34" charset="0"/>
              </a:rPr>
              <a:t>B-cells </a:t>
            </a:r>
            <a:r>
              <a:rPr lang="en-US" dirty="0">
                <a:solidFill>
                  <a:srgbClr val="4E8F00"/>
                </a:solidFill>
                <a:latin typeface="Corbel" panose="020B0503020204020204" pitchFamily="34" charset="0"/>
              </a:rPr>
              <a:t>(NK cells)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1630" y="181094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Principal component analysis</a:t>
            </a:r>
          </a:p>
          <a:p>
            <a:r>
              <a:rPr lang="en-US" dirty="0">
                <a:latin typeface="Corbel" panose="020B0503020204020204" pitchFamily="34" charset="0"/>
              </a:rPr>
              <a:t>123 healthy donors / 9 labs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930BEA60-1C83-DB48-9884-4DD6D904C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3969" y="5964121"/>
            <a:ext cx="222803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1400" dirty="0" err="1">
                <a:latin typeface="Corbel" panose="020B0503020204020204" pitchFamily="34" charset="0"/>
              </a:rPr>
              <a:t>Kalina</a:t>
            </a:r>
            <a:r>
              <a:rPr lang="en-US" altLang="cs-CZ" sz="1400" dirty="0">
                <a:latin typeface="Corbel" panose="020B0503020204020204" pitchFamily="34" charset="0"/>
              </a:rPr>
              <a:t>, </a:t>
            </a:r>
            <a:r>
              <a:rPr lang="en-US" altLang="cs-CZ" sz="1400" b="1" dirty="0">
                <a:latin typeface="Corbel" panose="020B0503020204020204" pitchFamily="34" charset="0"/>
              </a:rPr>
              <a:t>Cytometry A</a:t>
            </a:r>
            <a:r>
              <a:rPr lang="en-US" altLang="cs-CZ" sz="1400" dirty="0">
                <a:latin typeface="Corbel" panose="020B0503020204020204" pitchFamily="34" charset="0"/>
              </a:rPr>
              <a:t>, 2015</a:t>
            </a:r>
          </a:p>
        </p:txBody>
      </p:sp>
      <p:pic>
        <p:nvPicPr>
          <p:cNvPr id="2" name="Picture 6" descr="Gating2-all12.png">
            <a:extLst>
              <a:ext uri="{FF2B5EF4-FFF2-40B4-BE49-F238E27FC236}">
                <a16:creationId xmlns:a16="http://schemas.microsoft.com/office/drawing/2014/main" id="{51A23C3E-5620-B63C-86CD-BA988BBB5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8395" r="23247" b="57878"/>
          <a:stretch>
            <a:fillRect/>
          </a:stretch>
        </p:blipFill>
        <p:spPr bwMode="auto">
          <a:xfrm>
            <a:off x="380890" y="3758689"/>
            <a:ext cx="3288573" cy="313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389A04-FE35-6360-6662-199452002A70}"/>
              </a:ext>
            </a:extLst>
          </p:cNvPr>
          <p:cNvGrpSpPr/>
          <p:nvPr/>
        </p:nvGrpSpPr>
        <p:grpSpPr>
          <a:xfrm>
            <a:off x="299348" y="981513"/>
            <a:ext cx="3288573" cy="3131614"/>
            <a:chOff x="7571510" y="1652359"/>
            <a:chExt cx="4266565" cy="4078988"/>
          </a:xfrm>
        </p:grpSpPr>
        <p:pic>
          <p:nvPicPr>
            <p:cNvPr id="13" name="Picture 5" descr="Gates-all12.png">
              <a:extLst>
                <a:ext uri="{FF2B5EF4-FFF2-40B4-BE49-F238E27FC236}">
                  <a16:creationId xmlns:a16="http://schemas.microsoft.com/office/drawing/2014/main" id="{90D063EC-AFBD-2545-4658-9FBDB3ECD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2" t="8580" r="23564" b="59082"/>
            <a:stretch>
              <a:fillRect/>
            </a:stretch>
          </p:blipFill>
          <p:spPr bwMode="auto">
            <a:xfrm>
              <a:off x="7571510" y="1652360"/>
              <a:ext cx="4266565" cy="38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57AD70-6AD1-2150-1BE0-F902CF7C5A07}"/>
                </a:ext>
              </a:extLst>
            </p:cNvPr>
            <p:cNvSpPr txBox="1"/>
            <p:nvPr/>
          </p:nvSpPr>
          <p:spPr>
            <a:xfrm rot="16200000">
              <a:off x="6236466" y="3208323"/>
              <a:ext cx="3573592" cy="46166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Z" sz="24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CD19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1AD4F4-D0E6-E3D6-7343-78D75C4E127C}"/>
                </a:ext>
              </a:extLst>
            </p:cNvPr>
            <p:cNvSpPr txBox="1"/>
            <p:nvPr/>
          </p:nvSpPr>
          <p:spPr>
            <a:xfrm>
              <a:off x="8319170" y="5269684"/>
              <a:ext cx="3022213" cy="46166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7132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CZ" sz="2400" b="1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CD3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4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evere Combined Immunodeficiency (SCID)"/>
          <p:cNvSpPr txBox="1">
            <a:spLocks noGrp="1"/>
          </p:cNvSpPr>
          <p:nvPr>
            <p:ph type="title"/>
          </p:nvPr>
        </p:nvSpPr>
        <p:spPr>
          <a:xfrm>
            <a:off x="751703" y="0"/>
            <a:ext cx="10515600" cy="926577"/>
          </a:xfrm>
          <a:prstGeom prst="rect">
            <a:avLst/>
          </a:prstGeom>
        </p:spPr>
        <p:txBody>
          <a:bodyPr>
            <a:normAutofit/>
          </a:bodyPr>
          <a:lstStyle>
            <a:lvl1pPr defTabSz="691835">
              <a:defRPr sz="3298"/>
            </a:lvl1pPr>
          </a:lstStyle>
          <a:p>
            <a:pPr algn="ctr"/>
            <a:r>
              <a:rPr lang="cs-CZ" sz="3600" dirty="0"/>
              <a:t>Diagnostika – </a:t>
            </a:r>
            <a:r>
              <a:rPr lang="cs-CZ" sz="3600" dirty="0" err="1"/>
              <a:t>EuroFlow</a:t>
            </a:r>
            <a:r>
              <a:rPr lang="cs-CZ" sz="3600" dirty="0"/>
              <a:t> - Hematologie</a:t>
            </a:r>
            <a:endParaRPr sz="3600" dirty="0"/>
          </a:p>
        </p:txBody>
      </p:sp>
      <p:pic>
        <p:nvPicPr>
          <p:cNvPr id="3" name="EuroFlow2006.jpg" descr="EuroFlow2006.jpg">
            <a:extLst>
              <a:ext uri="{FF2B5EF4-FFF2-40B4-BE49-F238E27FC236}">
                <a16:creationId xmlns:a16="http://schemas.microsoft.com/office/drawing/2014/main" id="{D1803189-E15D-3244-9FB1-651838913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5" y="1416435"/>
            <a:ext cx="8642775" cy="287866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6AADB7-5437-F040-8F07-7D814F3090EF}"/>
              </a:ext>
            </a:extLst>
          </p:cNvPr>
          <p:cNvSpPr/>
          <p:nvPr/>
        </p:nvSpPr>
        <p:spPr>
          <a:xfrm>
            <a:off x="9044271" y="1923304"/>
            <a:ext cx="3116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92106">
              <a:tabLst>
                <a:tab pos="520700" algn="l"/>
                <a:tab pos="571500" algn="l"/>
                <a:tab pos="1041400" algn="l"/>
                <a:tab pos="1600200" algn="l"/>
              </a:tabLst>
              <a:defRPr sz="3000" b="0">
                <a:latin typeface="Corbel"/>
                <a:ea typeface="Corbel"/>
                <a:cs typeface="Corbel"/>
                <a:sym typeface="Corbel"/>
              </a:defRPr>
            </a:pPr>
            <a:r>
              <a:rPr lang="en-GB" sz="1600" dirty="0"/>
              <a:t>Chairman: </a:t>
            </a:r>
            <a:r>
              <a:rPr lang="en-GB" sz="1600" b="1" dirty="0"/>
              <a:t>J.J.M. van </a:t>
            </a:r>
            <a:r>
              <a:rPr lang="en-GB" sz="1600" b="1" dirty="0" err="1"/>
              <a:t>Dongen</a:t>
            </a:r>
            <a:r>
              <a:rPr lang="en-GB" sz="1600" dirty="0"/>
              <a:t>, Erasmus MC, Rotterdam, NL</a:t>
            </a:r>
          </a:p>
          <a:p>
            <a:pPr defTabSz="1192106">
              <a:tabLst>
                <a:tab pos="520700" algn="l"/>
                <a:tab pos="571500" algn="l"/>
                <a:tab pos="1041400" algn="l"/>
                <a:tab pos="1600200" algn="l"/>
              </a:tabLst>
              <a:defRPr sz="3000" b="0">
                <a:latin typeface="Corbel"/>
                <a:ea typeface="Corbel"/>
                <a:cs typeface="Corbel"/>
                <a:sym typeface="Corbel"/>
              </a:defRPr>
            </a:pPr>
            <a:r>
              <a:rPr lang="en-GB" sz="1600" dirty="0"/>
              <a:t>Co-chairman: </a:t>
            </a:r>
            <a:r>
              <a:rPr lang="en-GB" sz="1600" b="1" dirty="0"/>
              <a:t>Alberto </a:t>
            </a:r>
            <a:r>
              <a:rPr lang="en-GB" sz="1600" b="1" dirty="0" err="1"/>
              <a:t>Orfao</a:t>
            </a:r>
            <a:r>
              <a:rPr lang="en-GB" sz="1600" dirty="0"/>
              <a:t>, Uni of Sal., Salamanca, Spain   </a:t>
            </a:r>
          </a:p>
          <a:p>
            <a:pPr defTabSz="1192106">
              <a:buSzPct val="100000"/>
              <a:buChar char="➢"/>
              <a:tabLst>
                <a:tab pos="520700" algn="l"/>
                <a:tab pos="571500" algn="l"/>
                <a:tab pos="1041400" algn="l"/>
                <a:tab pos="1600200" algn="l"/>
              </a:tabLst>
              <a:defRPr sz="3200" b="0">
                <a:latin typeface="Corbel"/>
                <a:ea typeface="Corbel"/>
                <a:cs typeface="Corbel"/>
                <a:sym typeface="Corbel"/>
              </a:defRPr>
            </a:pPr>
            <a:endParaRPr lang="en-GB" sz="1600" dirty="0"/>
          </a:p>
          <a:p>
            <a:pPr defTabSz="1192106">
              <a:tabLst>
                <a:tab pos="520700" algn="l"/>
                <a:tab pos="571500" algn="l"/>
                <a:tab pos="1041400" algn="l"/>
                <a:tab pos="1600200" algn="l"/>
              </a:tabLst>
              <a:defRPr sz="3000" b="0">
                <a:latin typeface="Corbel"/>
                <a:ea typeface="Corbel"/>
                <a:cs typeface="Corbel"/>
                <a:sym typeface="Corbel"/>
              </a:defRPr>
            </a:pPr>
            <a:r>
              <a:rPr lang="en-GB" sz="1600" dirty="0" err="1"/>
              <a:t>Konsorcium</a:t>
            </a:r>
            <a:r>
              <a:rPr lang="en-GB" sz="1600" dirty="0"/>
              <a:t> 8-mi </a:t>
            </a:r>
            <a:r>
              <a:rPr lang="en-GB" sz="1600" dirty="0" err="1"/>
              <a:t>laboratoří</a:t>
            </a:r>
            <a:endParaRPr lang="en-GB" sz="1600" dirty="0"/>
          </a:p>
          <a:p>
            <a:pPr defTabSz="1192106">
              <a:tabLst>
                <a:tab pos="520700" algn="l"/>
                <a:tab pos="571500" algn="l"/>
                <a:tab pos="1041400" algn="l"/>
                <a:tab pos="1600200" algn="l"/>
              </a:tabLst>
              <a:defRPr sz="3000" b="0">
                <a:latin typeface="Corbel"/>
                <a:ea typeface="Corbel"/>
                <a:cs typeface="Corbel"/>
                <a:sym typeface="Corbel"/>
              </a:defRPr>
            </a:pPr>
            <a:endParaRPr lang="en-GB" sz="1600" dirty="0"/>
          </a:p>
          <a:p>
            <a:pPr defTabSz="1192106">
              <a:tabLst>
                <a:tab pos="520700" algn="l"/>
                <a:tab pos="571500" algn="l"/>
                <a:tab pos="1041400" algn="l"/>
                <a:tab pos="1600200" algn="l"/>
              </a:tabLst>
              <a:defRPr sz="3000" b="0">
                <a:latin typeface="Corbel"/>
                <a:ea typeface="Corbel"/>
                <a:cs typeface="Corbel"/>
                <a:sym typeface="Corbel"/>
              </a:defRPr>
            </a:pPr>
            <a:r>
              <a:rPr lang="en-GB" sz="1600" dirty="0"/>
              <a:t>EU-FP6, LSHB- CT-2006-018708</a:t>
            </a:r>
          </a:p>
          <a:p>
            <a:pPr lvl="2" defTabSz="1192106">
              <a:buSzPct val="100000"/>
              <a:tabLst>
                <a:tab pos="520700" algn="l"/>
                <a:tab pos="571500" algn="l"/>
                <a:tab pos="1041400" algn="l"/>
                <a:tab pos="1600200" algn="l"/>
              </a:tabLst>
              <a:defRPr sz="3000" b="0">
                <a:latin typeface="Corbel"/>
                <a:ea typeface="Corbel"/>
                <a:cs typeface="Corbel"/>
                <a:sym typeface="Corbel"/>
              </a:defRPr>
            </a:pPr>
            <a:endParaRPr lang="en-GB" sz="1600" dirty="0"/>
          </a:p>
        </p:txBody>
      </p:sp>
      <p:pic>
        <p:nvPicPr>
          <p:cNvPr id="5" name="Picture 47" descr="EuroFlow_white">
            <a:extLst>
              <a:ext uri="{FF2B5EF4-FFF2-40B4-BE49-F238E27FC236}">
                <a16:creationId xmlns:a16="http://schemas.microsoft.com/office/drawing/2014/main" id="{EA2332A1-936D-D940-9189-B71ED4E1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11" y="693669"/>
            <a:ext cx="1927225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ttps://euroflow.org/">
            <a:extLst>
              <a:ext uri="{FF2B5EF4-FFF2-40B4-BE49-F238E27FC236}">
                <a16:creationId xmlns:a16="http://schemas.microsoft.com/office/drawing/2014/main" id="{8E195F7F-E422-044B-A33C-8F3F4587D1A3}"/>
              </a:ext>
            </a:extLst>
          </p:cNvPr>
          <p:cNvSpPr txBox="1"/>
          <p:nvPr/>
        </p:nvSpPr>
        <p:spPr>
          <a:xfrm>
            <a:off x="9186151" y="3850533"/>
            <a:ext cx="2833063" cy="71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ts val="5700"/>
              </a:lnSpc>
              <a:defRPr sz="3600" u="sng">
                <a:solidFill>
                  <a:srgbClr val="0000EE"/>
                </a:solidFill>
                <a:latin typeface="Corbel"/>
                <a:ea typeface="Corbel"/>
                <a:cs typeface="Corbel"/>
                <a:sym typeface="Corbel"/>
                <a:hlinkClick r:id="rId4"/>
              </a:defRPr>
            </a:lvl1pPr>
          </a:lstStyle>
          <a:p>
            <a:r>
              <a:rPr sz="2000" dirty="0">
                <a:hlinkClick r:id="rId4"/>
              </a:rPr>
              <a:t>https://euroflow.org/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871CA67-BF10-A540-8408-53758363A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02" y="4934350"/>
            <a:ext cx="9070723" cy="156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3796" tIns="41898" rIns="83796" bIns="41898">
            <a:spAutoFit/>
          </a:bodyPr>
          <a:lstStyle>
            <a:lvl1pPr marL="739775" indent="-739775" defTabSz="838200"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882650" defTabSz="838200"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87425" defTabSz="838200"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57300" defTabSz="838200"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76400" defTabSz="838200"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33600" defTabSz="838200" fontAlgn="base">
              <a:spcBef>
                <a:spcPct val="0"/>
              </a:spcBef>
              <a:spcAft>
                <a:spcPct val="0"/>
              </a:spcAft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90800" defTabSz="838200" fontAlgn="base">
              <a:spcBef>
                <a:spcPct val="0"/>
              </a:spcBef>
              <a:spcAft>
                <a:spcPct val="0"/>
              </a:spcAft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48000" defTabSz="838200" fontAlgn="base">
              <a:spcBef>
                <a:spcPct val="0"/>
              </a:spcBef>
              <a:spcAft>
                <a:spcPct val="0"/>
              </a:spcAft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05200" defTabSz="838200" fontAlgn="base">
              <a:spcBef>
                <a:spcPct val="0"/>
              </a:spcBef>
              <a:spcAft>
                <a:spcPct val="0"/>
              </a:spcAft>
              <a:tabLst>
                <a:tab pos="374650" algn="l"/>
                <a:tab pos="417513" algn="l"/>
                <a:tab pos="739775" algn="l"/>
                <a:tab pos="11398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0" hangingPunct="0">
              <a:buFont typeface="Wingdings" pitchFamily="2" charset="2"/>
              <a:buChar char="ü"/>
              <a:defRPr/>
            </a:pPr>
            <a:r>
              <a:rPr lang="en-US" sz="2000" dirty="0" err="1">
                <a:latin typeface="+mn-lt"/>
                <a:cs typeface="ＭＳ Ｐゴシック" charset="0"/>
              </a:rPr>
              <a:t>Sestavit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diagnostický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postup</a:t>
            </a:r>
            <a:r>
              <a:rPr lang="en-US" sz="2000" dirty="0">
                <a:latin typeface="+mn-lt"/>
                <a:cs typeface="ＭＳ Ｐゴシック" charset="0"/>
              </a:rPr>
              <a:t> pro </a:t>
            </a:r>
            <a:r>
              <a:rPr lang="en-US" sz="2000" dirty="0" err="1">
                <a:latin typeface="+mn-lt"/>
                <a:cs typeface="ＭＳ Ｐゴシック" charset="0"/>
              </a:rPr>
              <a:t>hematologické</a:t>
            </a:r>
            <a:r>
              <a:rPr lang="en-US" sz="2000" dirty="0">
                <a:latin typeface="+mn-lt"/>
                <a:cs typeface="ＭＳ Ｐゴシック" charset="0"/>
              </a:rPr>
              <a:t> malignity</a:t>
            </a:r>
          </a:p>
          <a:p>
            <a:pPr marL="342900" indent="-342900" eaLnBrk="0" hangingPunct="0">
              <a:buFont typeface="Wingdings" pitchFamily="2" charset="2"/>
              <a:buChar char="ü"/>
              <a:defRPr/>
            </a:pPr>
            <a:r>
              <a:rPr lang="en-US" sz="2000" dirty="0" err="1">
                <a:latin typeface="+mn-lt"/>
                <a:cs typeface="ＭＳ Ｐゴシック" charset="0"/>
              </a:rPr>
              <a:t>Vytvořit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nové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nástroje</a:t>
            </a:r>
            <a:r>
              <a:rPr lang="en-US" sz="2000" dirty="0">
                <a:latin typeface="+mn-lt"/>
                <a:cs typeface="ＭＳ Ｐゴシック" charset="0"/>
              </a:rPr>
              <a:t> (</a:t>
            </a:r>
            <a:r>
              <a:rPr lang="en-US" sz="2000" dirty="0" err="1">
                <a:latin typeface="+mn-lt"/>
                <a:cs typeface="ＭＳ Ｐゴシック" charset="0"/>
              </a:rPr>
              <a:t>detekce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fúzních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proteinů</a:t>
            </a:r>
            <a:r>
              <a:rPr lang="en-US" sz="2000" dirty="0">
                <a:latin typeface="+mn-lt"/>
                <a:cs typeface="ＭＳ Ｐゴシック" charset="0"/>
              </a:rPr>
              <a:t>, software pro </a:t>
            </a:r>
            <a:r>
              <a:rPr lang="en-US" sz="2000" dirty="0" err="1">
                <a:latin typeface="+mn-lt"/>
                <a:cs typeface="ＭＳ Ｐゴシック" charset="0"/>
              </a:rPr>
              <a:t>analýzu</a:t>
            </a:r>
            <a:r>
              <a:rPr lang="en-US" sz="2000" dirty="0">
                <a:latin typeface="+mn-lt"/>
                <a:cs typeface="ＭＳ Ｐゴシック" charset="0"/>
              </a:rPr>
              <a:t>)</a:t>
            </a:r>
          </a:p>
          <a:p>
            <a:pPr marL="342900" indent="-342900" eaLnBrk="0" hangingPunct="0">
              <a:buFont typeface="Wingdings" pitchFamily="2" charset="2"/>
              <a:buChar char="ü"/>
              <a:defRPr/>
            </a:pPr>
            <a:r>
              <a:rPr lang="en-US" sz="2000" dirty="0" err="1">
                <a:latin typeface="+mn-lt"/>
                <a:cs typeface="ＭＳ Ｐゴシック" charset="0"/>
              </a:rPr>
              <a:t>Stanovení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odpovědi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na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léčbu</a:t>
            </a:r>
            <a:r>
              <a:rPr lang="en-US" sz="2000" dirty="0">
                <a:latin typeface="+mn-lt"/>
                <a:cs typeface="ＭＳ Ｐゴシック" charset="0"/>
              </a:rPr>
              <a:t> (</a:t>
            </a:r>
            <a:r>
              <a:rPr lang="en-US" sz="2000" dirty="0" err="1">
                <a:latin typeface="+mn-lt"/>
                <a:cs typeface="ＭＳ Ｐゴシック" charset="0"/>
              </a:rPr>
              <a:t>resiudální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nemoc</a:t>
            </a:r>
            <a:r>
              <a:rPr lang="en-US" sz="2000" dirty="0">
                <a:latin typeface="+mn-lt"/>
                <a:cs typeface="ＭＳ Ｐゴシック" charset="0"/>
              </a:rPr>
              <a:t>)</a:t>
            </a:r>
          </a:p>
          <a:p>
            <a:pPr marL="342900" indent="-342900" eaLnBrk="0" hangingPunct="0">
              <a:buFont typeface="Wingdings" pitchFamily="2" charset="2"/>
              <a:buChar char="ü"/>
              <a:defRPr/>
            </a:pPr>
            <a:r>
              <a:rPr lang="en-US" sz="2000" dirty="0" err="1">
                <a:latin typeface="+mn-lt"/>
                <a:cs typeface="ＭＳ Ｐゴシック" charset="0"/>
              </a:rPr>
              <a:t>Diagnostika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Primární</a:t>
            </a:r>
            <a:r>
              <a:rPr lang="en-US" sz="2000" dirty="0">
                <a:latin typeface="+mn-lt"/>
                <a:cs typeface="ＭＳ Ｐゴシック" charset="0"/>
              </a:rPr>
              <a:t> </a:t>
            </a:r>
            <a:r>
              <a:rPr lang="en-US" sz="2000" dirty="0" err="1">
                <a:latin typeface="+mn-lt"/>
                <a:cs typeface="ＭＳ Ｐゴシック" charset="0"/>
              </a:rPr>
              <a:t>Imunodeficience</a:t>
            </a:r>
            <a:endParaRPr lang="en-US" sz="2000" dirty="0">
              <a:latin typeface="+mn-lt"/>
              <a:cs typeface="ＭＳ Ｐゴシック" charset="0"/>
            </a:endParaRPr>
          </a:p>
          <a:p>
            <a:pPr marL="342900" indent="-342900" eaLnBrk="0" hangingPunct="0">
              <a:buFont typeface="Wingdings" pitchFamily="2" charset="2"/>
              <a:buChar char="ü"/>
              <a:defRPr/>
            </a:pPr>
            <a:endParaRPr lang="en-US" sz="1600" dirty="0">
              <a:latin typeface="+mn-lt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48539F-E324-8247-9EB2-F54280444CE3}"/>
              </a:ext>
            </a:extLst>
          </p:cNvPr>
          <p:cNvSpPr/>
          <p:nvPr/>
        </p:nvSpPr>
        <p:spPr>
          <a:xfrm>
            <a:off x="402889" y="104580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2006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022334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D1C29"/>
      </a:accent1>
      <a:accent2>
        <a:srgbClr val="616161"/>
      </a:accent2>
      <a:accent3>
        <a:srgbClr val="E6E6E6"/>
      </a:accent3>
      <a:accent4>
        <a:srgbClr val="F57373"/>
      </a:accent4>
      <a:accent5>
        <a:srgbClr val="FA9114"/>
      </a:accent5>
      <a:accent6>
        <a:srgbClr val="914B05"/>
      </a:accent6>
      <a:hlink>
        <a:srgbClr val="0000FF"/>
      </a:hlink>
      <a:folHlink>
        <a:srgbClr val="FF00FF"/>
      </a:folHlink>
    </a:clrScheme>
    <a:fontScheme name="Motiv Office">
      <a:majorFont>
        <a:latin typeface="Corbel"/>
        <a:ea typeface="Corbel"/>
        <a:cs typeface="Corbel"/>
      </a:majorFont>
      <a:minorFont>
        <a:latin typeface="Helvetica"/>
        <a:ea typeface="Helvetica"/>
        <a:cs typeface="Helvetic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7132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132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809</Words>
  <Application>Microsoft Macintosh PowerPoint</Application>
  <PresentationFormat>Widescreen</PresentationFormat>
  <Paragraphs>240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Corbel</vt:lpstr>
      <vt:lpstr>Helvetica</vt:lpstr>
      <vt:lpstr>Lucida Grande</vt:lpstr>
      <vt:lpstr>Times</vt:lpstr>
      <vt:lpstr>Wingdings</vt:lpstr>
      <vt:lpstr>Office Theme</vt:lpstr>
      <vt:lpstr>Motiv Office</vt:lpstr>
      <vt:lpstr>CorelDRAW</vt:lpstr>
      <vt:lpstr>Cytometrické analýzy lymfocytů:  fenotypizace u poruch imunity a hematologických malignit</vt:lpstr>
      <vt:lpstr>Cytometrie v hematologii a imunologii</vt:lpstr>
      <vt:lpstr>Lymfocyty  - adaptivní buněčná imunita</vt:lpstr>
      <vt:lpstr>Průtoková cytometrie</vt:lpstr>
      <vt:lpstr>Lymfocyty  - poruchy</vt:lpstr>
      <vt:lpstr>Lymfocyty  - cytometrie</vt:lpstr>
      <vt:lpstr>Vlastnosti a výzvy cytometrie</vt:lpstr>
      <vt:lpstr>Standardizace - mezilaboratorní</vt:lpstr>
      <vt:lpstr>Diagnostika – EuroFlow - Hematologie</vt:lpstr>
      <vt:lpstr>Diagnostika – EuroFlow - Hematologie</vt:lpstr>
      <vt:lpstr>Abberantní exprese  při stanovení Minimální Residuální Nemoci B-prekurzorová ALL</vt:lpstr>
      <vt:lpstr>10-ti param. cytometrie</vt:lpstr>
      <vt:lpstr>Hmotnostní cytometrie (36 param.)</vt:lpstr>
      <vt:lpstr>Hmotnostní cytometrie</vt:lpstr>
      <vt:lpstr>Hmotnostní cytometrie</vt:lpstr>
      <vt:lpstr>Hmotnostní cytometrie</vt:lpstr>
      <vt:lpstr>Screening – EuroFlow - Imunodeficience</vt:lpstr>
      <vt:lpstr>Screening – EuroFlow - Imunodeficience</vt:lpstr>
      <vt:lpstr>Shrnutí a výhled</vt:lpstr>
      <vt:lpstr>Poděkování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Cytometrické analýzy lymfocytů: fenotypizace u poruch imunity a hematologických malignit</dc:title>
  <dc:creator>Tomas Kalina</dc:creator>
  <cp:lastModifiedBy>Tomas Kalina</cp:lastModifiedBy>
  <cp:revision>69</cp:revision>
  <dcterms:created xsi:type="dcterms:W3CDTF">2020-09-03T15:14:55Z</dcterms:created>
  <dcterms:modified xsi:type="dcterms:W3CDTF">2022-09-19T07:47:21Z</dcterms:modified>
</cp:coreProperties>
</file>