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72" r:id="rId2"/>
    <p:sldId id="275" r:id="rId3"/>
    <p:sldId id="264" r:id="rId4"/>
    <p:sldId id="420" r:id="rId5"/>
    <p:sldId id="423" r:id="rId6"/>
    <p:sldId id="427" r:id="rId7"/>
    <p:sldId id="501" r:id="rId8"/>
    <p:sldId id="459" r:id="rId9"/>
    <p:sldId id="417" r:id="rId10"/>
    <p:sldId id="262" r:id="rId11"/>
    <p:sldId id="6369" r:id="rId12"/>
    <p:sldId id="378" r:id="rId13"/>
    <p:sldId id="504" r:id="rId14"/>
    <p:sldId id="1009" r:id="rId15"/>
    <p:sldId id="1008" r:id="rId16"/>
    <p:sldId id="1011" r:id="rId17"/>
    <p:sldId id="502" r:id="rId18"/>
    <p:sldId id="503" r:id="rId19"/>
    <p:sldId id="303" r:id="rId20"/>
    <p:sldId id="261" r:id="rId21"/>
    <p:sldId id="6370"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4" d="100"/>
          <a:sy n="74" d="100"/>
        </p:scale>
        <p:origin x="1042" y="5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530925529962897E-2"/>
          <c:y val="2.9014152395151E-2"/>
          <c:w val="0.59736616023694999"/>
          <c:h val="0.88471440438805404"/>
        </c:manualLayout>
      </c:layout>
      <c:barChart>
        <c:barDir val="bar"/>
        <c:grouping val="clustered"/>
        <c:varyColors val="0"/>
        <c:ser>
          <c:idx val="0"/>
          <c:order val="0"/>
          <c:tx>
            <c:strRef>
              <c:f>Folha1!$A$2</c:f>
              <c:strCache>
                <c:ptCount val="1"/>
                <c:pt idx="0">
                  <c:v>RCV avaliado por critérios ESC</c:v>
                </c:pt>
              </c:strCache>
            </c:strRef>
          </c:tx>
          <c:spPr>
            <a:gradFill flip="none" rotWithShape="1">
              <a:gsLst>
                <a:gs pos="0">
                  <a:schemeClr val="accent6">
                    <a:lumMod val="50000"/>
                  </a:schemeClr>
                </a:gs>
                <a:gs pos="100000">
                  <a:schemeClr val="accent6">
                    <a:lumMod val="75000"/>
                  </a:schemeClr>
                </a:gs>
              </a:gsLst>
              <a:lin ang="16200000" scaled="0"/>
              <a:tileRect/>
            </a:gradFill>
            <a:ln>
              <a:solidFill>
                <a:sysClr val="windowText" lastClr="000000"/>
              </a:solidFill>
            </a:ln>
            <a:effectLst>
              <a:outerShdw blurRad="50800" dist="38100" algn="l" rotWithShape="0">
                <a:prstClr val="black">
                  <a:alpha val="40000"/>
                </a:prstClr>
              </a:outerShdw>
            </a:effectLst>
          </c:spPr>
          <c:invertIfNegative val="0"/>
          <c:dPt>
            <c:idx val="0"/>
            <c:invertIfNegative val="0"/>
            <c:bubble3D val="0"/>
            <c:spPr>
              <a:gradFill flip="none" rotWithShape="1">
                <a:gsLst>
                  <a:gs pos="0">
                    <a:srgbClr val="216BA9"/>
                  </a:gs>
                  <a:gs pos="100000">
                    <a:srgbClr val="4F81BD">
                      <a:lumMod val="60000"/>
                      <a:lumOff val="40000"/>
                    </a:srgbClr>
                  </a:gs>
                </a:gsLst>
                <a:lin ang="162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1-B428-4823-8FAD-811E038CC143}"/>
              </c:ext>
            </c:extLst>
          </c:dPt>
          <c:dPt>
            <c:idx val="1"/>
            <c:invertIfNegative val="0"/>
            <c:bubble3D val="0"/>
            <c:spPr>
              <a:gradFill flip="none" rotWithShape="1">
                <a:gsLst>
                  <a:gs pos="0">
                    <a:srgbClr val="FF6600"/>
                  </a:gs>
                  <a:gs pos="100000">
                    <a:srgbClr val="FFCC66"/>
                  </a:gs>
                </a:gsLst>
                <a:lin ang="162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3-B428-4823-8FAD-811E038CC143}"/>
              </c:ext>
            </c:extLst>
          </c:dPt>
          <c:dPt>
            <c:idx val="2"/>
            <c:invertIfNegative val="0"/>
            <c:bubble3D val="0"/>
            <c:spPr>
              <a:gradFill flip="none" rotWithShape="1">
                <a:gsLst>
                  <a:gs pos="0">
                    <a:srgbClr val="FF6600"/>
                  </a:gs>
                  <a:gs pos="100000">
                    <a:srgbClr val="FFCC66"/>
                  </a:gs>
                </a:gsLst>
                <a:lin ang="162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5-B428-4823-8FAD-811E038CC143}"/>
              </c:ext>
            </c:extLst>
          </c:dPt>
          <c:dPt>
            <c:idx val="3"/>
            <c:invertIfNegative val="0"/>
            <c:bubble3D val="0"/>
            <c:spPr>
              <a:gradFill flip="none" rotWithShape="1">
                <a:gsLst>
                  <a:gs pos="0">
                    <a:srgbClr val="CCFF66"/>
                  </a:gs>
                  <a:gs pos="100000">
                    <a:srgbClr val="FFFF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7-B428-4823-8FAD-811E038CC143}"/>
              </c:ext>
            </c:extLst>
          </c:dPt>
          <c:dPt>
            <c:idx val="4"/>
            <c:invertIfNegative val="0"/>
            <c:bubble3D val="0"/>
            <c:spPr>
              <a:gradFill flip="none" rotWithShape="1">
                <a:gsLst>
                  <a:gs pos="0">
                    <a:srgbClr val="CCFF66"/>
                  </a:gs>
                  <a:gs pos="100000">
                    <a:srgbClr val="FFFF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9-B428-4823-8FAD-811E038CC143}"/>
              </c:ext>
            </c:extLst>
          </c:dPt>
          <c:dPt>
            <c:idx val="5"/>
            <c:invertIfNegative val="0"/>
            <c:bubble3D val="0"/>
            <c:spPr>
              <a:gradFill flip="none" rotWithShape="1">
                <a:gsLst>
                  <a:gs pos="0">
                    <a:srgbClr val="CCFF66"/>
                  </a:gs>
                  <a:gs pos="100000">
                    <a:srgbClr val="FFFF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B-B428-4823-8FAD-811E038CC143}"/>
              </c:ext>
            </c:extLst>
          </c:dPt>
          <c:dPt>
            <c:idx val="6"/>
            <c:invertIfNegative val="0"/>
            <c:bubble3D val="0"/>
            <c:spPr>
              <a:gradFill flip="none" rotWithShape="1">
                <a:gsLst>
                  <a:gs pos="0">
                    <a:srgbClr val="C0504D">
                      <a:lumMod val="75000"/>
                    </a:srgbClr>
                  </a:gs>
                  <a:gs pos="100000">
                    <a:srgbClr val="FF00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D-B428-4823-8FAD-811E038CC143}"/>
              </c:ext>
            </c:extLst>
          </c:dPt>
          <c:dPt>
            <c:idx val="7"/>
            <c:invertIfNegative val="0"/>
            <c:bubble3D val="0"/>
            <c:spPr>
              <a:gradFill flip="none" rotWithShape="1">
                <a:gsLst>
                  <a:gs pos="0">
                    <a:srgbClr val="C0504D">
                      <a:lumMod val="75000"/>
                    </a:srgbClr>
                  </a:gs>
                  <a:gs pos="100000">
                    <a:srgbClr val="FF00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0F-B428-4823-8FAD-811E038CC143}"/>
              </c:ext>
            </c:extLst>
          </c:dPt>
          <c:dPt>
            <c:idx val="8"/>
            <c:invertIfNegative val="0"/>
            <c:bubble3D val="0"/>
            <c:spPr>
              <a:gradFill flip="none" rotWithShape="1">
                <a:gsLst>
                  <a:gs pos="0">
                    <a:srgbClr val="C0504D">
                      <a:lumMod val="75000"/>
                    </a:srgbClr>
                  </a:gs>
                  <a:gs pos="100000">
                    <a:srgbClr val="FF0000"/>
                  </a:gs>
                </a:gsLst>
                <a:lin ang="10800000" scaled="0"/>
                <a:tileRect/>
              </a:gradFill>
              <a:ln>
                <a:solidFill>
                  <a:sysClr val="windowText" lastClr="000000"/>
                </a:solidFill>
              </a:ln>
              <a:effectLst>
                <a:outerShdw blurRad="50800" dist="38100" algn="l" rotWithShape="0">
                  <a:prstClr val="black">
                    <a:alpha val="40000"/>
                  </a:prstClr>
                </a:outerShdw>
              </a:effectLst>
            </c:spPr>
            <c:extLst>
              <c:ext xmlns:c16="http://schemas.microsoft.com/office/drawing/2014/chart" uri="{C3380CC4-5D6E-409C-BE32-E72D297353CC}">
                <c16:uniqueId val="{00000011-B428-4823-8FAD-811E038CC143}"/>
              </c:ext>
            </c:extLst>
          </c:dPt>
          <c:dLbls>
            <c:dLbl>
              <c:idx val="1"/>
              <c:numFmt formatCode="0%" sourceLinked="0"/>
              <c:spPr/>
              <c:txPr>
                <a:bodyPr rot="0" vert="horz"/>
                <a:lstStyle/>
                <a:p>
                  <a:pPr>
                    <a:defRPr sz="1600" b="1" baseline="0">
                      <a:solidFill>
                        <a:schemeClr val="tx1"/>
                      </a:solidFill>
                      <a:effectLst/>
                      <a:latin typeface="Helvetica"/>
                      <a:cs typeface="Helvetica"/>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3-B428-4823-8FAD-811E038CC143}"/>
                </c:ext>
              </c:extLst>
            </c:dLbl>
            <c:numFmt formatCode="0%" sourceLinked="0"/>
            <c:spPr>
              <a:noFill/>
              <a:ln>
                <a:noFill/>
              </a:ln>
              <a:effectLst/>
            </c:spPr>
            <c:txPr>
              <a:bodyPr rot="0" vert="horz"/>
              <a:lstStyle/>
              <a:p>
                <a:pPr algn="ctr">
                  <a:defRPr sz="1600" b="1" i="0" u="none" strike="noStrike" baseline="0">
                    <a:solidFill>
                      <a:schemeClr val="tx1"/>
                    </a:solidFill>
                    <a:effectLst/>
                    <a:latin typeface="Helvetica"/>
                    <a:ea typeface="Calibri"/>
                    <a:cs typeface="Helvetica"/>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Folha1!$B$1:$J$1</c:f>
              <c:strCache>
                <c:ptCount val="9"/>
                <c:pt idx="0">
                  <c:v>Ev Vasc Major</c:v>
                </c:pt>
                <c:pt idx="1">
                  <c:v>Ev Cor Major</c:v>
                </c:pt>
                <c:pt idx="2">
                  <c:v>Revasc Cor</c:v>
                </c:pt>
                <c:pt idx="3">
                  <c:v>AVC</c:v>
                </c:pt>
                <c:pt idx="4">
                  <c:v>AVC isq</c:v>
                </c:pt>
                <c:pt idx="5">
                  <c:v>AVC crip</c:v>
                </c:pt>
                <c:pt idx="6">
                  <c:v>Morte Vasc</c:v>
                </c:pt>
                <c:pt idx="7">
                  <c:v>Morte Cor</c:v>
                </c:pt>
                <c:pt idx="8">
                  <c:v>Morte Card não Coro</c:v>
                </c:pt>
              </c:strCache>
            </c:strRef>
          </c:cat>
          <c:val>
            <c:numRef>
              <c:f>Folha1!$B$2:$J$2</c:f>
              <c:numCache>
                <c:formatCode>#,#00%</c:formatCode>
                <c:ptCount val="9"/>
                <c:pt idx="0" formatCode="##,##0%">
                  <c:v>-0.21</c:v>
                </c:pt>
                <c:pt idx="1">
                  <c:v>-0.24</c:v>
                </c:pt>
                <c:pt idx="2">
                  <c:v>-0.24</c:v>
                </c:pt>
                <c:pt idx="3">
                  <c:v>-0.15</c:v>
                </c:pt>
                <c:pt idx="4">
                  <c:v>-0.21</c:v>
                </c:pt>
                <c:pt idx="5">
                  <c:v>-0.13</c:v>
                </c:pt>
                <c:pt idx="6">
                  <c:v>-0.12</c:v>
                </c:pt>
                <c:pt idx="7">
                  <c:v>-0.2</c:v>
                </c:pt>
                <c:pt idx="8">
                  <c:v>-0.08</c:v>
                </c:pt>
              </c:numCache>
            </c:numRef>
          </c:val>
          <c:extLst>
            <c:ext xmlns:c16="http://schemas.microsoft.com/office/drawing/2014/chart" uri="{C3380CC4-5D6E-409C-BE32-E72D297353CC}">
              <c16:uniqueId val="{00000012-B428-4823-8FAD-811E038CC143}"/>
            </c:ext>
          </c:extLst>
        </c:ser>
        <c:dLbls>
          <c:showLegendKey val="0"/>
          <c:showVal val="0"/>
          <c:showCatName val="0"/>
          <c:showSerName val="0"/>
          <c:showPercent val="0"/>
          <c:showBubbleSize val="0"/>
        </c:dLbls>
        <c:gapWidth val="90"/>
        <c:axId val="31803648"/>
        <c:axId val="31817728"/>
      </c:barChart>
      <c:catAx>
        <c:axId val="31803648"/>
        <c:scaling>
          <c:orientation val="maxMin"/>
        </c:scaling>
        <c:delete val="0"/>
        <c:axPos val="l"/>
        <c:numFmt formatCode="General" sourceLinked="1"/>
        <c:majorTickMark val="none"/>
        <c:minorTickMark val="none"/>
        <c:tickLblPos val="none"/>
        <c:spPr>
          <a:ln w="19050">
            <a:solidFill>
              <a:sysClr val="windowText" lastClr="000000"/>
            </a:solidFill>
          </a:ln>
        </c:spPr>
        <c:crossAx val="31817728"/>
        <c:crosses val="autoZero"/>
        <c:auto val="1"/>
        <c:lblAlgn val="ctr"/>
        <c:lblOffset val="100"/>
        <c:noMultiLvlLbl val="0"/>
      </c:catAx>
      <c:valAx>
        <c:axId val="31817728"/>
        <c:scaling>
          <c:orientation val="minMax"/>
          <c:max val="0"/>
          <c:min val="-0.3"/>
        </c:scaling>
        <c:delete val="0"/>
        <c:axPos val="t"/>
        <c:numFmt formatCode="0%" sourceLinked="0"/>
        <c:majorTickMark val="out"/>
        <c:minorTickMark val="none"/>
        <c:tickLblPos val="nextTo"/>
        <c:spPr>
          <a:ln w="19050">
            <a:solidFill>
              <a:sysClr val="windowText" lastClr="000000"/>
            </a:solidFill>
          </a:ln>
        </c:spPr>
        <c:txPr>
          <a:bodyPr rot="0" vert="horz"/>
          <a:lstStyle/>
          <a:p>
            <a:pPr>
              <a:defRPr sz="1200" b="0" i="0" u="none" strike="noStrike" baseline="0">
                <a:solidFill>
                  <a:schemeClr val="tx1"/>
                </a:solidFill>
                <a:effectLst/>
                <a:latin typeface="Helvetica"/>
                <a:ea typeface="Calibri"/>
                <a:cs typeface="Helvetica"/>
              </a:defRPr>
            </a:pPr>
            <a:endParaRPr lang="cs-CZ"/>
          </a:p>
        </c:txPr>
        <c:crossAx val="31803648"/>
        <c:crosses val="autoZero"/>
        <c:crossBetween val="between"/>
        <c:majorUnit val="0.05"/>
        <c:minorUnit val="0.04"/>
      </c:valAx>
      <c:spPr>
        <a:noFill/>
        <a:ln w="19050">
          <a:noFill/>
        </a:ln>
      </c:spPr>
    </c:plotArea>
    <c:plotVisOnly val="1"/>
    <c:dispBlanksAs val="gap"/>
    <c:showDLblsOverMax val="0"/>
  </c:chart>
  <c:spPr>
    <a:effectLst/>
  </c:spPr>
  <c:txPr>
    <a:bodyPr/>
    <a:lstStyle/>
    <a:p>
      <a:pPr>
        <a:defRPr sz="1200" b="0" i="0" u="none" strike="noStrike" baseline="0">
          <a:solidFill>
            <a:srgbClr val="000000"/>
          </a:solidFill>
          <a:latin typeface="Calibri"/>
          <a:ea typeface="Calibri"/>
          <a:cs typeface="Calibri"/>
        </a:defRPr>
      </a:pPr>
      <a:endParaRPr lang="cs-CZ"/>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09374-ACF8-43B7-8CF0-1C235E12349D}" type="datetimeFigureOut">
              <a:rPr lang="cs-CZ" smtClean="0"/>
              <a:t>19.09.2022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0A7F6-5F4D-496F-BB84-05D5A4DE01C3}" type="slidenum">
              <a:rPr lang="cs-CZ" smtClean="0"/>
              <a:t>‹#›</a:t>
            </a:fld>
            <a:endParaRPr lang="cs-CZ"/>
          </a:p>
        </p:txBody>
      </p:sp>
    </p:spTree>
    <p:extLst>
      <p:ext uri="{BB962C8B-B14F-4D97-AF65-F5344CB8AC3E}">
        <p14:creationId xmlns:p14="http://schemas.microsoft.com/office/powerpoint/2010/main" val="343259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a:ln/>
        </p:spPr>
      </p:sp>
      <p:sp>
        <p:nvSpPr>
          <p:cNvPr id="665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atin typeface="Arial" pitchFamily="34" charset="0"/>
            </a:endParaRPr>
          </a:p>
        </p:txBody>
      </p:sp>
      <p:sp>
        <p:nvSpPr>
          <p:cNvPr id="665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CCA0A28A-9088-44C3-91AF-C86ADB390FBA}" type="slidenum">
              <a:rPr lang="cs-CZ" sz="1200" smtClean="0"/>
              <a:pPr eaLnBrk="1" hangingPunct="1"/>
              <a:t>1</a:t>
            </a:fld>
            <a:endParaRPr lang="cs-CZ"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Postprandial</a:t>
            </a:r>
            <a:r>
              <a:rPr lang="cs-CZ" dirty="0"/>
              <a:t> lipoprotein </a:t>
            </a:r>
            <a:r>
              <a:rPr lang="cs-CZ" dirty="0" err="1"/>
              <a:t>metabolism</a:t>
            </a:r>
            <a:r>
              <a:rPr lang="cs-CZ" dirty="0"/>
              <a:t> in diabetes. Insulin </a:t>
            </a:r>
            <a:r>
              <a:rPr lang="cs-CZ" dirty="0" err="1"/>
              <a:t>resistance</a:t>
            </a:r>
            <a:r>
              <a:rPr lang="cs-CZ" dirty="0"/>
              <a:t> </a:t>
            </a:r>
            <a:r>
              <a:rPr lang="cs-CZ" dirty="0" err="1"/>
              <a:t>plays</a:t>
            </a:r>
            <a:r>
              <a:rPr lang="cs-CZ" dirty="0"/>
              <a:t> a </a:t>
            </a:r>
            <a:r>
              <a:rPr lang="cs-CZ" dirty="0" err="1"/>
              <a:t>central</a:t>
            </a:r>
            <a:r>
              <a:rPr lang="cs-CZ" dirty="0"/>
              <a:t> role in </a:t>
            </a:r>
            <a:r>
              <a:rPr lang="cs-CZ" dirty="0" err="1"/>
              <a:t>the</a:t>
            </a:r>
            <a:r>
              <a:rPr lang="cs-CZ" dirty="0"/>
              <a:t> </a:t>
            </a:r>
            <a:r>
              <a:rPr lang="cs-CZ" dirty="0" err="1"/>
              <a:t>development</a:t>
            </a:r>
            <a:r>
              <a:rPr lang="cs-CZ" dirty="0"/>
              <a:t> </a:t>
            </a:r>
            <a:r>
              <a:rPr lang="cs-CZ" dirty="0" err="1"/>
              <a:t>of</a:t>
            </a:r>
            <a:r>
              <a:rPr lang="cs-CZ" dirty="0"/>
              <a:t> </a:t>
            </a:r>
            <a:r>
              <a:rPr lang="cs-CZ" dirty="0" err="1"/>
              <a:t>diabetic</a:t>
            </a:r>
            <a:r>
              <a:rPr lang="cs-CZ" dirty="0"/>
              <a:t> </a:t>
            </a:r>
            <a:r>
              <a:rPr lang="cs-CZ" dirty="0" err="1"/>
              <a:t>dyslipidemia</a:t>
            </a:r>
            <a:r>
              <a:rPr lang="cs-CZ" dirty="0"/>
              <a:t>. </a:t>
            </a:r>
            <a:r>
              <a:rPr lang="cs-CZ" dirty="0" err="1"/>
              <a:t>Under</a:t>
            </a:r>
            <a:r>
              <a:rPr lang="cs-CZ" dirty="0"/>
              <a:t> </a:t>
            </a:r>
            <a:r>
              <a:rPr lang="cs-CZ" dirty="0" err="1"/>
              <a:t>normal</a:t>
            </a:r>
            <a:r>
              <a:rPr lang="cs-CZ" dirty="0"/>
              <a:t> </a:t>
            </a:r>
            <a:r>
              <a:rPr lang="cs-CZ" dirty="0" err="1"/>
              <a:t>physiologic</a:t>
            </a:r>
            <a:r>
              <a:rPr lang="cs-CZ" dirty="0"/>
              <a:t> </a:t>
            </a:r>
            <a:r>
              <a:rPr lang="cs-CZ" dirty="0" err="1"/>
              <a:t>conditions</a:t>
            </a:r>
            <a:r>
              <a:rPr lang="cs-CZ" dirty="0"/>
              <a:t>, insulin </a:t>
            </a:r>
            <a:r>
              <a:rPr lang="cs-CZ" dirty="0" err="1"/>
              <a:t>suppresses</a:t>
            </a:r>
            <a:r>
              <a:rPr lang="cs-CZ" dirty="0"/>
              <a:t> </a:t>
            </a:r>
            <a:r>
              <a:rPr lang="cs-CZ" dirty="0" err="1"/>
              <a:t>lipolysis</a:t>
            </a:r>
            <a:r>
              <a:rPr lang="cs-CZ" dirty="0"/>
              <a:t> </a:t>
            </a:r>
            <a:r>
              <a:rPr lang="cs-CZ" dirty="0" err="1"/>
              <a:t>from</a:t>
            </a:r>
            <a:r>
              <a:rPr lang="cs-CZ" dirty="0"/>
              <a:t> </a:t>
            </a:r>
            <a:r>
              <a:rPr lang="cs-CZ" dirty="0" err="1"/>
              <a:t>adipose</a:t>
            </a:r>
            <a:r>
              <a:rPr lang="cs-CZ" dirty="0"/>
              <a:t> </a:t>
            </a:r>
            <a:r>
              <a:rPr lang="cs-CZ" dirty="0" err="1"/>
              <a:t>tissue</a:t>
            </a:r>
            <a:r>
              <a:rPr lang="cs-CZ" dirty="0"/>
              <a:t> and </a:t>
            </a:r>
            <a:r>
              <a:rPr lang="cs-CZ" dirty="0" err="1"/>
              <a:t>hepatic</a:t>
            </a:r>
            <a:r>
              <a:rPr lang="cs-CZ" dirty="0"/>
              <a:t> very </a:t>
            </a:r>
            <a:r>
              <a:rPr lang="cs-CZ" dirty="0" err="1"/>
              <a:t>low</a:t>
            </a:r>
            <a:r>
              <a:rPr lang="cs-CZ" dirty="0"/>
              <a:t> </a:t>
            </a:r>
            <a:r>
              <a:rPr lang="cs-CZ" dirty="0" err="1"/>
              <a:t>density</a:t>
            </a:r>
            <a:r>
              <a:rPr lang="cs-CZ" dirty="0"/>
              <a:t> lipoprotein (</a:t>
            </a:r>
            <a:r>
              <a:rPr lang="cs-CZ" i="1" dirty="0"/>
              <a:t>VLDL</a:t>
            </a:r>
            <a:r>
              <a:rPr lang="cs-CZ" dirty="0"/>
              <a:t>) </a:t>
            </a:r>
            <a:r>
              <a:rPr lang="cs-CZ" dirty="0" err="1"/>
              <a:t>production</a:t>
            </a:r>
            <a:r>
              <a:rPr lang="cs-CZ" dirty="0"/>
              <a:t>. </a:t>
            </a:r>
            <a:r>
              <a:rPr lang="cs-CZ" dirty="0" err="1"/>
              <a:t>However</a:t>
            </a:r>
            <a:r>
              <a:rPr lang="cs-CZ" dirty="0"/>
              <a:t>, </a:t>
            </a:r>
            <a:r>
              <a:rPr lang="cs-CZ" dirty="0" err="1"/>
              <a:t>hyperinsulinemia</a:t>
            </a:r>
            <a:r>
              <a:rPr lang="cs-CZ" dirty="0"/>
              <a:t> in </a:t>
            </a:r>
            <a:r>
              <a:rPr lang="cs-CZ" dirty="0" err="1"/>
              <a:t>the</a:t>
            </a:r>
            <a:r>
              <a:rPr lang="cs-CZ" dirty="0"/>
              <a:t> </a:t>
            </a:r>
            <a:r>
              <a:rPr lang="cs-CZ" dirty="0" err="1"/>
              <a:t>postprandial</a:t>
            </a:r>
            <a:r>
              <a:rPr lang="cs-CZ" dirty="0"/>
              <a:t> </a:t>
            </a:r>
            <a:r>
              <a:rPr lang="cs-CZ" dirty="0" err="1"/>
              <a:t>state</a:t>
            </a:r>
            <a:r>
              <a:rPr lang="cs-CZ" dirty="0"/>
              <a:t> and insulin </a:t>
            </a:r>
            <a:r>
              <a:rPr lang="cs-CZ" dirty="0" err="1"/>
              <a:t>resistance</a:t>
            </a:r>
            <a:r>
              <a:rPr lang="cs-CZ" dirty="0"/>
              <a:t> in type 2 diabetes </a:t>
            </a:r>
            <a:r>
              <a:rPr lang="cs-CZ" dirty="0" err="1"/>
              <a:t>initiates</a:t>
            </a:r>
            <a:r>
              <a:rPr lang="cs-CZ" dirty="0"/>
              <a:t> a </a:t>
            </a:r>
            <a:r>
              <a:rPr lang="cs-CZ" dirty="0" err="1"/>
              <a:t>dyslipidemic</a:t>
            </a:r>
            <a:r>
              <a:rPr lang="cs-CZ" dirty="0"/>
              <a:t> </a:t>
            </a:r>
            <a:r>
              <a:rPr lang="cs-CZ" dirty="0" err="1"/>
              <a:t>triad</a:t>
            </a:r>
            <a:r>
              <a:rPr lang="cs-CZ" dirty="0"/>
              <a:t> </a:t>
            </a:r>
            <a:r>
              <a:rPr lang="cs-CZ" dirty="0" err="1"/>
              <a:t>of</a:t>
            </a:r>
            <a:r>
              <a:rPr lang="cs-CZ" dirty="0"/>
              <a:t> </a:t>
            </a:r>
            <a:r>
              <a:rPr lang="cs-CZ" dirty="0" err="1"/>
              <a:t>high</a:t>
            </a:r>
            <a:r>
              <a:rPr lang="cs-CZ" dirty="0"/>
              <a:t> triglyceride, </a:t>
            </a:r>
            <a:r>
              <a:rPr lang="cs-CZ" dirty="0" err="1"/>
              <a:t>low</a:t>
            </a:r>
            <a:r>
              <a:rPr lang="cs-CZ" dirty="0"/>
              <a:t> </a:t>
            </a:r>
            <a:r>
              <a:rPr lang="cs-CZ" dirty="0" err="1"/>
              <a:t>high-density</a:t>
            </a:r>
            <a:r>
              <a:rPr lang="cs-CZ" dirty="0"/>
              <a:t> lipoprotein (</a:t>
            </a:r>
            <a:r>
              <a:rPr lang="cs-CZ" i="1" dirty="0"/>
              <a:t>HDL</a:t>
            </a:r>
            <a:r>
              <a:rPr lang="cs-CZ" dirty="0"/>
              <a:t>) cholesterol and </a:t>
            </a:r>
            <a:r>
              <a:rPr lang="cs-CZ" dirty="0" err="1"/>
              <a:t>high</a:t>
            </a:r>
            <a:r>
              <a:rPr lang="cs-CZ" dirty="0"/>
              <a:t> </a:t>
            </a:r>
            <a:r>
              <a:rPr lang="cs-CZ" dirty="0" err="1"/>
              <a:t>small</a:t>
            </a:r>
            <a:r>
              <a:rPr lang="cs-CZ" dirty="0"/>
              <a:t>, </a:t>
            </a:r>
            <a:r>
              <a:rPr lang="cs-CZ" dirty="0" err="1"/>
              <a:t>dense</a:t>
            </a:r>
            <a:r>
              <a:rPr lang="cs-CZ" dirty="0"/>
              <a:t> </a:t>
            </a:r>
            <a:r>
              <a:rPr lang="cs-CZ" dirty="0" err="1"/>
              <a:t>low-density</a:t>
            </a:r>
            <a:r>
              <a:rPr lang="cs-CZ" dirty="0"/>
              <a:t> lipoprotein (</a:t>
            </a:r>
            <a:r>
              <a:rPr lang="cs-CZ" i="1" dirty="0"/>
              <a:t>LDL</a:t>
            </a:r>
            <a:r>
              <a:rPr lang="cs-CZ" dirty="0"/>
              <a:t>) </a:t>
            </a:r>
            <a:r>
              <a:rPr lang="cs-CZ" dirty="0" err="1"/>
              <a:t>levels</a:t>
            </a:r>
            <a:r>
              <a:rPr lang="cs-CZ" dirty="0"/>
              <a:t>. </a:t>
            </a:r>
            <a:r>
              <a:rPr lang="cs-CZ" dirty="0" err="1"/>
              <a:t>Prolonged</a:t>
            </a:r>
            <a:r>
              <a:rPr lang="cs-CZ" dirty="0"/>
              <a:t> residence </a:t>
            </a:r>
            <a:r>
              <a:rPr lang="cs-CZ" dirty="0" err="1"/>
              <a:t>of</a:t>
            </a:r>
            <a:r>
              <a:rPr lang="cs-CZ" dirty="0"/>
              <a:t> triglyceride-</a:t>
            </a:r>
            <a:r>
              <a:rPr lang="cs-CZ" dirty="0" err="1"/>
              <a:t>rich</a:t>
            </a:r>
            <a:r>
              <a:rPr lang="cs-CZ" dirty="0"/>
              <a:t> </a:t>
            </a:r>
            <a:r>
              <a:rPr lang="cs-CZ" dirty="0" err="1"/>
              <a:t>lipoproteins</a:t>
            </a:r>
            <a:r>
              <a:rPr lang="cs-CZ" dirty="0"/>
              <a:t> (</a:t>
            </a:r>
            <a:r>
              <a:rPr lang="cs-CZ" i="1" dirty="0" err="1"/>
              <a:t>TRLs</a:t>
            </a:r>
            <a:r>
              <a:rPr lang="cs-CZ" dirty="0"/>
              <a:t>) in </a:t>
            </a:r>
            <a:r>
              <a:rPr lang="cs-CZ" dirty="0" err="1"/>
              <a:t>the</a:t>
            </a:r>
            <a:r>
              <a:rPr lang="cs-CZ" dirty="0"/>
              <a:t> </a:t>
            </a:r>
            <a:r>
              <a:rPr lang="cs-CZ" dirty="0" err="1"/>
              <a:t>circulation</a:t>
            </a:r>
            <a:r>
              <a:rPr lang="cs-CZ" dirty="0"/>
              <a:t> </a:t>
            </a:r>
            <a:r>
              <a:rPr lang="cs-CZ" dirty="0" err="1"/>
              <a:t>promotes</a:t>
            </a:r>
            <a:r>
              <a:rPr lang="cs-CZ" dirty="0"/>
              <a:t> </a:t>
            </a:r>
            <a:r>
              <a:rPr lang="cs-CZ" dirty="0" err="1"/>
              <a:t>the</a:t>
            </a:r>
            <a:r>
              <a:rPr lang="cs-CZ" dirty="0"/>
              <a:t> transfer </a:t>
            </a:r>
            <a:r>
              <a:rPr lang="cs-CZ" dirty="0" err="1"/>
              <a:t>of</a:t>
            </a:r>
            <a:r>
              <a:rPr lang="cs-CZ" dirty="0"/>
              <a:t> </a:t>
            </a:r>
            <a:r>
              <a:rPr lang="cs-CZ" i="1" dirty="0"/>
              <a:t>HDL</a:t>
            </a:r>
            <a:r>
              <a:rPr lang="cs-CZ" dirty="0"/>
              <a:t> </a:t>
            </a:r>
            <a:r>
              <a:rPr lang="cs-CZ" dirty="0" err="1"/>
              <a:t>or</a:t>
            </a:r>
            <a:r>
              <a:rPr lang="cs-CZ" dirty="0"/>
              <a:t> </a:t>
            </a:r>
            <a:r>
              <a:rPr lang="cs-CZ" i="1" dirty="0"/>
              <a:t>LDL</a:t>
            </a:r>
            <a:r>
              <a:rPr lang="cs-CZ" dirty="0"/>
              <a:t> </a:t>
            </a:r>
            <a:r>
              <a:rPr lang="cs-CZ" dirty="0" err="1"/>
              <a:t>cholesteryl</a:t>
            </a:r>
            <a:r>
              <a:rPr lang="cs-CZ" dirty="0"/>
              <a:t> </a:t>
            </a:r>
            <a:r>
              <a:rPr lang="cs-CZ" dirty="0" err="1"/>
              <a:t>esters</a:t>
            </a:r>
            <a:r>
              <a:rPr lang="cs-CZ" dirty="0"/>
              <a:t> </a:t>
            </a:r>
            <a:r>
              <a:rPr lang="cs-CZ" dirty="0" err="1"/>
              <a:t>for</a:t>
            </a:r>
            <a:r>
              <a:rPr lang="cs-CZ" dirty="0"/>
              <a:t> triglyceride, </a:t>
            </a:r>
            <a:r>
              <a:rPr lang="cs-CZ" dirty="0" err="1"/>
              <a:t>mediated</a:t>
            </a:r>
            <a:r>
              <a:rPr lang="cs-CZ" dirty="0"/>
              <a:t> by </a:t>
            </a:r>
            <a:r>
              <a:rPr lang="cs-CZ" dirty="0" err="1"/>
              <a:t>cholesteryl</a:t>
            </a:r>
            <a:r>
              <a:rPr lang="cs-CZ" dirty="0"/>
              <a:t> ester transfer protein (</a:t>
            </a:r>
            <a:r>
              <a:rPr lang="cs-CZ" i="1" dirty="0"/>
              <a:t>CETP</a:t>
            </a:r>
            <a:r>
              <a:rPr lang="cs-CZ" dirty="0"/>
              <a:t>). </a:t>
            </a:r>
            <a:r>
              <a:rPr lang="cs-CZ" i="1" dirty="0"/>
              <a:t>LDL</a:t>
            </a:r>
            <a:r>
              <a:rPr lang="cs-CZ" dirty="0"/>
              <a:t> </a:t>
            </a:r>
            <a:r>
              <a:rPr lang="cs-CZ" dirty="0" err="1"/>
              <a:t>can</a:t>
            </a:r>
            <a:r>
              <a:rPr lang="cs-CZ" dirty="0"/>
              <a:t> </a:t>
            </a:r>
            <a:r>
              <a:rPr lang="cs-CZ" dirty="0" err="1"/>
              <a:t>undergo</a:t>
            </a:r>
            <a:r>
              <a:rPr lang="cs-CZ" dirty="0"/>
              <a:t> </a:t>
            </a:r>
            <a:r>
              <a:rPr lang="cs-CZ" dirty="0" err="1"/>
              <a:t>hydrolysis</a:t>
            </a:r>
            <a:r>
              <a:rPr lang="cs-CZ" dirty="0"/>
              <a:t> by </a:t>
            </a:r>
            <a:r>
              <a:rPr lang="cs-CZ" dirty="0" err="1"/>
              <a:t>hepatic</a:t>
            </a:r>
            <a:r>
              <a:rPr lang="cs-CZ" dirty="0"/>
              <a:t> </a:t>
            </a:r>
            <a:r>
              <a:rPr lang="cs-CZ" dirty="0" err="1"/>
              <a:t>lipase</a:t>
            </a:r>
            <a:r>
              <a:rPr lang="cs-CZ" dirty="0"/>
              <a:t> (</a:t>
            </a:r>
            <a:r>
              <a:rPr lang="cs-CZ" i="1" dirty="0"/>
              <a:t>HL</a:t>
            </a:r>
            <a:r>
              <a:rPr lang="cs-CZ" dirty="0"/>
              <a:t>) </a:t>
            </a:r>
            <a:r>
              <a:rPr lang="cs-CZ" dirty="0" err="1"/>
              <a:t>or</a:t>
            </a:r>
            <a:r>
              <a:rPr lang="cs-CZ" dirty="0"/>
              <a:t> lipoprotein </a:t>
            </a:r>
            <a:r>
              <a:rPr lang="cs-CZ" dirty="0" err="1"/>
              <a:t>lipase</a:t>
            </a:r>
            <a:r>
              <a:rPr lang="cs-CZ" dirty="0"/>
              <a:t> (</a:t>
            </a:r>
            <a:r>
              <a:rPr lang="cs-CZ" i="1" dirty="0"/>
              <a:t>LPL</a:t>
            </a:r>
            <a:r>
              <a:rPr lang="cs-CZ" dirty="0"/>
              <a:t>), </a:t>
            </a:r>
            <a:r>
              <a:rPr lang="cs-CZ" dirty="0" err="1"/>
              <a:t>which</a:t>
            </a:r>
            <a:r>
              <a:rPr lang="cs-CZ" dirty="0"/>
              <a:t> </a:t>
            </a:r>
            <a:r>
              <a:rPr lang="cs-CZ" dirty="0" err="1"/>
              <a:t>hydrolyzes</a:t>
            </a:r>
            <a:r>
              <a:rPr lang="cs-CZ" dirty="0"/>
              <a:t> </a:t>
            </a:r>
            <a:r>
              <a:rPr lang="cs-CZ" dirty="0" err="1"/>
              <a:t>triglycerides</a:t>
            </a:r>
            <a:r>
              <a:rPr lang="cs-CZ" dirty="0"/>
              <a:t> </a:t>
            </a:r>
            <a:r>
              <a:rPr lang="cs-CZ" dirty="0" err="1"/>
              <a:t>from</a:t>
            </a:r>
            <a:r>
              <a:rPr lang="cs-CZ" dirty="0"/>
              <a:t> </a:t>
            </a:r>
            <a:r>
              <a:rPr lang="cs-CZ" dirty="0" err="1"/>
              <a:t>the</a:t>
            </a:r>
            <a:r>
              <a:rPr lang="cs-CZ" dirty="0"/>
              <a:t> </a:t>
            </a:r>
            <a:r>
              <a:rPr lang="cs-CZ" dirty="0" err="1"/>
              <a:t>core</a:t>
            </a:r>
            <a:r>
              <a:rPr lang="cs-CZ" dirty="0"/>
              <a:t> </a:t>
            </a:r>
            <a:r>
              <a:rPr lang="cs-CZ" dirty="0" err="1"/>
              <a:t>of</a:t>
            </a:r>
            <a:r>
              <a:rPr lang="cs-CZ" dirty="0"/>
              <a:t> </a:t>
            </a:r>
            <a:r>
              <a:rPr lang="cs-CZ" i="1" dirty="0"/>
              <a:t>LDL</a:t>
            </a:r>
            <a:r>
              <a:rPr lang="cs-CZ" dirty="0"/>
              <a:t>, </a:t>
            </a:r>
            <a:r>
              <a:rPr lang="cs-CZ" dirty="0" err="1"/>
              <a:t>resulting</a:t>
            </a:r>
            <a:r>
              <a:rPr lang="cs-CZ" dirty="0"/>
              <a:t> in </a:t>
            </a:r>
            <a:r>
              <a:rPr lang="cs-CZ" dirty="0" err="1"/>
              <a:t>production</a:t>
            </a:r>
            <a:r>
              <a:rPr lang="cs-CZ" dirty="0"/>
              <a:t> </a:t>
            </a:r>
            <a:r>
              <a:rPr lang="cs-CZ" dirty="0" err="1"/>
              <a:t>of</a:t>
            </a:r>
            <a:r>
              <a:rPr lang="cs-CZ" dirty="0"/>
              <a:t> </a:t>
            </a:r>
            <a:r>
              <a:rPr lang="cs-CZ" dirty="0" err="1"/>
              <a:t>smaller</a:t>
            </a:r>
            <a:r>
              <a:rPr lang="cs-CZ" dirty="0"/>
              <a:t>, </a:t>
            </a:r>
            <a:r>
              <a:rPr lang="cs-CZ" dirty="0" err="1"/>
              <a:t>denser</a:t>
            </a:r>
            <a:r>
              <a:rPr lang="cs-CZ" dirty="0"/>
              <a:t> </a:t>
            </a:r>
            <a:r>
              <a:rPr lang="cs-CZ" dirty="0" err="1"/>
              <a:t>particles</a:t>
            </a:r>
            <a:r>
              <a:rPr lang="cs-CZ" dirty="0"/>
              <a:t>. </a:t>
            </a:r>
            <a:r>
              <a:rPr lang="cs-CZ" dirty="0" err="1"/>
              <a:t>Moreover</a:t>
            </a:r>
            <a:r>
              <a:rPr lang="cs-CZ" dirty="0"/>
              <a:t>, triglyceride-</a:t>
            </a:r>
            <a:r>
              <a:rPr lang="cs-CZ" dirty="0" err="1"/>
              <a:t>enriched</a:t>
            </a:r>
            <a:r>
              <a:rPr lang="cs-CZ" dirty="0"/>
              <a:t> </a:t>
            </a:r>
            <a:r>
              <a:rPr lang="cs-CZ" i="1" dirty="0"/>
              <a:t>HDL</a:t>
            </a:r>
            <a:r>
              <a:rPr lang="cs-CZ" dirty="0"/>
              <a:t> </a:t>
            </a:r>
            <a:r>
              <a:rPr lang="cs-CZ" dirty="0" err="1"/>
              <a:t>particles</a:t>
            </a:r>
            <a:r>
              <a:rPr lang="cs-CZ" dirty="0"/>
              <a:t> </a:t>
            </a:r>
            <a:r>
              <a:rPr lang="cs-CZ" dirty="0" err="1"/>
              <a:t>become</a:t>
            </a:r>
            <a:r>
              <a:rPr lang="cs-CZ" dirty="0"/>
              <a:t> </a:t>
            </a:r>
            <a:r>
              <a:rPr lang="cs-CZ" dirty="0" err="1"/>
              <a:t>smaller</a:t>
            </a:r>
            <a:r>
              <a:rPr lang="cs-CZ" dirty="0"/>
              <a:t>, </a:t>
            </a:r>
            <a:r>
              <a:rPr lang="cs-CZ" dirty="0" err="1"/>
              <a:t>denser</a:t>
            </a:r>
            <a:r>
              <a:rPr lang="cs-CZ" dirty="0"/>
              <a:t> (</a:t>
            </a:r>
            <a:r>
              <a:rPr lang="cs-CZ" i="1" dirty="0"/>
              <a:t>HDL</a:t>
            </a:r>
            <a:r>
              <a:rPr lang="cs-CZ" dirty="0"/>
              <a:t> 3b and 3c) and are more </a:t>
            </a:r>
            <a:r>
              <a:rPr lang="cs-CZ" dirty="0" err="1"/>
              <a:t>rapidly</a:t>
            </a:r>
            <a:r>
              <a:rPr lang="cs-CZ" dirty="0"/>
              <a:t> </a:t>
            </a:r>
            <a:r>
              <a:rPr lang="cs-CZ" dirty="0" err="1"/>
              <a:t>catabolized</a:t>
            </a:r>
            <a:r>
              <a:rPr lang="cs-CZ" dirty="0"/>
              <a:t>, </a:t>
            </a:r>
            <a:r>
              <a:rPr lang="cs-CZ" dirty="0" err="1"/>
              <a:t>contributing</a:t>
            </a:r>
            <a:r>
              <a:rPr lang="cs-CZ" dirty="0"/>
              <a:t> to </a:t>
            </a:r>
            <a:r>
              <a:rPr lang="cs-CZ" dirty="0" err="1"/>
              <a:t>low</a:t>
            </a:r>
            <a:r>
              <a:rPr lang="cs-CZ" dirty="0"/>
              <a:t> plasma </a:t>
            </a:r>
            <a:r>
              <a:rPr lang="cs-CZ" i="1" dirty="0"/>
              <a:t>HDL</a:t>
            </a:r>
            <a:r>
              <a:rPr lang="cs-CZ" dirty="0"/>
              <a:t> in insulin </a:t>
            </a:r>
            <a:r>
              <a:rPr lang="cs-CZ" dirty="0" err="1"/>
              <a:t>resistance</a:t>
            </a:r>
            <a:r>
              <a:rPr lang="cs-CZ" dirty="0"/>
              <a:t> and type 2 diabetes. </a:t>
            </a:r>
            <a:r>
              <a:rPr lang="cs-CZ" i="1" dirty="0" err="1"/>
              <a:t>apo</a:t>
            </a:r>
            <a:r>
              <a:rPr lang="cs-CZ" dirty="0"/>
              <a:t> </a:t>
            </a:r>
            <a:r>
              <a:rPr lang="cs-CZ" dirty="0" err="1"/>
              <a:t>apolipoprotein</a:t>
            </a:r>
            <a:r>
              <a:rPr lang="cs-CZ" dirty="0"/>
              <a:t>; </a:t>
            </a:r>
            <a:r>
              <a:rPr lang="cs-CZ" i="1" dirty="0"/>
              <a:t>CM</a:t>
            </a:r>
            <a:r>
              <a:rPr lang="cs-CZ" dirty="0"/>
              <a:t> </a:t>
            </a:r>
            <a:r>
              <a:rPr lang="cs-CZ" dirty="0" err="1"/>
              <a:t>chylomicron</a:t>
            </a:r>
            <a:r>
              <a:rPr lang="cs-CZ" dirty="0"/>
              <a:t>; </a:t>
            </a:r>
            <a:r>
              <a:rPr lang="cs-CZ" i="1" dirty="0"/>
              <a:t>FFA</a:t>
            </a:r>
            <a:r>
              <a:rPr lang="cs-CZ" dirty="0"/>
              <a:t> free </a:t>
            </a:r>
            <a:r>
              <a:rPr lang="cs-CZ" dirty="0" err="1"/>
              <a:t>fatty</a:t>
            </a:r>
            <a:r>
              <a:rPr lang="cs-CZ" dirty="0"/>
              <a:t> acid; </a:t>
            </a:r>
            <a:r>
              <a:rPr lang="cs-CZ" i="1" dirty="0"/>
              <a:t>RLP</a:t>
            </a:r>
            <a:r>
              <a:rPr lang="cs-CZ" dirty="0"/>
              <a:t> </a:t>
            </a:r>
            <a:r>
              <a:rPr lang="cs-CZ" dirty="0" err="1"/>
              <a:t>remnant</a:t>
            </a:r>
            <a:r>
              <a:rPr lang="cs-CZ" dirty="0"/>
              <a:t> lipoprotein</a:t>
            </a:r>
          </a:p>
          <a:p>
            <a:endParaRPr lang="cs-CZ" dirty="0"/>
          </a:p>
        </p:txBody>
      </p:sp>
      <p:sp>
        <p:nvSpPr>
          <p:cNvPr id="4" name="Zástupný symbol pro číslo snímku 3"/>
          <p:cNvSpPr>
            <a:spLocks noGrp="1"/>
          </p:cNvSpPr>
          <p:nvPr>
            <p:ph type="sldNum" sz="quarter" idx="10"/>
          </p:nvPr>
        </p:nvSpPr>
        <p:spPr/>
        <p:txBody>
          <a:bodyPr/>
          <a:lstStyle/>
          <a:p>
            <a:fld id="{1383ADB8-7409-483A-BAC5-443F73F6FD41}" type="slidenum">
              <a:rPr lang="cs-CZ" smtClean="0"/>
              <a:t>5</a:t>
            </a:fld>
            <a:endParaRPr lang="cs-CZ"/>
          </a:p>
        </p:txBody>
      </p:sp>
    </p:spTree>
    <p:extLst>
      <p:ext uri="{BB962C8B-B14F-4D97-AF65-F5344CB8AC3E}">
        <p14:creationId xmlns:p14="http://schemas.microsoft.com/office/powerpoint/2010/main" val="212568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Grp="1" noChangeArrowheads="1"/>
          </p:cNvSpPr>
          <p:nvPr/>
        </p:nvSpPr>
        <p:spPr>
          <a:xfrm>
            <a:off x="0" y="8685213"/>
            <a:ext cx="2971800" cy="457200"/>
          </a:xfrm>
          <a:prstGeom prst="rect">
            <a:avLst/>
          </a:prstGeom>
          <a:noFill/>
        </p:spPr>
        <p:txBody>
          <a:bodyPr lIns="86285" tIns="43142" rIns="86285" bIns="43142"/>
          <a:lstStyle/>
          <a:p>
            <a:pPr eaLnBrk="0" hangingPunct="0">
              <a:defRPr/>
            </a:pPr>
            <a:r>
              <a:rPr lang="en-US" sz="1100" b="1" dirty="0">
                <a:solidFill>
                  <a:srgbClr val="FFFFAA"/>
                </a:solidFill>
                <a:cs typeface="Arial" charset="0"/>
              </a:rPr>
              <a:t>Lipid Management in Clinical Practice - Section 1</a:t>
            </a:r>
            <a:endParaRPr lang="en-US" sz="1100" b="1" dirty="0">
              <a:solidFill>
                <a:srgbClr val="FFFFAA"/>
              </a:solidFill>
              <a:effectLst>
                <a:outerShdw blurRad="38100" dist="38100" dir="2700000" algn="tl">
                  <a:srgbClr val="C0C0C0"/>
                </a:outerShdw>
              </a:effectLst>
              <a:cs typeface="Arial" charset="0"/>
            </a:endParaRPr>
          </a:p>
        </p:txBody>
      </p:sp>
      <p:sp>
        <p:nvSpPr>
          <p:cNvPr id="191491" name="Rectangle 7"/>
          <p:cNvSpPr txBox="1">
            <a:spLocks noGrp="1" noChangeArrowheads="1"/>
          </p:cNvSpPr>
          <p:nvPr/>
        </p:nvSpPr>
        <p:spPr bwMode="auto">
          <a:xfrm>
            <a:off x="223839" y="8518525"/>
            <a:ext cx="1520825" cy="452438"/>
          </a:xfrm>
          <a:prstGeom prst="rect">
            <a:avLst/>
          </a:prstGeom>
          <a:noFill/>
          <a:ln w="9525">
            <a:noFill/>
            <a:miter lim="800000"/>
            <a:headEnd/>
            <a:tailEnd/>
          </a:ln>
        </p:spPr>
        <p:txBody>
          <a:bodyPr lIns="90040" tIns="45020" rIns="90040" bIns="45020" anchor="b"/>
          <a:lstStyle/>
          <a:p>
            <a:pPr algn="r" defTabSz="895350" eaLnBrk="0" hangingPunct="0"/>
            <a:fld id="{A3BAFBC5-2C1B-47A0-9BFE-C1E305964D9C}" type="slidenum">
              <a:rPr lang="en-US" sz="1100" b="1" i="1">
                <a:solidFill>
                  <a:srgbClr val="FFFFAA"/>
                </a:solidFill>
                <a:cs typeface="Arial" pitchFamily="34" charset="0"/>
              </a:rPr>
              <a:pPr algn="r" defTabSz="895350" eaLnBrk="0" hangingPunct="0"/>
              <a:t>9</a:t>
            </a:fld>
            <a:endParaRPr lang="en-US" sz="1100" b="1" i="1">
              <a:solidFill>
                <a:srgbClr val="FFFFAA"/>
              </a:solidFill>
              <a:cs typeface="Arial" pitchFamily="34" charset="0"/>
            </a:endParaRPr>
          </a:p>
        </p:txBody>
      </p:sp>
      <p:sp>
        <p:nvSpPr>
          <p:cNvPr id="191492" name="Rectangle 2"/>
          <p:cNvSpPr>
            <a:spLocks noGrp="1" noRot="1" noChangeAspect="1" noChangeArrowheads="1" noTextEdit="1"/>
          </p:cNvSpPr>
          <p:nvPr>
            <p:ph type="sldImg"/>
          </p:nvPr>
        </p:nvSpPr>
        <p:spPr bwMode="auto">
          <a:xfrm>
            <a:off x="377825" y="681038"/>
            <a:ext cx="6100763" cy="3432175"/>
          </a:xfrm>
          <a:noFill/>
          <a:ln>
            <a:solidFill>
              <a:srgbClr val="000000"/>
            </a:solidFill>
            <a:miter lim="800000"/>
            <a:headEnd/>
            <a:tailEnd/>
          </a:ln>
        </p:spPr>
      </p:sp>
      <p:sp>
        <p:nvSpPr>
          <p:cNvPr id="191493" name="Rectangle 3"/>
          <p:cNvSpPr>
            <a:spLocks noGrp="1" noChangeArrowheads="1"/>
          </p:cNvSpPr>
          <p:nvPr>
            <p:ph type="body" idx="1"/>
          </p:nvPr>
        </p:nvSpPr>
        <p:spPr bwMode="auto">
          <a:xfrm>
            <a:off x="912813" y="4341813"/>
            <a:ext cx="5027612" cy="4114800"/>
          </a:xfrm>
          <a:noFill/>
        </p:spPr>
        <p:txBody>
          <a:bodyPr wrap="square" numCol="1" anchor="t" anchorCtr="0" compatLnSpc="1">
            <a:prstTxWarp prst="textNoShape">
              <a:avLst/>
            </a:prstTxWarp>
          </a:bodyPr>
          <a:lstStyle/>
          <a:p>
            <a:r>
              <a:rPr lang="en-US" b="1"/>
              <a:t>SLIDE 2:</a:t>
            </a:r>
          </a:p>
          <a:p>
            <a:r>
              <a:rPr lang="en-US" b="1"/>
              <a:t>ATHEROGENIC LIPOPROTEIN PROFILE</a:t>
            </a:r>
          </a:p>
          <a:p>
            <a:r>
              <a:rPr lang="en-US"/>
              <a:t>The lipid profile of patients with type 2 diabetes and of those with the Metabolic Syndrome (MetS) is characterized by the concurrent presence of qualitative as well as quantitative lipoprotein abnormalities: low levels of HDL-C (&lt;50 mg/dl in women, &lt; 40 mg/dl in men), increased triglycerides (TG &gt;150 mg/dl), and prevalence of LDL particles that are smaller and denser than normal. This lipid phenotype has been defined as Atherogenic Lipoprotein Profile (1). Interestingly, elevated LDL-C level is not typical of type 2 diabetes nor MetS. </a:t>
            </a:r>
          </a:p>
          <a:p>
            <a:r>
              <a:rPr lang="en-US"/>
              <a:t>This lipid phenotype is also present in women with Polycystic Ovarian Syndrome (POS) and is a feature of the most common genetic form of dyslipidemia: Familial Combined Hyperlipidemia (FCHL)</a:t>
            </a:r>
          </a:p>
          <a:p>
            <a:endParaRPr lang="en-US"/>
          </a:p>
          <a:p>
            <a:r>
              <a:rPr lang="en-US"/>
              <a:t>REFERENCES</a:t>
            </a:r>
          </a:p>
          <a:p>
            <a:endParaRPr lang="en-US"/>
          </a:p>
          <a:p>
            <a:r>
              <a:rPr lang="en-US"/>
              <a:t>1 Austin MA, Breslow JL, Hennekens CH, Buring JE, Willett WC, Krauss RM. Low-density lipoprotein subclass patterns and risk of myocardial infarction. </a:t>
            </a:r>
            <a:r>
              <a:rPr lang="fr-FR" i="1"/>
              <a:t>JAMA</a:t>
            </a:r>
            <a:r>
              <a:rPr lang="fr-FR"/>
              <a:t>. 1988;260:1917-1921.</a:t>
            </a:r>
            <a:r>
              <a:rPr lang="en-GB"/>
              <a:t> </a:t>
            </a:r>
            <a:endParaRPr lang="en-US"/>
          </a:p>
        </p:txBody>
      </p:sp>
    </p:spTree>
    <p:extLst>
      <p:ext uri="{BB962C8B-B14F-4D97-AF65-F5344CB8AC3E}">
        <p14:creationId xmlns:p14="http://schemas.microsoft.com/office/powerpoint/2010/main" val="41085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12</a:t>
            </a:fld>
            <a:endParaRPr lang="en-US"/>
          </a:p>
        </p:txBody>
      </p:sp>
    </p:spTree>
    <p:extLst>
      <p:ext uri="{BB962C8B-B14F-4D97-AF65-F5344CB8AC3E}">
        <p14:creationId xmlns:p14="http://schemas.microsoft.com/office/powerpoint/2010/main" val="11199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Background and Objectives</a:t>
            </a:r>
          </a:p>
          <a:p>
            <a:r>
              <a:rPr lang="en-US" dirty="0"/>
              <a:t>Low-density lipoprotein cholesterol (LDL-C), an established cardiovascular risk factor, can be generally determined by calculation from total cholesterol, high-density lipoprotein cholesterol, and triglyceride concentrations. The aim of this study was to compare LDL-C estimations using various formulas with directly measured LDL-C in a community-based group and hospital-based group among the Korean population.</a:t>
            </a:r>
          </a:p>
          <a:p>
            <a:r>
              <a:rPr lang="en-US" b="1" dirty="0"/>
              <a:t>Subjects and Methods</a:t>
            </a:r>
          </a:p>
          <a:p>
            <a:r>
              <a:rPr lang="en-US" dirty="0"/>
              <a:t>A total of 1498 participants were classified into four groups according to triglyceride concentrations as follows: &lt;100, 100–199, 200–299, and ≥300 mg/dL. LDL-C was calculated using the </a:t>
            </a:r>
            <a:r>
              <a:rPr lang="en-US" dirty="0" err="1"/>
              <a:t>Friedewald</a:t>
            </a:r>
            <a:r>
              <a:rPr lang="en-US" dirty="0"/>
              <a:t>, Chen, </a:t>
            </a:r>
            <a:r>
              <a:rPr lang="en-US" dirty="0" err="1"/>
              <a:t>Vujovic</a:t>
            </a:r>
            <a:r>
              <a:rPr lang="en-US" dirty="0"/>
              <a:t>, Hattori, de Cordova, and </a:t>
            </a:r>
            <a:r>
              <a:rPr lang="en-US" dirty="0" err="1"/>
              <a:t>Anandaraja</a:t>
            </a:r>
            <a:r>
              <a:rPr lang="en-US" dirty="0"/>
              <a:t> formulas and directly measured using a homogenous enzymatic method. Pearson's correlation coefficients, intraclass correlation coefficients (ICC), Passing &amp; </a:t>
            </a:r>
            <a:r>
              <a:rPr lang="en-US" dirty="0" err="1"/>
              <a:t>Bablok</a:t>
            </a:r>
            <a:r>
              <a:rPr lang="en-US" dirty="0"/>
              <a:t> regression, and Bland-Altman plots were used to evaluate the performance of six formulas.</a:t>
            </a:r>
          </a:p>
          <a:p>
            <a:r>
              <a:rPr lang="en-US" b="1" dirty="0"/>
              <a:t>Results</a:t>
            </a:r>
          </a:p>
          <a:p>
            <a:r>
              <a:rPr lang="en-US" dirty="0"/>
              <a:t>The </a:t>
            </a:r>
            <a:r>
              <a:rPr lang="en-US" dirty="0" err="1"/>
              <a:t>Friedewald</a:t>
            </a:r>
            <a:r>
              <a:rPr lang="en-US" dirty="0"/>
              <a:t> formula had the highest accuracy (ICC=0.977; 95% confidence interval 0.974-0.979) of all the triglyceride ranges, while the </a:t>
            </a:r>
            <a:r>
              <a:rPr lang="en-US" dirty="0" err="1"/>
              <a:t>Vujovic</a:t>
            </a:r>
            <a:r>
              <a:rPr lang="en-US" dirty="0"/>
              <a:t> formula had the highest accuracy (ICC=0.876; 98.75% confidence interval 0.668–0.951) in people with triglycerides ≥300 mg/dL. The mean difference was the lowest for the </a:t>
            </a:r>
            <a:r>
              <a:rPr lang="en-US" dirty="0" err="1"/>
              <a:t>Friedewald</a:t>
            </a:r>
            <a:r>
              <a:rPr lang="en-US" dirty="0"/>
              <a:t> formula (0.5 mg/dL) and the percentage error was the lowest for the </a:t>
            </a:r>
            <a:r>
              <a:rPr lang="en-US" dirty="0" err="1"/>
              <a:t>Vujovic</a:t>
            </a:r>
            <a:r>
              <a:rPr lang="en-US" dirty="0"/>
              <a:t> formula (30.2%). However, underestimation of the LDL-C formulas increased with triglyceride concentrations.</a:t>
            </a:r>
          </a:p>
          <a:p>
            <a:r>
              <a:rPr lang="en-US" b="1" dirty="0"/>
              <a:t>Conclusion</a:t>
            </a:r>
          </a:p>
          <a:p>
            <a:r>
              <a:rPr lang="en-US" dirty="0"/>
              <a:t>The accuracy of the LDL-C formulas varied considerably with differences in triglyceride concentrations. The </a:t>
            </a:r>
            <a:r>
              <a:rPr lang="en-US" dirty="0" err="1"/>
              <a:t>Friedewald</a:t>
            </a:r>
            <a:r>
              <a:rPr lang="en-US" dirty="0"/>
              <a:t> formula outperformed other formulas for estimating LDL-C against a direct measurement and the </a:t>
            </a:r>
            <a:r>
              <a:rPr lang="en-US" dirty="0" err="1"/>
              <a:t>Vujovic</a:t>
            </a:r>
            <a:r>
              <a:rPr lang="en-US" dirty="0"/>
              <a:t> formula was suitable for </a:t>
            </a:r>
            <a:r>
              <a:rPr lang="en-US" dirty="0" err="1"/>
              <a:t>hypertriglyceridemic</a:t>
            </a:r>
            <a:r>
              <a:rPr lang="en-US" dirty="0"/>
              <a:t> samples; it could be used as an alternative cost-effective tool to measure LDL-C when the direct measurement cannot be afforded</a:t>
            </a:r>
          </a:p>
          <a:p>
            <a:endParaRPr lang="cs-CZ" dirty="0"/>
          </a:p>
        </p:txBody>
      </p:sp>
      <p:sp>
        <p:nvSpPr>
          <p:cNvPr id="4" name="Zástupný symbol pro číslo snímku 3"/>
          <p:cNvSpPr>
            <a:spLocks noGrp="1"/>
          </p:cNvSpPr>
          <p:nvPr>
            <p:ph type="sldNum" sz="quarter" idx="5"/>
          </p:nvPr>
        </p:nvSpPr>
        <p:spPr/>
        <p:txBody>
          <a:bodyPr/>
          <a:lstStyle/>
          <a:p>
            <a:fld id="{57C1E57B-5387-4EC5-BD86-70293B9CB5A8}" type="slidenum">
              <a:rPr lang="cs-CZ" smtClean="0"/>
              <a:t>14</a:t>
            </a:fld>
            <a:endParaRPr lang="cs-CZ"/>
          </a:p>
        </p:txBody>
      </p:sp>
    </p:spTree>
    <p:extLst>
      <p:ext uri="{BB962C8B-B14F-4D97-AF65-F5344CB8AC3E}">
        <p14:creationId xmlns:p14="http://schemas.microsoft.com/office/powerpoint/2010/main" val="411085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We compared low-density lipoprotein (LDL)-cholesterol calculated by FF to directly measured LDL in a laboratory database of 14,620 lipid profile samples from south India.</a:t>
            </a:r>
          </a:p>
          <a:p>
            <a:r>
              <a:rPr lang="en-US" b="1" dirty="0"/>
              <a:t>Results:</a:t>
            </a:r>
          </a:p>
          <a:p>
            <a:r>
              <a:rPr lang="en-US" dirty="0"/>
              <a:t>LDL by FF correlated with directly measured LDL with correlation coefficient of 0.89 with the best correlation seen in TG levels 100-150. Higher level of TG (&gt;200) underestimates the LDL calculated by FF particularly at LDL values &lt;70 mg/dl. On the other hand, LDL is overestimated by FF in more than 70% of cases at LDL levels &gt;130 mg/dl.</a:t>
            </a:r>
          </a:p>
          <a:p>
            <a:r>
              <a:rPr lang="en-US" b="1" dirty="0"/>
              <a:t>Conclusion:</a:t>
            </a:r>
          </a:p>
          <a:p>
            <a:r>
              <a:rPr lang="en-US" dirty="0"/>
              <a:t>We suggest repeating the LDL by direct assay techniques particularly in patients with TG &gt;200 and when LDL &lt;70 or &gt;130. This helps in correctly stratifying the coronary artery diseases’ (CADs’) risk and goals of treatment.</a:t>
            </a:r>
          </a:p>
          <a:p>
            <a:r>
              <a:rPr lang="en-US" b="1" dirty="0"/>
              <a:t>Keywords: </a:t>
            </a:r>
            <a:r>
              <a:rPr lang="en-US" dirty="0" err="1"/>
              <a:t>Friedewald</a:t>
            </a:r>
            <a:r>
              <a:rPr lang="en-US" dirty="0"/>
              <a:t> formula, LDL cholesterol, triglyceride</a:t>
            </a:r>
          </a:p>
          <a:p>
            <a:endParaRPr lang="cs-CZ" dirty="0"/>
          </a:p>
        </p:txBody>
      </p:sp>
      <p:sp>
        <p:nvSpPr>
          <p:cNvPr id="4" name="Zástupný symbol pro číslo snímku 3"/>
          <p:cNvSpPr>
            <a:spLocks noGrp="1"/>
          </p:cNvSpPr>
          <p:nvPr>
            <p:ph type="sldNum" sz="quarter" idx="5"/>
          </p:nvPr>
        </p:nvSpPr>
        <p:spPr/>
        <p:txBody>
          <a:bodyPr/>
          <a:lstStyle/>
          <a:p>
            <a:fld id="{57C1E57B-5387-4EC5-BD86-70293B9CB5A8}" type="slidenum">
              <a:rPr lang="cs-CZ" smtClean="0"/>
              <a:t>15</a:t>
            </a:fld>
            <a:endParaRPr lang="cs-CZ"/>
          </a:p>
        </p:txBody>
      </p:sp>
    </p:spTree>
    <p:extLst>
      <p:ext uri="{BB962C8B-B14F-4D97-AF65-F5344CB8AC3E}">
        <p14:creationId xmlns:p14="http://schemas.microsoft.com/office/powerpoint/2010/main" val="12268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C3CB85-9C5E-4323-A742-E1EA7B2229F6}"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224165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Graphical Abstract </a:t>
            </a:r>
            <a:r>
              <a:rPr lang="en-US" altLang="en-US">
                <a:latin typeface="Arial" pitchFamily="34" charset="0"/>
                <a:ea typeface="Arial" pitchFamily="34" charset="0"/>
              </a:rPr>
              <a:t>The figure shows two individuals with their risk profile and predicted 10-year CVD risk (lower arrow). The predicted CVD risk is based on SCORE2 (the European man)15 and the recalibrated China-PAR model for ASCVD (Chinese woman).9 A low (bottom 20%) or high (top 20%) PRS may shift risk into neighbouring categories (upper arrow). The thresholds for risk categories and medical treatment differ slightly between the Chinese (used in the figure) and European guidelines. Risk estimates are based on Chinese10 and European (UK Biobank)6 datasets. Effects of the PRS on CVD risk may differ between populations, given the differences in the genetic architecture of the diseases and the fact that stroke is relatively more prevalent in individuals with East Asian ancestry as compared with Europeans. This highlights that neither risk prediction by traditional cardiovascular risk algorithms nor risk prediction by a CVD PRS can simply be transferred across populations. The impact of PRS may be more pronounced if the outer 5% of the distribution curve is considered.
</a:t>
            </a: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European Society of Cardiology.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 The Author(s) 2022. Published by Oxford University Press on behalf of European Society of Cardiology. All rights reserved. For permissions, please e-mail: 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137B30-209F-4A32-A7A8-B33308EE44DB}" type="slidenum">
              <a:rPr lang="en-US" altLang="en-US" sz="1200"/>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825B8E-D8FA-3F8E-EC11-67E9663BF5E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9514FBF-2A27-DDD8-09E1-0A8560424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BB8337D-F72C-F643-D71A-3F4D0366E9EF}"/>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6A5F198A-89C1-EAD2-BC42-F2094A3AE6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062D1CE-F49D-6656-A6CF-BD3A5EEEE07D}"/>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367531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A61D4-6744-3792-2A32-682D4D63316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FE76AA3-75AC-1EB9-40B8-3F31FD17397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E6155C-BE54-82E4-D98F-876E77317367}"/>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E1B30EF9-D2C2-C525-3032-C9408C72B5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8C6286-07AD-78E3-23D9-BD093E40DA7D}"/>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144802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9019B9-B90F-9A07-C5BF-246EF479C59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7656E4C-2488-D6DC-BFDF-6ECF75AADB3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1A511D-BE00-1686-9625-49C2A439BAF9}"/>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F2369E96-FD9A-9323-7F4F-282A8262A1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DDA638-4782-1694-63E4-8C9343349895}"/>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136124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11026808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D48907-0462-9E5D-5679-BEFA57D3EC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0E438D0-2ED8-D375-EBE4-2E6E60A0ACB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57CA9A6-732A-7685-75D8-37850AC3509C}"/>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E66B58BC-D25C-97C1-3F51-BC279618D67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925779-AF83-6C6E-21CE-DB20A2312905}"/>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408679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907E5-7957-7344-CECD-A776C5FC65B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B58110D-5DF3-6560-9231-2F3E82367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857DD13-6B8A-50D2-C8AD-0DB1EE59B365}"/>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2AF0BB0B-A570-ECD0-9B6B-77A074DB42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42C174-BDF7-B74B-9A82-F9FDE2B099CC}"/>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265122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7E342-43F1-5F61-526A-51203B219E7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3ED39FE-D85B-AF70-5CD1-9B9AF7A4DD2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66DB0A0-4948-9F64-9B8A-DC662E63A4E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2C99398-E9B8-940A-5FA4-1F61FAF4ADBB}"/>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6" name="Zástupný symbol pro zápatí 5">
            <a:extLst>
              <a:ext uri="{FF2B5EF4-FFF2-40B4-BE49-F238E27FC236}">
                <a16:creationId xmlns:a16="http://schemas.microsoft.com/office/drawing/2014/main" id="{6BF4BFB8-DD7D-96D2-BA8C-928274EAA5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3332FAC-DF7C-D220-AB7B-ED8870BF2114}"/>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43801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2394FD-009D-8559-1C23-098B8531594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51417E7-97A1-626C-B4C0-13FF8C31E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5147B0C-ABDF-08EC-B842-055EC9D8F7F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D903A40-71A6-B990-5E75-0704CC63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D321CDB-8729-BD92-1535-3AAB906416E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8A1D4EA-5AD6-0D2B-E00B-0A090597E781}"/>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8" name="Zástupný symbol pro zápatí 7">
            <a:extLst>
              <a:ext uri="{FF2B5EF4-FFF2-40B4-BE49-F238E27FC236}">
                <a16:creationId xmlns:a16="http://schemas.microsoft.com/office/drawing/2014/main" id="{088BA1E7-D135-A36E-5046-5DF46686789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DC71373-45E5-7EF9-F54A-C936E2F2E370}"/>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95723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8CD033-D8E8-8DC5-EFDE-811A2807ED5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77676B3-A615-F763-091C-4E30546BCE3A}"/>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4" name="Zástupný symbol pro zápatí 3">
            <a:extLst>
              <a:ext uri="{FF2B5EF4-FFF2-40B4-BE49-F238E27FC236}">
                <a16:creationId xmlns:a16="http://schemas.microsoft.com/office/drawing/2014/main" id="{BE7B9D89-5BB4-6623-E785-69E1BECC8A1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0485896-8C11-BB2C-3C41-3C771C73DD0A}"/>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22601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B578B26-51CC-5E76-4432-5D0E774A6A30}"/>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3" name="Zástupný symbol pro zápatí 2">
            <a:extLst>
              <a:ext uri="{FF2B5EF4-FFF2-40B4-BE49-F238E27FC236}">
                <a16:creationId xmlns:a16="http://schemas.microsoft.com/office/drawing/2014/main" id="{859566EC-FF23-C10C-373C-880FA305AC2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0D0AE61-CDAF-E843-2538-5C4BBD50A167}"/>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115801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B3235-5D69-A0B8-A153-F0298A19C7E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3058F9D-59AA-3C6E-9872-BF2E9DD7A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B011662-F57A-AC3B-A5F7-A72482BF4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91F88C9-F083-C7B3-4A8D-7D9E7BD92AB4}"/>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6" name="Zástupný symbol pro zápatí 5">
            <a:extLst>
              <a:ext uri="{FF2B5EF4-FFF2-40B4-BE49-F238E27FC236}">
                <a16:creationId xmlns:a16="http://schemas.microsoft.com/office/drawing/2014/main" id="{5654528D-DDD3-0161-EECE-B02579DC4C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E02E2D2-0D95-C48B-C9CC-3C69B83380C9}"/>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386166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519BC-214B-F619-047A-B86A3C894D3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8F7BFEA-F92B-EDEE-67D5-2782140A0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B5F8CE8-F291-181C-AF3B-071B45C52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70388AE-2666-50D1-9A7E-1E227AE43A23}"/>
              </a:ext>
            </a:extLst>
          </p:cNvPr>
          <p:cNvSpPr>
            <a:spLocks noGrp="1"/>
          </p:cNvSpPr>
          <p:nvPr>
            <p:ph type="dt" sz="half" idx="10"/>
          </p:nvPr>
        </p:nvSpPr>
        <p:spPr/>
        <p:txBody>
          <a:bodyPr/>
          <a:lstStyle/>
          <a:p>
            <a:fld id="{0F46CB85-F722-4F7A-AC9F-7616E9F99A61}" type="datetimeFigureOut">
              <a:rPr lang="cs-CZ" smtClean="0"/>
              <a:t>19.09.2022</a:t>
            </a:fld>
            <a:endParaRPr lang="cs-CZ"/>
          </a:p>
        </p:txBody>
      </p:sp>
      <p:sp>
        <p:nvSpPr>
          <p:cNvPr id="6" name="Zástupný symbol pro zápatí 5">
            <a:extLst>
              <a:ext uri="{FF2B5EF4-FFF2-40B4-BE49-F238E27FC236}">
                <a16:creationId xmlns:a16="http://schemas.microsoft.com/office/drawing/2014/main" id="{11DADDF8-0439-96B6-228E-DEB75ED876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07C2BD-41A4-A6E2-FFBD-0AF035FCECC3}"/>
              </a:ext>
            </a:extLst>
          </p:cNvPr>
          <p:cNvSpPr>
            <a:spLocks noGrp="1"/>
          </p:cNvSpPr>
          <p:nvPr>
            <p:ph type="sldNum" sz="quarter" idx="12"/>
          </p:nvPr>
        </p:nvSpPr>
        <p:spPr/>
        <p:txBody>
          <a:bodyPr/>
          <a:lstStyle/>
          <a:p>
            <a:fld id="{AB994B86-2A50-444F-8CA4-B88D5551CB67}" type="slidenum">
              <a:rPr lang="cs-CZ" smtClean="0"/>
              <a:t>‹#›</a:t>
            </a:fld>
            <a:endParaRPr lang="cs-CZ"/>
          </a:p>
        </p:txBody>
      </p:sp>
    </p:spTree>
    <p:extLst>
      <p:ext uri="{BB962C8B-B14F-4D97-AF65-F5344CB8AC3E}">
        <p14:creationId xmlns:p14="http://schemas.microsoft.com/office/powerpoint/2010/main" val="272000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6189C8E-339D-C787-5F14-E6EE6B675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2B2412E-55E0-2BD7-D840-90F840D51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17600F2-D682-B771-4156-701BCD5B9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6CB85-F722-4F7A-AC9F-7616E9F99A61}" type="datetimeFigureOut">
              <a:rPr lang="cs-CZ" smtClean="0"/>
              <a:t>19.09.2022</a:t>
            </a:fld>
            <a:endParaRPr lang="cs-CZ"/>
          </a:p>
        </p:txBody>
      </p:sp>
      <p:sp>
        <p:nvSpPr>
          <p:cNvPr id="5" name="Zástupný symbol pro zápatí 4">
            <a:extLst>
              <a:ext uri="{FF2B5EF4-FFF2-40B4-BE49-F238E27FC236}">
                <a16:creationId xmlns:a16="http://schemas.microsoft.com/office/drawing/2014/main" id="{61F48198-EE9F-8FE2-89E6-EA6376364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33AF199-C3AB-893F-63D2-DEC43B72C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94B86-2A50-444F-8CA4-B88D5551CB67}" type="slidenum">
              <a:rPr lang="cs-CZ" smtClean="0"/>
              <a:t>‹#›</a:t>
            </a:fld>
            <a:endParaRPr lang="cs-CZ"/>
          </a:p>
        </p:txBody>
      </p:sp>
    </p:spTree>
    <p:extLst>
      <p:ext uri="{BB962C8B-B14F-4D97-AF65-F5344CB8AC3E}">
        <p14:creationId xmlns:p14="http://schemas.microsoft.com/office/powerpoint/2010/main" val="3989517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ncbi.nlm.nih.gov/pmc/articles/PMC41389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93/eurheartj/ehab923"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2738438" y="3886201"/>
            <a:ext cx="6843712" cy="2543175"/>
          </a:xfrm>
        </p:spPr>
        <p:txBody>
          <a:bodyPr/>
          <a:lstStyle/>
          <a:p>
            <a:pPr eaLnBrk="1" hangingPunct="1"/>
            <a:r>
              <a:rPr lang="cs-CZ" b="1" dirty="0"/>
              <a:t>Michal </a:t>
            </a:r>
            <a:r>
              <a:rPr lang="cs-CZ" b="1" dirty="0" err="1"/>
              <a:t>Vrablík</a:t>
            </a:r>
            <a:endParaRPr lang="cs-CZ" sz="2000" dirty="0"/>
          </a:p>
          <a:p>
            <a:pPr eaLnBrk="1" hangingPunct="1"/>
            <a:endParaRPr lang="cs-CZ" sz="2000" dirty="0"/>
          </a:p>
          <a:p>
            <a:pPr eaLnBrk="1" hangingPunct="1"/>
            <a:endParaRPr lang="cs-CZ" sz="2000" dirty="0"/>
          </a:p>
          <a:p>
            <a:pPr eaLnBrk="1" hangingPunct="1"/>
            <a:r>
              <a:rPr lang="cs-CZ" sz="2000" dirty="0"/>
              <a:t>Česká společnost pro aterosklerózu</a:t>
            </a:r>
            <a:endParaRPr lang="cs-CZ" dirty="0"/>
          </a:p>
          <a:p>
            <a:pPr eaLnBrk="1" hangingPunct="1"/>
            <a:r>
              <a:rPr lang="cs-CZ" sz="2000" dirty="0"/>
              <a:t>Centrum preventivní kardiologie</a:t>
            </a:r>
          </a:p>
          <a:p>
            <a:pPr eaLnBrk="1" hangingPunct="1"/>
            <a:r>
              <a:rPr lang="cs-CZ" sz="2000" dirty="0"/>
              <a:t>3. interní klinika 1. LF UK a VFN, Praha</a:t>
            </a:r>
          </a:p>
          <a:p>
            <a:pPr eaLnBrk="1" hangingPunct="1"/>
            <a:endParaRPr lang="cs-CZ" sz="2000" i="1" dirty="0"/>
          </a:p>
        </p:txBody>
      </p:sp>
      <p:sp>
        <p:nvSpPr>
          <p:cNvPr id="4100" name="Rectangle 2"/>
          <p:cNvSpPr>
            <a:spLocks noGrp="1" noChangeArrowheads="1"/>
          </p:cNvSpPr>
          <p:nvPr>
            <p:ph type="ctrTitle"/>
          </p:nvPr>
        </p:nvSpPr>
        <p:spPr>
          <a:xfrm>
            <a:off x="2135189" y="1214438"/>
            <a:ext cx="8220075" cy="1632153"/>
          </a:xfrm>
        </p:spPr>
        <p:txBody>
          <a:bodyPr>
            <a:normAutofit/>
          </a:bodyPr>
          <a:lstStyle/>
          <a:p>
            <a:pPr marL="228600">
              <a:lnSpc>
                <a:spcPct val="107000"/>
              </a:lnSpc>
              <a:spcAft>
                <a:spcPts val="800"/>
              </a:spcAft>
            </a:pPr>
            <a:r>
              <a:rPr lang="cs-CZ" sz="3600" dirty="0">
                <a:latin typeface="Calibri" panose="020F0502020204030204" pitchFamily="34" charset="0"/>
                <a:ea typeface="Calibri" panose="020F0502020204030204" pitchFamily="34" charset="0"/>
                <a:cs typeface="Arial" panose="020B0604020202020204" pitchFamily="34" charset="0"/>
              </a:rPr>
              <a:t>Co (ne)budeme od laboratoře potřebovat při hodnocení KV rizika?</a:t>
            </a:r>
          </a:p>
        </p:txBody>
      </p:sp>
      <p:cxnSp>
        <p:nvCxnSpPr>
          <p:cNvPr id="4" name="Přímá spojovací čára 9"/>
          <p:cNvCxnSpPr/>
          <p:nvPr/>
        </p:nvCxnSpPr>
        <p:spPr>
          <a:xfrm>
            <a:off x="1952625" y="3789040"/>
            <a:ext cx="828675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69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A94AF4E-C1B2-4010-B818-5060CBACB123}"/>
              </a:ext>
            </a:extLst>
          </p:cNvPr>
          <p:cNvPicPr>
            <a:picLocks noChangeAspect="1"/>
          </p:cNvPicPr>
          <p:nvPr/>
        </p:nvPicPr>
        <p:blipFill>
          <a:blip r:embed="rId2"/>
          <a:stretch>
            <a:fillRect/>
          </a:stretch>
        </p:blipFill>
        <p:spPr>
          <a:xfrm>
            <a:off x="917828" y="872754"/>
            <a:ext cx="10494006" cy="2463113"/>
          </a:xfrm>
          <a:prstGeom prst="rect">
            <a:avLst/>
          </a:prstGeom>
        </p:spPr>
      </p:pic>
      <p:sp>
        <p:nvSpPr>
          <p:cNvPr id="2" name="Nadpis 1">
            <a:extLst>
              <a:ext uri="{FF2B5EF4-FFF2-40B4-BE49-F238E27FC236}">
                <a16:creationId xmlns:a16="http://schemas.microsoft.com/office/drawing/2014/main" id="{054398EC-5B49-4095-A065-C3EB3CDBB6BC}"/>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6800" kern="1200">
                <a:solidFill>
                  <a:schemeClr val="tx1"/>
                </a:solidFill>
                <a:latin typeface="+mj-lt"/>
                <a:ea typeface="+mj-ea"/>
                <a:cs typeface="+mj-cs"/>
              </a:rPr>
              <a:t>Rizikové kategorie nově</a:t>
            </a:r>
          </a:p>
        </p:txBody>
      </p:sp>
    </p:spTree>
    <p:extLst>
      <p:ext uri="{BB962C8B-B14F-4D97-AF65-F5344CB8AC3E}">
        <p14:creationId xmlns:p14="http://schemas.microsoft.com/office/powerpoint/2010/main" val="207841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9160B-F780-4EAB-AFC0-D139D019B0F3}"/>
              </a:ext>
            </a:extLst>
          </p:cNvPr>
          <p:cNvSpPr>
            <a:spLocks noGrp="1"/>
          </p:cNvSpPr>
          <p:nvPr>
            <p:ph type="title"/>
          </p:nvPr>
        </p:nvSpPr>
        <p:spPr>
          <a:xfrm>
            <a:off x="390617" y="209261"/>
            <a:ext cx="10515600" cy="1325563"/>
          </a:xfrm>
        </p:spPr>
        <p:txBody>
          <a:bodyPr/>
          <a:lstStyle/>
          <a:p>
            <a:r>
              <a:rPr lang="cs-CZ" dirty="0"/>
              <a:t>Cílové hodnoty plazmatických lipidů a lipoproteinů podle ESC/EAS 2019</a:t>
            </a:r>
          </a:p>
        </p:txBody>
      </p:sp>
      <p:graphicFrame>
        <p:nvGraphicFramePr>
          <p:cNvPr id="4" name="Zástupný obsah 3">
            <a:extLst>
              <a:ext uri="{FF2B5EF4-FFF2-40B4-BE49-F238E27FC236}">
                <a16:creationId xmlns:a16="http://schemas.microsoft.com/office/drawing/2014/main" id="{B69B6F15-8B90-416B-A97A-9C045B21CCD6}"/>
              </a:ext>
            </a:extLst>
          </p:cNvPr>
          <p:cNvGraphicFramePr>
            <a:graphicFrameLocks noGrp="1"/>
          </p:cNvGraphicFramePr>
          <p:nvPr>
            <p:ph idx="1"/>
          </p:nvPr>
        </p:nvGraphicFramePr>
        <p:xfrm>
          <a:off x="390617" y="1784412"/>
          <a:ext cx="10861829" cy="4607510"/>
        </p:xfrm>
        <a:graphic>
          <a:graphicData uri="http://schemas.openxmlformats.org/drawingml/2006/table">
            <a:tbl>
              <a:tblPr firstRow="1" firstCol="1" bandRow="1">
                <a:tableStyleId>{21E4AEA4-8DFA-4A89-87EB-49C32662AFE0}</a:tableStyleId>
              </a:tblPr>
              <a:tblGrid>
                <a:gridCol w="1641658">
                  <a:extLst>
                    <a:ext uri="{9D8B030D-6E8A-4147-A177-3AD203B41FA5}">
                      <a16:colId xmlns:a16="http://schemas.microsoft.com/office/drawing/2014/main" val="3134976285"/>
                    </a:ext>
                  </a:extLst>
                </a:gridCol>
                <a:gridCol w="870723">
                  <a:extLst>
                    <a:ext uri="{9D8B030D-6E8A-4147-A177-3AD203B41FA5}">
                      <a16:colId xmlns:a16="http://schemas.microsoft.com/office/drawing/2014/main" val="3494199885"/>
                    </a:ext>
                  </a:extLst>
                </a:gridCol>
                <a:gridCol w="2325950">
                  <a:extLst>
                    <a:ext uri="{9D8B030D-6E8A-4147-A177-3AD203B41FA5}">
                      <a16:colId xmlns:a16="http://schemas.microsoft.com/office/drawing/2014/main" val="615693754"/>
                    </a:ext>
                  </a:extLst>
                </a:gridCol>
                <a:gridCol w="2228295">
                  <a:extLst>
                    <a:ext uri="{9D8B030D-6E8A-4147-A177-3AD203B41FA5}">
                      <a16:colId xmlns:a16="http://schemas.microsoft.com/office/drawing/2014/main" val="2410065832"/>
                    </a:ext>
                  </a:extLst>
                </a:gridCol>
                <a:gridCol w="2219417">
                  <a:extLst>
                    <a:ext uri="{9D8B030D-6E8A-4147-A177-3AD203B41FA5}">
                      <a16:colId xmlns:a16="http://schemas.microsoft.com/office/drawing/2014/main" val="3063719553"/>
                    </a:ext>
                  </a:extLst>
                </a:gridCol>
                <a:gridCol w="1575786">
                  <a:extLst>
                    <a:ext uri="{9D8B030D-6E8A-4147-A177-3AD203B41FA5}">
                      <a16:colId xmlns:a16="http://schemas.microsoft.com/office/drawing/2014/main" val="3708769512"/>
                    </a:ext>
                  </a:extLst>
                </a:gridCol>
              </a:tblGrid>
              <a:tr h="746184">
                <a:tc>
                  <a:txBody>
                    <a:bodyPr/>
                    <a:lstStyle/>
                    <a:p>
                      <a:pPr indent="144145" algn="l">
                        <a:lnSpc>
                          <a:spcPct val="100000"/>
                        </a:lnSpc>
                        <a:spcAft>
                          <a:spcPts val="0"/>
                        </a:spcAft>
                      </a:pPr>
                      <a:r>
                        <a:rPr lang="cs-CZ" sz="2000" dirty="0">
                          <a:solidFill>
                            <a:schemeClr val="tx1"/>
                          </a:solidFill>
                          <a:effectLst/>
                        </a:rPr>
                        <a:t>Riziko</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dirty="0">
                          <a:solidFill>
                            <a:schemeClr val="tx1"/>
                          </a:solidFill>
                          <a:effectLst/>
                        </a:rPr>
                        <a:t>Nízké </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dirty="0">
                          <a:solidFill>
                            <a:schemeClr val="tx1"/>
                          </a:solidFill>
                          <a:effectLst/>
                        </a:rPr>
                        <a:t>Středně zvýšené </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a:solidFill>
                            <a:schemeClr val="tx1"/>
                          </a:solidFill>
                          <a:effectLst/>
                        </a:rPr>
                        <a:t>Vysoké </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a:solidFill>
                            <a:schemeClr val="tx1"/>
                          </a:solidFill>
                          <a:effectLst/>
                        </a:rPr>
                        <a:t>Velmi vysoké </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a:solidFill>
                            <a:schemeClr val="tx1"/>
                          </a:solidFill>
                          <a:effectLst/>
                        </a:rPr>
                        <a:t>Extrémní* </a:t>
                      </a:r>
                      <a:endParaRPr lang="cs-CZ" sz="2000">
                        <a:solidFill>
                          <a:schemeClr val="tx1"/>
                        </a:solidFill>
                        <a:effectLst/>
                        <a:latin typeface="Times CE"/>
                        <a:ea typeface="Times New Roman" panose="02020603050405020304" pitchFamily="18" charset="0"/>
                        <a:cs typeface="Times CE"/>
                      </a:endParaRPr>
                    </a:p>
                  </a:txBody>
                  <a:tcPr marL="68042" marR="68042" marT="0" marB="0"/>
                </a:tc>
                <a:extLst>
                  <a:ext uri="{0D108BD9-81ED-4DB2-BD59-A6C34878D82A}">
                    <a16:rowId xmlns:a16="http://schemas.microsoft.com/office/drawing/2014/main" val="1655935974"/>
                  </a:ext>
                </a:extLst>
              </a:tr>
              <a:tr h="1581420">
                <a:tc>
                  <a:txBody>
                    <a:bodyPr/>
                    <a:lstStyle/>
                    <a:p>
                      <a:pPr indent="144145" algn="l">
                        <a:lnSpc>
                          <a:spcPct val="100000"/>
                        </a:lnSpc>
                        <a:spcAft>
                          <a:spcPts val="0"/>
                        </a:spcAft>
                      </a:pPr>
                      <a:r>
                        <a:rPr lang="cs-CZ" sz="2000">
                          <a:solidFill>
                            <a:schemeClr val="tx1"/>
                          </a:solidFill>
                          <a:effectLst/>
                        </a:rPr>
                        <a:t>LDL-C (mmol/l)</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&lt;3,0</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2, 6 </a:t>
                      </a:r>
                    </a:p>
                    <a:p>
                      <a:pPr indent="144145" algn="ctr">
                        <a:lnSpc>
                          <a:spcPct val="100000"/>
                        </a:lnSpc>
                        <a:spcAft>
                          <a:spcPts val="0"/>
                        </a:spcAft>
                      </a:pPr>
                      <a:r>
                        <a:rPr lang="cs-CZ" sz="2000" dirty="0">
                          <a:solidFill>
                            <a:schemeClr val="tx1"/>
                          </a:solidFill>
                          <a:effectLst/>
                        </a:rPr>
                        <a:t>a snížení o nejméně 50 % hodnot před léčbou</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1, 8 </a:t>
                      </a:r>
                    </a:p>
                    <a:p>
                      <a:pPr indent="144145" algn="ctr">
                        <a:lnSpc>
                          <a:spcPct val="100000"/>
                        </a:lnSpc>
                        <a:spcAft>
                          <a:spcPts val="0"/>
                        </a:spcAft>
                      </a:pPr>
                      <a:r>
                        <a:rPr lang="cs-CZ" sz="2000" dirty="0">
                          <a:solidFill>
                            <a:schemeClr val="tx1"/>
                          </a:solidFill>
                          <a:effectLst/>
                        </a:rPr>
                        <a:t>a snížení o nejméně 50 % hodnot před léčbou</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1, 4 </a:t>
                      </a:r>
                    </a:p>
                    <a:p>
                      <a:pPr indent="144145" algn="ctr">
                        <a:lnSpc>
                          <a:spcPct val="100000"/>
                        </a:lnSpc>
                        <a:spcAft>
                          <a:spcPts val="0"/>
                        </a:spcAft>
                      </a:pPr>
                      <a:r>
                        <a:rPr lang="cs-CZ" sz="2000" dirty="0">
                          <a:solidFill>
                            <a:schemeClr val="tx1"/>
                          </a:solidFill>
                          <a:effectLst/>
                        </a:rPr>
                        <a:t>a snížení o nejméně 50 %  hodnot před léčbou</a:t>
                      </a:r>
                      <a:endParaRPr lang="cs-CZ" sz="2000"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1, 0</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extLst>
                  <a:ext uri="{0D108BD9-81ED-4DB2-BD59-A6C34878D82A}">
                    <a16:rowId xmlns:a16="http://schemas.microsoft.com/office/drawing/2014/main" val="3215745416"/>
                  </a:ext>
                </a:extLst>
              </a:tr>
              <a:tr h="1533722">
                <a:tc>
                  <a:txBody>
                    <a:bodyPr/>
                    <a:lstStyle/>
                    <a:p>
                      <a:pPr indent="144145" algn="l">
                        <a:lnSpc>
                          <a:spcPct val="100000"/>
                        </a:lnSpc>
                        <a:spcAft>
                          <a:spcPts val="0"/>
                        </a:spcAft>
                      </a:pPr>
                      <a:r>
                        <a:rPr lang="cs-CZ" sz="2000">
                          <a:solidFill>
                            <a:schemeClr val="tx1"/>
                          </a:solidFill>
                          <a:effectLst/>
                        </a:rPr>
                        <a:t>Non- HDL-C (mmol/l)</a:t>
                      </a:r>
                      <a:r>
                        <a:rPr lang="cs-CZ" sz="2000" baseline="30000">
                          <a:solidFill>
                            <a:schemeClr val="tx1"/>
                          </a:solidFill>
                          <a:effectLst/>
                        </a:rPr>
                        <a:t>x</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&lt;3,8</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3, 4</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2, 6</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2, 2</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1, 8</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extLst>
                  <a:ext uri="{0D108BD9-81ED-4DB2-BD59-A6C34878D82A}">
                    <a16:rowId xmlns:a16="http://schemas.microsoft.com/office/drawing/2014/main" val="2239537098"/>
                  </a:ext>
                </a:extLst>
              </a:tr>
              <a:tr h="746184">
                <a:tc>
                  <a:txBody>
                    <a:bodyPr/>
                    <a:lstStyle/>
                    <a:p>
                      <a:pPr indent="144145" algn="l">
                        <a:lnSpc>
                          <a:spcPct val="100000"/>
                        </a:lnSpc>
                        <a:spcAft>
                          <a:spcPts val="0"/>
                        </a:spcAft>
                      </a:pPr>
                      <a:r>
                        <a:rPr lang="cs-CZ" sz="2000">
                          <a:solidFill>
                            <a:schemeClr val="tx1"/>
                          </a:solidFill>
                          <a:effectLst/>
                        </a:rPr>
                        <a:t>apoB (g/l)</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000">
                          <a:solidFill>
                            <a:schemeClr val="tx1"/>
                          </a:solidFill>
                          <a:effectLst/>
                        </a:rPr>
                        <a:t>-</a:t>
                      </a:r>
                      <a:endParaRPr lang="cs-CZ" sz="200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1, 0</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0, 8</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&lt; 0, 65</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tc>
                  <a:txBody>
                    <a:bodyPr/>
                    <a:lstStyle/>
                    <a:p>
                      <a:pPr indent="144145" algn="ctr">
                        <a:lnSpc>
                          <a:spcPct val="100000"/>
                        </a:lnSpc>
                        <a:spcAft>
                          <a:spcPts val="0"/>
                        </a:spcAft>
                      </a:pPr>
                      <a:r>
                        <a:rPr lang="cs-CZ" sz="2400" b="1" dirty="0">
                          <a:solidFill>
                            <a:schemeClr val="tx1"/>
                          </a:solidFill>
                          <a:effectLst/>
                        </a:rPr>
                        <a:t>-</a:t>
                      </a:r>
                      <a:endParaRPr lang="cs-CZ" sz="2400" b="1" dirty="0">
                        <a:solidFill>
                          <a:schemeClr val="tx1"/>
                        </a:solidFill>
                        <a:effectLst/>
                        <a:latin typeface="Times CE"/>
                        <a:ea typeface="Times New Roman" panose="02020603050405020304" pitchFamily="18" charset="0"/>
                        <a:cs typeface="Times CE"/>
                      </a:endParaRPr>
                    </a:p>
                  </a:txBody>
                  <a:tcPr marL="68042" marR="68042" marT="0" marB="0"/>
                </a:tc>
                <a:extLst>
                  <a:ext uri="{0D108BD9-81ED-4DB2-BD59-A6C34878D82A}">
                    <a16:rowId xmlns:a16="http://schemas.microsoft.com/office/drawing/2014/main" val="3420461532"/>
                  </a:ext>
                </a:extLst>
              </a:tr>
            </a:tbl>
          </a:graphicData>
        </a:graphic>
      </p:graphicFrame>
    </p:spTree>
    <p:extLst>
      <p:ext uri="{BB962C8B-B14F-4D97-AF65-F5344CB8AC3E}">
        <p14:creationId xmlns:p14="http://schemas.microsoft.com/office/powerpoint/2010/main" val="65808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9830" y="340456"/>
            <a:ext cx="7852340" cy="564715"/>
          </a:xfrm>
          <a:prstGeom prst="rect">
            <a:avLst/>
          </a:prstGeom>
        </p:spPr>
        <p:txBody>
          <a:bodyPr vert="horz" lIns="91440" tIns="45720" rIns="91440" bIns="45720" rtlCol="0" anchor="ctr">
            <a:normAutofit fontScale="77500" lnSpcReduction="20000"/>
          </a:bodyPr>
          <a:lstStyle>
            <a:lvl1pPr>
              <a:lnSpc>
                <a:spcPct val="90000"/>
              </a:lnSpc>
              <a:spcBef>
                <a:spcPct val="0"/>
              </a:spcBef>
              <a:buNone/>
              <a:defRPr sz="4400">
                <a:latin typeface="+mj-lt"/>
                <a:ea typeface="+mj-ea"/>
                <a:cs typeface="+mj-cs"/>
              </a:defRPr>
            </a:lvl1pPr>
          </a:lstStyle>
          <a:p>
            <a:r>
              <a:rPr lang="cs-CZ" dirty="0"/>
              <a:t>Každé snížení LDL-c o 1 mmol/l znamená…</a:t>
            </a:r>
            <a:endParaRPr lang="en-US" dirty="0"/>
          </a:p>
        </p:txBody>
      </p:sp>
      <p:sp>
        <p:nvSpPr>
          <p:cNvPr id="12" name="TextBox 11"/>
          <p:cNvSpPr txBox="1"/>
          <p:nvPr/>
        </p:nvSpPr>
        <p:spPr>
          <a:xfrm>
            <a:off x="2169830" y="842843"/>
            <a:ext cx="7852340" cy="424279"/>
          </a:xfrm>
          <a:prstGeom prst="rect">
            <a:avLst/>
          </a:prstGeom>
          <a:noFill/>
        </p:spPr>
        <p:txBody>
          <a:bodyPr wrap="square" lIns="38396" tIns="19198" rIns="38396" bIns="19198" rtlCol="0">
            <a:noAutofit/>
          </a:bodyPr>
          <a:lstStyle/>
          <a:p>
            <a:r>
              <a:rPr lang="cs-CZ" sz="1700" dirty="0">
                <a:latin typeface="Helvetica"/>
                <a:cs typeface="Helvetica"/>
              </a:rPr>
              <a:t>Vliv snížení LDL-c na cévní příhody podle </a:t>
            </a:r>
            <a:r>
              <a:rPr lang="en-US" sz="1700" dirty="0">
                <a:latin typeface="Helvetica"/>
                <a:cs typeface="Helvetica"/>
              </a:rPr>
              <a:t>CTT </a:t>
            </a:r>
            <a:r>
              <a:rPr lang="cs-CZ" sz="1700" dirty="0">
                <a:latin typeface="Helvetica"/>
                <a:cs typeface="Helvetica"/>
              </a:rPr>
              <a:t>m</a:t>
            </a:r>
            <a:r>
              <a:rPr lang="en-US" sz="1700" dirty="0">
                <a:latin typeface="Helvetica"/>
                <a:cs typeface="Helvetica"/>
              </a:rPr>
              <a:t>eta-</a:t>
            </a:r>
            <a:r>
              <a:rPr lang="cs-CZ" sz="1700" dirty="0">
                <a:latin typeface="Helvetica"/>
                <a:cs typeface="Helvetica"/>
              </a:rPr>
              <a:t>a</a:t>
            </a:r>
            <a:r>
              <a:rPr lang="en-US" sz="1700" dirty="0" err="1">
                <a:latin typeface="Helvetica"/>
                <a:cs typeface="Helvetica"/>
              </a:rPr>
              <a:t>nal</a:t>
            </a:r>
            <a:r>
              <a:rPr lang="cs-CZ" sz="1700" dirty="0" err="1">
                <a:latin typeface="Helvetica"/>
                <a:cs typeface="Helvetica"/>
              </a:rPr>
              <a:t>ýzy</a:t>
            </a:r>
            <a:endParaRPr lang="en-US" sz="1700" dirty="0">
              <a:latin typeface="Helvetica"/>
              <a:cs typeface="Helvetica"/>
            </a:endParaRPr>
          </a:p>
        </p:txBody>
      </p:sp>
      <p:sp>
        <p:nvSpPr>
          <p:cNvPr id="47" name="Text Box 89"/>
          <p:cNvSpPr txBox="1">
            <a:spLocks noChangeArrowheads="1"/>
          </p:cNvSpPr>
          <p:nvPr/>
        </p:nvSpPr>
        <p:spPr bwMode="auto">
          <a:xfrm>
            <a:off x="4819293" y="6489968"/>
            <a:ext cx="2563522" cy="24622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000" dirty="0">
                <a:latin typeface="Helvetica"/>
                <a:cs typeface="Helvetica"/>
              </a:rPr>
              <a:t>CTT Collaborators. </a:t>
            </a:r>
            <a:r>
              <a:rPr lang="en-GB" sz="1000" i="1" dirty="0">
                <a:latin typeface="Helvetica"/>
                <a:cs typeface="Helvetica"/>
              </a:rPr>
              <a:t>Lancet</a:t>
            </a:r>
            <a:r>
              <a:rPr lang="en-GB" sz="1000" dirty="0">
                <a:latin typeface="Helvetica"/>
                <a:cs typeface="Helvetica"/>
              </a:rPr>
              <a:t> </a:t>
            </a:r>
            <a:r>
              <a:rPr lang="en-GB" sz="1000" b="1" dirty="0">
                <a:latin typeface="Helvetica"/>
                <a:cs typeface="Helvetica"/>
              </a:rPr>
              <a:t>2012</a:t>
            </a:r>
            <a:r>
              <a:rPr lang="en-GB" sz="1000" dirty="0">
                <a:latin typeface="Helvetica"/>
                <a:cs typeface="Helvetica"/>
              </a:rPr>
              <a:t>; 380: 581</a:t>
            </a:r>
          </a:p>
        </p:txBody>
      </p:sp>
      <p:sp>
        <p:nvSpPr>
          <p:cNvPr id="41" name="Text Box 5"/>
          <p:cNvSpPr txBox="1">
            <a:spLocks noChangeArrowheads="1"/>
          </p:cNvSpPr>
          <p:nvPr/>
        </p:nvSpPr>
        <p:spPr bwMode="auto">
          <a:xfrm>
            <a:off x="2115020" y="5723065"/>
            <a:ext cx="172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fontAlgn="base" hangingPunct="0">
              <a:spcBef>
                <a:spcPct val="0"/>
              </a:spcBef>
              <a:spcAft>
                <a:spcPct val="0"/>
              </a:spcAft>
              <a:defRPr/>
            </a:pPr>
            <a:r>
              <a:rPr lang="en-GB" sz="1200" dirty="0">
                <a:latin typeface="Helvetica"/>
                <a:ea typeface="ＭＳ Ｐゴシック" charset="0"/>
                <a:cs typeface="Helvetica"/>
              </a:rPr>
              <a:t>27 Statin Trials</a:t>
            </a:r>
          </a:p>
          <a:p>
            <a:pPr eaLnBrk="0" fontAlgn="base" hangingPunct="0">
              <a:spcBef>
                <a:spcPct val="0"/>
              </a:spcBef>
              <a:spcAft>
                <a:spcPct val="0"/>
              </a:spcAft>
              <a:defRPr/>
            </a:pPr>
            <a:r>
              <a:rPr lang="en-GB" sz="1200" dirty="0">
                <a:latin typeface="Helvetica"/>
                <a:ea typeface="ＭＳ Ｐゴシック" charset="0"/>
                <a:cs typeface="Helvetica"/>
              </a:rPr>
              <a:t>174,149 Patients</a:t>
            </a:r>
          </a:p>
        </p:txBody>
      </p:sp>
      <p:graphicFrame>
        <p:nvGraphicFramePr>
          <p:cNvPr id="42" name="Gráfico 6"/>
          <p:cNvGraphicFramePr>
            <a:graphicFrameLocks/>
          </p:cNvGraphicFramePr>
          <p:nvPr/>
        </p:nvGraphicFramePr>
        <p:xfrm>
          <a:off x="2207410" y="1292691"/>
          <a:ext cx="7205763" cy="524218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6973169" y="1532764"/>
            <a:ext cx="2749471" cy="4593565"/>
          </a:xfrm>
          <a:prstGeom prst="rect">
            <a:avLst/>
          </a:prstGeom>
          <a:noFill/>
          <a:ln>
            <a:noFill/>
          </a:ln>
          <a:effectLst/>
        </p:spPr>
        <p:txBody>
          <a:bodyPr wrap="none" rtlCol="0">
            <a:spAutoFit/>
          </a:bodyPr>
          <a:lstStyle/>
          <a:p>
            <a:pPr>
              <a:lnSpc>
                <a:spcPts val="3900"/>
              </a:lnSpc>
            </a:pPr>
            <a:r>
              <a:rPr lang="cs-CZ" sz="1600" b="1" dirty="0">
                <a:latin typeface="Helvetica"/>
                <a:cs typeface="Helvetica"/>
              </a:rPr>
              <a:t>Všechny cévní příhody</a:t>
            </a:r>
            <a:endParaRPr lang="en-US" sz="1600" b="1" dirty="0">
              <a:latin typeface="Helvetica"/>
              <a:cs typeface="Helvetica"/>
            </a:endParaRPr>
          </a:p>
          <a:p>
            <a:pPr>
              <a:lnSpc>
                <a:spcPts val="3900"/>
              </a:lnSpc>
            </a:pPr>
            <a:r>
              <a:rPr lang="cs-CZ" sz="1600" b="1" dirty="0">
                <a:latin typeface="Helvetica"/>
                <a:cs typeface="Helvetica"/>
              </a:rPr>
              <a:t>Koronární příhody</a:t>
            </a:r>
            <a:endParaRPr lang="en-US" sz="1600" b="1" dirty="0">
              <a:latin typeface="Helvetica"/>
              <a:cs typeface="Helvetica"/>
            </a:endParaRPr>
          </a:p>
          <a:p>
            <a:pPr>
              <a:lnSpc>
                <a:spcPts val="3900"/>
              </a:lnSpc>
            </a:pPr>
            <a:r>
              <a:rPr lang="cs-CZ" sz="1600" b="1" dirty="0">
                <a:latin typeface="Helvetica"/>
                <a:cs typeface="Helvetica"/>
              </a:rPr>
              <a:t>Koronární </a:t>
            </a:r>
            <a:r>
              <a:rPr lang="cs-CZ" sz="1600" b="1" dirty="0" err="1">
                <a:latin typeface="Helvetica"/>
                <a:cs typeface="Helvetica"/>
              </a:rPr>
              <a:t>revaskularizace</a:t>
            </a:r>
            <a:endParaRPr lang="en-US" sz="1600" b="1" dirty="0">
              <a:latin typeface="Helvetica"/>
              <a:cs typeface="Helvetica"/>
            </a:endParaRPr>
          </a:p>
          <a:p>
            <a:pPr>
              <a:lnSpc>
                <a:spcPts val="3900"/>
              </a:lnSpc>
            </a:pPr>
            <a:r>
              <a:rPr lang="cs-CZ" sz="1600" b="1" dirty="0">
                <a:latin typeface="Helvetica"/>
                <a:cs typeface="Helvetica"/>
              </a:rPr>
              <a:t>CMP </a:t>
            </a:r>
            <a:r>
              <a:rPr lang="en-US" sz="1600" b="1" dirty="0">
                <a:latin typeface="Helvetica"/>
                <a:cs typeface="Helvetica"/>
              </a:rPr>
              <a:t>(</a:t>
            </a:r>
            <a:r>
              <a:rPr lang="cs-CZ" sz="1600" b="1" dirty="0">
                <a:latin typeface="Helvetica"/>
                <a:cs typeface="Helvetica"/>
              </a:rPr>
              <a:t>všechny</a:t>
            </a:r>
            <a:r>
              <a:rPr lang="en-US" sz="1600" b="1" dirty="0">
                <a:latin typeface="Helvetica"/>
                <a:cs typeface="Helvetica"/>
              </a:rPr>
              <a:t>)</a:t>
            </a:r>
          </a:p>
          <a:p>
            <a:pPr>
              <a:lnSpc>
                <a:spcPts val="3900"/>
              </a:lnSpc>
            </a:pPr>
            <a:r>
              <a:rPr lang="cs-CZ" sz="1600" b="1" dirty="0">
                <a:latin typeface="Helvetica"/>
                <a:cs typeface="Helvetica"/>
              </a:rPr>
              <a:t>Ischemická CMP</a:t>
            </a:r>
            <a:endParaRPr lang="en-US" sz="1600" b="1" dirty="0">
              <a:latin typeface="Helvetica"/>
              <a:cs typeface="Helvetica"/>
            </a:endParaRPr>
          </a:p>
          <a:p>
            <a:pPr>
              <a:lnSpc>
                <a:spcPts val="3900"/>
              </a:lnSpc>
            </a:pPr>
            <a:r>
              <a:rPr lang="cs-CZ" sz="1600" b="1" dirty="0">
                <a:latin typeface="Helvetica"/>
                <a:cs typeface="Helvetica"/>
              </a:rPr>
              <a:t>Kryptogenní CMP</a:t>
            </a:r>
            <a:endParaRPr lang="en-US" sz="1600" b="1" dirty="0">
              <a:latin typeface="Helvetica"/>
              <a:cs typeface="Helvetica"/>
            </a:endParaRPr>
          </a:p>
          <a:p>
            <a:pPr>
              <a:lnSpc>
                <a:spcPts val="3900"/>
              </a:lnSpc>
            </a:pPr>
            <a:r>
              <a:rPr lang="cs-CZ" sz="1600" b="1" dirty="0">
                <a:latin typeface="Helvetica"/>
                <a:cs typeface="Helvetica"/>
              </a:rPr>
              <a:t>Úmrtí na KVO</a:t>
            </a:r>
            <a:endParaRPr lang="en-US" sz="1600" b="1" dirty="0">
              <a:latin typeface="Helvetica"/>
              <a:cs typeface="Helvetica"/>
            </a:endParaRPr>
          </a:p>
          <a:p>
            <a:pPr>
              <a:lnSpc>
                <a:spcPts val="3900"/>
              </a:lnSpc>
            </a:pPr>
            <a:r>
              <a:rPr lang="cs-CZ" sz="1600" b="1" dirty="0">
                <a:latin typeface="Helvetica"/>
                <a:cs typeface="Helvetica"/>
              </a:rPr>
              <a:t>Úmrtí na ICHS</a:t>
            </a:r>
          </a:p>
          <a:p>
            <a:pPr>
              <a:lnSpc>
                <a:spcPts val="3900"/>
              </a:lnSpc>
            </a:pPr>
            <a:r>
              <a:rPr lang="cs-CZ" sz="1600" b="1" dirty="0">
                <a:latin typeface="Helvetica"/>
                <a:cs typeface="Helvetica"/>
              </a:rPr>
              <a:t>Ostatní KVO úmrtí</a:t>
            </a:r>
          </a:p>
        </p:txBody>
      </p:sp>
    </p:spTree>
    <p:extLst>
      <p:ext uri="{BB962C8B-B14F-4D97-AF65-F5344CB8AC3E}">
        <p14:creationId xmlns:p14="http://schemas.microsoft.com/office/powerpoint/2010/main" val="187994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rázek 2">
            <a:extLst>
              <a:ext uri="{FF2B5EF4-FFF2-40B4-BE49-F238E27FC236}">
                <a16:creationId xmlns:a16="http://schemas.microsoft.com/office/drawing/2014/main" id="{6D818166-DE65-56A4-FCD5-F9B6A2C124C8}"/>
              </a:ext>
            </a:extLst>
          </p:cNvPr>
          <p:cNvPicPr>
            <a:picLocks noChangeAspect="1"/>
          </p:cNvPicPr>
          <p:nvPr/>
        </p:nvPicPr>
        <p:blipFill rotWithShape="1">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260971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5406" y="524117"/>
            <a:ext cx="10717162" cy="467022"/>
          </a:xfrm>
        </p:spPr>
        <p:txBody>
          <a:bodyPr>
            <a:noAutofit/>
          </a:bodyPr>
          <a:lstStyle/>
          <a:p>
            <a:pPr algn="ctr"/>
            <a:r>
              <a:rPr lang="cs-CZ" sz="3600" dirty="0"/>
              <a:t>Měřit nebo počítat (koncentraci LDL-C), to je oč tu běží…</a:t>
            </a:r>
            <a:endParaRPr lang="en-GB" sz="3600" dirty="0"/>
          </a:p>
        </p:txBody>
      </p:sp>
      <p:sp>
        <p:nvSpPr>
          <p:cNvPr id="3" name="Obdélník 2">
            <a:extLst>
              <a:ext uri="{FF2B5EF4-FFF2-40B4-BE49-F238E27FC236}">
                <a16:creationId xmlns:a16="http://schemas.microsoft.com/office/drawing/2014/main" id="{0579A4DC-52A1-478A-94FA-4B61F5D2A6FC}"/>
              </a:ext>
            </a:extLst>
          </p:cNvPr>
          <p:cNvSpPr/>
          <p:nvPr/>
        </p:nvSpPr>
        <p:spPr>
          <a:xfrm>
            <a:off x="1327355" y="1218555"/>
            <a:ext cx="9537290" cy="4420890"/>
          </a:xfrm>
          <a:prstGeom prst="rect">
            <a:avLst/>
          </a:prstGeom>
        </p:spPr>
        <p:txBody>
          <a:bodyPr wrap="square">
            <a:spAutoFit/>
          </a:bodyPr>
          <a:lstStyle/>
          <a:p>
            <a:pPr>
              <a:lnSpc>
                <a:spcPct val="200000"/>
              </a:lnSpc>
            </a:pPr>
            <a:r>
              <a:rPr lang="cs-CZ" sz="2400" dirty="0"/>
              <a:t>• </a:t>
            </a:r>
            <a:r>
              <a:rPr lang="cs-CZ" sz="2400" b="1" dirty="0" err="1"/>
              <a:t>Friedewald</a:t>
            </a:r>
            <a:r>
              <a:rPr lang="cs-CZ" sz="2400" dirty="0"/>
              <a:t>: 		LDL-C=TC-HDL-C-(TG/5)</a:t>
            </a:r>
          </a:p>
          <a:p>
            <a:pPr>
              <a:lnSpc>
                <a:spcPct val="200000"/>
              </a:lnSpc>
            </a:pPr>
            <a:r>
              <a:rPr lang="cs-CZ" sz="2400" dirty="0"/>
              <a:t>• </a:t>
            </a:r>
            <a:r>
              <a:rPr lang="cs-CZ" sz="2400" b="1" dirty="0" err="1"/>
              <a:t>Hattori</a:t>
            </a:r>
            <a:r>
              <a:rPr lang="cs-CZ" sz="2400" dirty="0"/>
              <a:t>: 		LDL-C=(0.94×TC)-(0.94×HDL-C)-(0.19×TG)</a:t>
            </a:r>
          </a:p>
          <a:p>
            <a:pPr>
              <a:lnSpc>
                <a:spcPct val="200000"/>
              </a:lnSpc>
            </a:pPr>
            <a:r>
              <a:rPr lang="cs-CZ" sz="2400" dirty="0"/>
              <a:t>• </a:t>
            </a:r>
            <a:r>
              <a:rPr lang="cs-CZ" sz="2400" b="1" dirty="0" err="1"/>
              <a:t>Anandaraja</a:t>
            </a:r>
            <a:r>
              <a:rPr lang="cs-CZ" sz="2400" dirty="0"/>
              <a:t>: 		LDL-C=(0.9×TC)-(0.9×TG/5)-28</a:t>
            </a:r>
          </a:p>
          <a:p>
            <a:pPr>
              <a:lnSpc>
                <a:spcPct val="200000"/>
              </a:lnSpc>
            </a:pPr>
            <a:r>
              <a:rPr lang="cs-CZ" sz="2400" dirty="0"/>
              <a:t>• </a:t>
            </a:r>
            <a:r>
              <a:rPr lang="cs-CZ" sz="2400" b="1" dirty="0" err="1"/>
              <a:t>Vujovic</a:t>
            </a:r>
            <a:r>
              <a:rPr lang="cs-CZ" sz="2400" dirty="0"/>
              <a:t>: 		LDL-C=TC-HDL-C-(TG/6.58)</a:t>
            </a:r>
          </a:p>
          <a:p>
            <a:pPr>
              <a:lnSpc>
                <a:spcPct val="200000"/>
              </a:lnSpc>
            </a:pPr>
            <a:r>
              <a:rPr lang="cs-CZ" sz="2400" dirty="0"/>
              <a:t>• </a:t>
            </a:r>
            <a:r>
              <a:rPr lang="cs-CZ" sz="2400" b="1" dirty="0" err="1"/>
              <a:t>Chen</a:t>
            </a:r>
            <a:r>
              <a:rPr lang="cs-CZ" sz="2400" dirty="0"/>
              <a:t>: 		LDL-C=(TC-HDL-C)×0.9-(TG×0.1)</a:t>
            </a:r>
          </a:p>
          <a:p>
            <a:pPr>
              <a:lnSpc>
                <a:spcPct val="200000"/>
              </a:lnSpc>
            </a:pPr>
            <a:r>
              <a:rPr lang="cs-CZ" sz="2400" dirty="0"/>
              <a:t>• </a:t>
            </a:r>
            <a:r>
              <a:rPr lang="cs-CZ" sz="2400" b="1" dirty="0"/>
              <a:t>de Cordova</a:t>
            </a:r>
            <a:r>
              <a:rPr lang="cs-CZ" sz="2400" dirty="0"/>
              <a:t>: 		LDL-C=0.7516×(TC-HDL-C)</a:t>
            </a:r>
          </a:p>
        </p:txBody>
      </p:sp>
      <p:sp>
        <p:nvSpPr>
          <p:cNvPr id="4" name="Obdélník 3">
            <a:extLst>
              <a:ext uri="{FF2B5EF4-FFF2-40B4-BE49-F238E27FC236}">
                <a16:creationId xmlns:a16="http://schemas.microsoft.com/office/drawing/2014/main" id="{BB30A5FD-2F8E-4637-ABBE-A39B66C4BC91}"/>
              </a:ext>
            </a:extLst>
          </p:cNvPr>
          <p:cNvSpPr/>
          <p:nvPr/>
        </p:nvSpPr>
        <p:spPr>
          <a:xfrm>
            <a:off x="7536160" y="5580699"/>
            <a:ext cx="2606804" cy="1015663"/>
          </a:xfrm>
          <a:prstGeom prst="rect">
            <a:avLst/>
          </a:prstGeom>
        </p:spPr>
        <p:txBody>
          <a:bodyPr wrap="none">
            <a:spAutoFit/>
          </a:bodyPr>
          <a:lstStyle/>
          <a:p>
            <a:r>
              <a:rPr lang="cs-CZ" sz="1200" dirty="0" err="1"/>
              <a:t>Clin</a:t>
            </a:r>
            <a:r>
              <a:rPr lang="cs-CZ" sz="1200" dirty="0"/>
              <a:t> </a:t>
            </a:r>
            <a:r>
              <a:rPr lang="cs-CZ" sz="1200" dirty="0" err="1"/>
              <a:t>Chem</a:t>
            </a:r>
            <a:r>
              <a:rPr lang="cs-CZ" sz="1200" dirty="0"/>
              <a:t>. 1972;18:499–502</a:t>
            </a:r>
          </a:p>
          <a:p>
            <a:r>
              <a:rPr lang="cs-CZ" sz="1200" dirty="0" err="1"/>
              <a:t>Lipids</a:t>
            </a:r>
            <a:r>
              <a:rPr lang="cs-CZ" sz="1200" dirty="0"/>
              <a:t> </a:t>
            </a:r>
            <a:r>
              <a:rPr lang="cs-CZ" sz="1200" dirty="0" err="1"/>
              <a:t>Health</a:t>
            </a:r>
            <a:r>
              <a:rPr lang="cs-CZ" sz="1200" dirty="0"/>
              <a:t> Dis. 2010;9:52</a:t>
            </a:r>
          </a:p>
          <a:p>
            <a:r>
              <a:rPr lang="de-DE" sz="1200" dirty="0" err="1"/>
              <a:t>Clin</a:t>
            </a:r>
            <a:r>
              <a:rPr lang="de-DE" sz="1200" dirty="0"/>
              <a:t> </a:t>
            </a:r>
            <a:r>
              <a:rPr lang="de-DE" sz="1200" dirty="0" err="1"/>
              <a:t>Chem</a:t>
            </a:r>
            <a:r>
              <a:rPr lang="de-DE" sz="1200" dirty="0"/>
              <a:t> Lab Med. 2001;39:426–431.</a:t>
            </a:r>
            <a:endParaRPr lang="cs-CZ" sz="1200" dirty="0"/>
          </a:p>
          <a:p>
            <a:r>
              <a:rPr lang="cs-CZ" sz="1200" dirty="0" err="1"/>
              <a:t>Lipids</a:t>
            </a:r>
            <a:r>
              <a:rPr lang="cs-CZ" sz="1200" dirty="0"/>
              <a:t> </a:t>
            </a:r>
            <a:r>
              <a:rPr lang="cs-CZ" sz="1200" dirty="0" err="1"/>
              <a:t>Health</a:t>
            </a:r>
            <a:r>
              <a:rPr lang="cs-CZ" sz="1200" dirty="0"/>
              <a:t> Dis. 2010;9:27</a:t>
            </a:r>
          </a:p>
          <a:p>
            <a:r>
              <a:rPr lang="cs-CZ" sz="1200" dirty="0" err="1"/>
              <a:t>Atherosclerosis</a:t>
            </a:r>
            <a:r>
              <a:rPr lang="cs-CZ" sz="1200" dirty="0"/>
              <a:t>. 1998;138:289–299</a:t>
            </a:r>
          </a:p>
        </p:txBody>
      </p:sp>
    </p:spTree>
    <p:extLst>
      <p:ext uri="{BB962C8B-B14F-4D97-AF65-F5344CB8AC3E}">
        <p14:creationId xmlns:p14="http://schemas.microsoft.com/office/powerpoint/2010/main" val="75533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7619" y="586613"/>
            <a:ext cx="9744713" cy="467022"/>
          </a:xfrm>
        </p:spPr>
        <p:txBody>
          <a:bodyPr>
            <a:noAutofit/>
          </a:bodyPr>
          <a:lstStyle/>
          <a:p>
            <a:pPr algn="ctr"/>
            <a:r>
              <a:rPr lang="cs-CZ" sz="3600" dirty="0"/>
              <a:t>Přesnost LDL-C výpočtu klesá se stoupajícími TG, ale není dostatečná ani v běžných koncentracích LDL-C</a:t>
            </a:r>
            <a:endParaRPr lang="en-GB" sz="3600" dirty="0"/>
          </a:p>
        </p:txBody>
      </p:sp>
      <p:pic>
        <p:nvPicPr>
          <p:cNvPr id="5" name="Obrázek 4">
            <a:extLst>
              <a:ext uri="{FF2B5EF4-FFF2-40B4-BE49-F238E27FC236}">
                <a16:creationId xmlns:a16="http://schemas.microsoft.com/office/drawing/2014/main" id="{047435DC-84A7-4DF4-876E-F846AA768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964" y="1343437"/>
            <a:ext cx="8188035" cy="5212096"/>
          </a:xfrm>
          <a:prstGeom prst="rect">
            <a:avLst/>
          </a:prstGeom>
        </p:spPr>
      </p:pic>
      <p:sp>
        <p:nvSpPr>
          <p:cNvPr id="7" name="Obdélník 6">
            <a:extLst>
              <a:ext uri="{FF2B5EF4-FFF2-40B4-BE49-F238E27FC236}">
                <a16:creationId xmlns:a16="http://schemas.microsoft.com/office/drawing/2014/main" id="{7E750EE8-F3B5-4C3D-88A5-1B63FBF52C69}"/>
              </a:ext>
            </a:extLst>
          </p:cNvPr>
          <p:cNvSpPr/>
          <p:nvPr/>
        </p:nvSpPr>
        <p:spPr>
          <a:xfrm>
            <a:off x="5879976" y="6453336"/>
            <a:ext cx="4572000" cy="261610"/>
          </a:xfrm>
          <a:prstGeom prst="rect">
            <a:avLst/>
          </a:prstGeom>
        </p:spPr>
        <p:txBody>
          <a:bodyPr>
            <a:spAutoFit/>
          </a:bodyPr>
          <a:lstStyle/>
          <a:p>
            <a:pPr algn="r"/>
            <a:r>
              <a:rPr lang="cs-CZ" sz="1050" dirty="0">
                <a:hlinkClick r:id="rId4"/>
              </a:rPr>
              <a:t>Indian J </a:t>
            </a:r>
            <a:r>
              <a:rPr lang="cs-CZ" sz="1050" dirty="0" err="1">
                <a:hlinkClick r:id="rId4"/>
              </a:rPr>
              <a:t>Endocrinol</a:t>
            </a:r>
            <a:r>
              <a:rPr lang="cs-CZ" sz="1050" dirty="0">
                <a:hlinkClick r:id="rId4"/>
              </a:rPr>
              <a:t> </a:t>
            </a:r>
            <a:r>
              <a:rPr lang="cs-CZ" sz="1050" dirty="0" err="1">
                <a:hlinkClick r:id="rId4"/>
              </a:rPr>
              <a:t>Metab</a:t>
            </a:r>
            <a:r>
              <a:rPr lang="cs-CZ" sz="1050" dirty="0"/>
              <a:t>. 2014 Jul-</a:t>
            </a:r>
            <a:r>
              <a:rPr lang="cs-CZ" sz="1050" dirty="0" err="1"/>
              <a:t>Aug</a:t>
            </a:r>
            <a:r>
              <a:rPr lang="cs-CZ" sz="1050" dirty="0"/>
              <a:t>; 18(4): 502–504</a:t>
            </a:r>
          </a:p>
        </p:txBody>
      </p:sp>
      <p:sp>
        <p:nvSpPr>
          <p:cNvPr id="3" name="Obdélník 2">
            <a:extLst>
              <a:ext uri="{FF2B5EF4-FFF2-40B4-BE49-F238E27FC236}">
                <a16:creationId xmlns:a16="http://schemas.microsoft.com/office/drawing/2014/main" id="{CBAF352D-99C1-E617-3D8E-4FB7F2BCFEF3}"/>
              </a:ext>
            </a:extLst>
          </p:cNvPr>
          <p:cNvSpPr/>
          <p:nvPr/>
        </p:nvSpPr>
        <p:spPr>
          <a:xfrm>
            <a:off x="2171701" y="2545773"/>
            <a:ext cx="8115298" cy="361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Nepoužívat </a:t>
            </a:r>
            <a:r>
              <a:rPr lang="cs-CZ" sz="2800" dirty="0" err="1"/>
              <a:t>Friedewaldovu</a:t>
            </a:r>
            <a:r>
              <a:rPr lang="cs-CZ" sz="2800" dirty="0"/>
              <a:t> formuli </a:t>
            </a:r>
          </a:p>
          <a:p>
            <a:pPr algn="ctr"/>
            <a:endParaRPr lang="cs-CZ" sz="2800" dirty="0"/>
          </a:p>
          <a:p>
            <a:pPr algn="ctr"/>
            <a:r>
              <a:rPr lang="cs-CZ" sz="2800" dirty="0"/>
              <a:t>při TG &gt; 2, 26 </a:t>
            </a:r>
            <a:r>
              <a:rPr lang="cs-CZ" sz="2800" dirty="0" err="1"/>
              <a:t>mmol</a:t>
            </a:r>
            <a:r>
              <a:rPr lang="cs-CZ" sz="2800" dirty="0"/>
              <a:t>/l</a:t>
            </a:r>
          </a:p>
          <a:p>
            <a:pPr algn="ctr"/>
            <a:r>
              <a:rPr lang="cs-CZ" sz="2800" dirty="0"/>
              <a:t>anebo </a:t>
            </a:r>
          </a:p>
          <a:p>
            <a:pPr algn="ctr"/>
            <a:r>
              <a:rPr lang="cs-CZ" sz="2800" dirty="0"/>
              <a:t>LDL-C &lt; 1, 8 a &gt; 3,4 </a:t>
            </a:r>
            <a:r>
              <a:rPr lang="cs-CZ" sz="2800" dirty="0" err="1"/>
              <a:t>mmol</a:t>
            </a:r>
            <a:r>
              <a:rPr lang="cs-CZ" sz="2800" dirty="0"/>
              <a:t>/l</a:t>
            </a:r>
          </a:p>
          <a:p>
            <a:pPr algn="ctr"/>
            <a:endParaRPr lang="cs-CZ" sz="2800" dirty="0"/>
          </a:p>
        </p:txBody>
      </p:sp>
    </p:spTree>
    <p:extLst>
      <p:ext uri="{BB962C8B-B14F-4D97-AF65-F5344CB8AC3E}">
        <p14:creationId xmlns:p14="http://schemas.microsoft.com/office/powerpoint/2010/main" val="37842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817725" y="658309"/>
            <a:ext cx="8556550" cy="783076"/>
          </a:xfrm>
        </p:spPr>
        <p:txBody>
          <a:bodyPr>
            <a:normAutofit/>
          </a:bodyPr>
          <a:lstStyle/>
          <a:p>
            <a:pPr algn="ctr" eaLnBrk="1" hangingPunct="1"/>
            <a:r>
              <a:rPr lang="cs-CZ" altLang="en-US" sz="3556" dirty="0"/>
              <a:t>Variabilita stanovení LDL-C je také realita</a:t>
            </a:r>
            <a:endParaRPr lang="en-US" altLang="en-US" sz="2700" dirty="0"/>
          </a:p>
        </p:txBody>
      </p:sp>
      <p:pic>
        <p:nvPicPr>
          <p:cNvPr id="3" name="Obrázek 2">
            <a:extLst>
              <a:ext uri="{FF2B5EF4-FFF2-40B4-BE49-F238E27FC236}">
                <a16:creationId xmlns:a16="http://schemas.microsoft.com/office/drawing/2014/main" id="{AF30CD41-873C-42DC-9DD7-60D63D39F350}"/>
              </a:ext>
            </a:extLst>
          </p:cNvPr>
          <p:cNvPicPr>
            <a:picLocks noChangeAspect="1"/>
          </p:cNvPicPr>
          <p:nvPr/>
        </p:nvPicPr>
        <p:blipFill>
          <a:blip r:embed="rId3"/>
          <a:stretch>
            <a:fillRect/>
          </a:stretch>
        </p:blipFill>
        <p:spPr>
          <a:xfrm>
            <a:off x="759281" y="2113748"/>
            <a:ext cx="10705188" cy="3265019"/>
          </a:xfrm>
          <a:prstGeom prst="rect">
            <a:avLst/>
          </a:prstGeom>
        </p:spPr>
      </p:pic>
      <p:sp>
        <p:nvSpPr>
          <p:cNvPr id="4" name="Obdélník 3">
            <a:extLst>
              <a:ext uri="{FF2B5EF4-FFF2-40B4-BE49-F238E27FC236}">
                <a16:creationId xmlns:a16="http://schemas.microsoft.com/office/drawing/2014/main" id="{76451F0F-8ACC-468B-BBA0-5D3D18C6B2D3}"/>
              </a:ext>
            </a:extLst>
          </p:cNvPr>
          <p:cNvSpPr/>
          <p:nvPr/>
        </p:nvSpPr>
        <p:spPr>
          <a:xfrm>
            <a:off x="5999779" y="5759048"/>
            <a:ext cx="4572000" cy="338554"/>
          </a:xfrm>
          <a:prstGeom prst="rect">
            <a:avLst/>
          </a:prstGeom>
        </p:spPr>
        <p:txBody>
          <a:bodyPr>
            <a:spAutoFit/>
          </a:bodyPr>
          <a:lstStyle/>
          <a:p>
            <a:r>
              <a:rPr lang="cs-CZ" sz="1600" b="1" dirty="0" err="1">
                <a:latin typeface="AvenirNextLTPro-Bold"/>
              </a:rPr>
              <a:t>Clinical</a:t>
            </a:r>
            <a:r>
              <a:rPr lang="cs-CZ" sz="1600" b="1" dirty="0">
                <a:latin typeface="AvenirNextLTPro-Bold"/>
              </a:rPr>
              <a:t> </a:t>
            </a:r>
            <a:r>
              <a:rPr lang="cs-CZ" sz="1600" b="1" dirty="0" err="1">
                <a:latin typeface="AvenirNextLTPro-Bold"/>
              </a:rPr>
              <a:t>Chemistry</a:t>
            </a:r>
            <a:r>
              <a:rPr lang="cs-CZ" sz="1600" b="1" dirty="0">
                <a:latin typeface="AvenirNextLTPro-Bold"/>
              </a:rPr>
              <a:t> </a:t>
            </a:r>
            <a:r>
              <a:rPr lang="cs-CZ" sz="1600" dirty="0">
                <a:latin typeface="AvenirNextLTPro-Regular"/>
              </a:rPr>
              <a:t>64:7, 1006–1033 (2018)</a:t>
            </a:r>
            <a:endParaRPr lang="cs-CZ" sz="1600" dirty="0"/>
          </a:p>
        </p:txBody>
      </p:sp>
      <p:sp>
        <p:nvSpPr>
          <p:cNvPr id="5" name="Obdélník 4">
            <a:extLst>
              <a:ext uri="{FF2B5EF4-FFF2-40B4-BE49-F238E27FC236}">
                <a16:creationId xmlns:a16="http://schemas.microsoft.com/office/drawing/2014/main" id="{383514E7-F8D1-46F5-8651-7DCFDB37CCDE}"/>
              </a:ext>
            </a:extLst>
          </p:cNvPr>
          <p:cNvSpPr/>
          <p:nvPr/>
        </p:nvSpPr>
        <p:spPr>
          <a:xfrm>
            <a:off x="759281" y="3637935"/>
            <a:ext cx="10673438" cy="17408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a:p>
        </p:txBody>
      </p:sp>
      <p:cxnSp>
        <p:nvCxnSpPr>
          <p:cNvPr id="9" name="Connecteur droit 119">
            <a:extLst>
              <a:ext uri="{FF2B5EF4-FFF2-40B4-BE49-F238E27FC236}">
                <a16:creationId xmlns:a16="http://schemas.microsoft.com/office/drawing/2014/main" id="{FBA2B524-F5D2-4C60-AA29-DEA6DC691404}"/>
              </a:ext>
            </a:extLst>
          </p:cNvPr>
          <p:cNvCxnSpPr/>
          <p:nvPr/>
        </p:nvCxnSpPr>
        <p:spPr>
          <a:xfrm>
            <a:off x="1616075" y="1628800"/>
            <a:ext cx="89598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690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4CD716-F81C-3718-7572-48F4B426EBFB}"/>
              </a:ext>
            </a:extLst>
          </p:cNvPr>
          <p:cNvSpPr>
            <a:spLocks noGrp="1"/>
          </p:cNvSpPr>
          <p:nvPr>
            <p:ph type="title"/>
          </p:nvPr>
        </p:nvSpPr>
        <p:spPr>
          <a:xfrm>
            <a:off x="621890" y="365125"/>
            <a:ext cx="10515600" cy="1325563"/>
          </a:xfrm>
        </p:spPr>
        <p:txBody>
          <a:bodyPr/>
          <a:lstStyle/>
          <a:p>
            <a:r>
              <a:rPr lang="cs-CZ" dirty="0"/>
              <a:t>Lipoprotein (a) </a:t>
            </a:r>
          </a:p>
        </p:txBody>
      </p:sp>
      <p:pic>
        <p:nvPicPr>
          <p:cNvPr id="5" name="Zástupný symbol obsahu 3">
            <a:extLst>
              <a:ext uri="{FF2B5EF4-FFF2-40B4-BE49-F238E27FC236}">
                <a16:creationId xmlns:a16="http://schemas.microsoft.com/office/drawing/2014/main" id="{CF0D6105-B5DF-EC25-F552-7086B9B078F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66004"/>
            <a:ext cx="4724272" cy="4057539"/>
          </a:xfrm>
        </p:spPr>
      </p:pic>
      <p:pic>
        <p:nvPicPr>
          <p:cNvPr id="6" name="Zástupný symbol obsahu 3">
            <a:extLst>
              <a:ext uri="{FF2B5EF4-FFF2-40B4-BE49-F238E27FC236}">
                <a16:creationId xmlns:a16="http://schemas.microsoft.com/office/drawing/2014/main" id="{30AE9831-AB19-3D0D-46EF-C129131DAC4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53548" y="2141354"/>
            <a:ext cx="6200448" cy="3708839"/>
          </a:xfrm>
        </p:spPr>
      </p:pic>
      <p:sp>
        <p:nvSpPr>
          <p:cNvPr id="8" name="TextovéPole 7">
            <a:extLst>
              <a:ext uri="{FF2B5EF4-FFF2-40B4-BE49-F238E27FC236}">
                <a16:creationId xmlns:a16="http://schemas.microsoft.com/office/drawing/2014/main" id="{BD32EFB6-86D8-5EB2-C01E-DC8757D30815}"/>
              </a:ext>
            </a:extLst>
          </p:cNvPr>
          <p:cNvSpPr txBox="1"/>
          <p:nvPr/>
        </p:nvSpPr>
        <p:spPr>
          <a:xfrm>
            <a:off x="6508064" y="6123543"/>
            <a:ext cx="6096000" cy="369332"/>
          </a:xfrm>
          <a:prstGeom prst="rect">
            <a:avLst/>
          </a:prstGeom>
          <a:noFill/>
        </p:spPr>
        <p:txBody>
          <a:bodyPr wrap="square">
            <a:spAutoFit/>
          </a:bodyPr>
          <a:lstStyle/>
          <a:p>
            <a:r>
              <a:rPr lang="sk-SK" dirty="0" err="1"/>
              <a:t>Kamstrup</a:t>
            </a:r>
            <a:r>
              <a:rPr lang="sk-SK" dirty="0"/>
              <a:t> et </a:t>
            </a:r>
            <a:r>
              <a:rPr lang="sk-SK" dirty="0" err="1"/>
              <a:t>al</a:t>
            </a:r>
            <a:r>
              <a:rPr lang="sk-SK" dirty="0"/>
              <a:t>, </a:t>
            </a:r>
            <a:r>
              <a:rPr lang="sk-SK" dirty="0" err="1"/>
              <a:t>Copenhagen</a:t>
            </a:r>
            <a:r>
              <a:rPr lang="sk-SK" dirty="0"/>
              <a:t> Heart Study, JAMA 2009</a:t>
            </a:r>
          </a:p>
        </p:txBody>
      </p:sp>
    </p:spTree>
    <p:extLst>
      <p:ext uri="{BB962C8B-B14F-4D97-AF65-F5344CB8AC3E}">
        <p14:creationId xmlns:p14="http://schemas.microsoft.com/office/powerpoint/2010/main" val="154096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4CD716-F81C-3718-7572-48F4B426EBFB}"/>
              </a:ext>
            </a:extLst>
          </p:cNvPr>
          <p:cNvSpPr>
            <a:spLocks noGrp="1"/>
          </p:cNvSpPr>
          <p:nvPr>
            <p:ph type="title"/>
          </p:nvPr>
        </p:nvSpPr>
        <p:spPr>
          <a:xfrm>
            <a:off x="621890" y="365125"/>
            <a:ext cx="10515600" cy="1325563"/>
          </a:xfrm>
        </p:spPr>
        <p:txBody>
          <a:bodyPr/>
          <a:lstStyle/>
          <a:p>
            <a:r>
              <a:rPr lang="cs-CZ" dirty="0"/>
              <a:t>Lipoprotein (a): měření jednou za život a nové terapeutické možnosti (</a:t>
            </a:r>
            <a:r>
              <a:rPr lang="cs-CZ" dirty="0" err="1"/>
              <a:t>pelacarsen</a:t>
            </a:r>
            <a:r>
              <a:rPr lang="cs-CZ" dirty="0"/>
              <a:t>, ASO) </a:t>
            </a:r>
          </a:p>
        </p:txBody>
      </p:sp>
      <p:sp>
        <p:nvSpPr>
          <p:cNvPr id="8" name="TextovéPole 7">
            <a:extLst>
              <a:ext uri="{FF2B5EF4-FFF2-40B4-BE49-F238E27FC236}">
                <a16:creationId xmlns:a16="http://schemas.microsoft.com/office/drawing/2014/main" id="{BD32EFB6-86D8-5EB2-C01E-DC8757D30815}"/>
              </a:ext>
            </a:extLst>
          </p:cNvPr>
          <p:cNvSpPr txBox="1"/>
          <p:nvPr/>
        </p:nvSpPr>
        <p:spPr>
          <a:xfrm>
            <a:off x="6508064" y="6143208"/>
            <a:ext cx="6096000" cy="369332"/>
          </a:xfrm>
          <a:prstGeom prst="rect">
            <a:avLst/>
          </a:prstGeom>
          <a:noFill/>
        </p:spPr>
        <p:txBody>
          <a:bodyPr wrap="square">
            <a:spAutoFit/>
          </a:bodyPr>
          <a:lstStyle/>
          <a:p>
            <a:r>
              <a:rPr lang="sk-SK" dirty="0" err="1"/>
              <a:t>Tsimikas</a:t>
            </a:r>
            <a:r>
              <a:rPr lang="sk-SK" dirty="0"/>
              <a:t>, Lancet 2015</a:t>
            </a:r>
          </a:p>
        </p:txBody>
      </p:sp>
      <p:pic>
        <p:nvPicPr>
          <p:cNvPr id="9" name="Zástupný obsah 8">
            <a:extLst>
              <a:ext uri="{FF2B5EF4-FFF2-40B4-BE49-F238E27FC236}">
                <a16:creationId xmlns:a16="http://schemas.microsoft.com/office/drawing/2014/main" id="{D4046AC6-CAF1-921B-AD40-10BFFD1C1354}"/>
              </a:ext>
            </a:extLst>
          </p:cNvPr>
          <p:cNvPicPr>
            <a:picLocks noGrp="1" noChangeAspect="1"/>
          </p:cNvPicPr>
          <p:nvPr>
            <p:ph sz="half" idx="1"/>
          </p:nvPr>
        </p:nvPicPr>
        <p:blipFill>
          <a:blip r:embed="rId2"/>
          <a:stretch>
            <a:fillRect/>
          </a:stretch>
        </p:blipFill>
        <p:spPr>
          <a:xfrm>
            <a:off x="502826" y="2141354"/>
            <a:ext cx="5006774" cy="3467400"/>
          </a:xfrm>
        </p:spPr>
      </p:pic>
      <p:pic>
        <p:nvPicPr>
          <p:cNvPr id="12" name="Zástupný symbol obsahu 8">
            <a:extLst>
              <a:ext uri="{FF2B5EF4-FFF2-40B4-BE49-F238E27FC236}">
                <a16:creationId xmlns:a16="http://schemas.microsoft.com/office/drawing/2014/main" id="{12DB2CDE-7A37-0B37-5E56-485A6EC735C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05090" y="2045110"/>
            <a:ext cx="5658274" cy="3952567"/>
          </a:xfrm>
        </p:spPr>
      </p:pic>
      <p:sp>
        <p:nvSpPr>
          <p:cNvPr id="13" name="TextovéPole 12">
            <a:extLst>
              <a:ext uri="{FF2B5EF4-FFF2-40B4-BE49-F238E27FC236}">
                <a16:creationId xmlns:a16="http://schemas.microsoft.com/office/drawing/2014/main" id="{FEF2108B-32A4-49B3-4306-D438046B2BDE}"/>
              </a:ext>
            </a:extLst>
          </p:cNvPr>
          <p:cNvSpPr txBox="1"/>
          <p:nvPr/>
        </p:nvSpPr>
        <p:spPr>
          <a:xfrm>
            <a:off x="621890" y="6159299"/>
            <a:ext cx="6096000" cy="369332"/>
          </a:xfrm>
          <a:prstGeom prst="rect">
            <a:avLst/>
          </a:prstGeom>
          <a:noFill/>
        </p:spPr>
        <p:txBody>
          <a:bodyPr wrap="square">
            <a:spAutoFit/>
          </a:bodyPr>
          <a:lstStyle/>
          <a:p>
            <a:r>
              <a:rPr lang="sk-SK" dirty="0"/>
              <a:t>Vrablík et al. </a:t>
            </a:r>
            <a:r>
              <a:rPr lang="sk-SK" dirty="0" err="1"/>
              <a:t>Atheroreview</a:t>
            </a:r>
            <a:r>
              <a:rPr lang="sk-SK" dirty="0"/>
              <a:t> 2019</a:t>
            </a:r>
          </a:p>
        </p:txBody>
      </p:sp>
    </p:spTree>
    <p:extLst>
      <p:ext uri="{BB962C8B-B14F-4D97-AF65-F5344CB8AC3E}">
        <p14:creationId xmlns:p14="http://schemas.microsoft.com/office/powerpoint/2010/main" val="136468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7">
            <a:extLst>
              <a:ext uri="{FF2B5EF4-FFF2-40B4-BE49-F238E27FC236}">
                <a16:creationId xmlns:a16="http://schemas.microsoft.com/office/drawing/2014/main" id="{6A71E9B8-A863-47DA-99A2-DF9C0859ED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4" name="Obdélník 3">
            <a:extLst>
              <a:ext uri="{FF2B5EF4-FFF2-40B4-BE49-F238E27FC236}">
                <a16:creationId xmlns:a16="http://schemas.microsoft.com/office/drawing/2014/main" id="{E57B9FFC-150D-4210-9689-9F01122775BC}"/>
              </a:ext>
            </a:extLst>
          </p:cNvPr>
          <p:cNvSpPr/>
          <p:nvPr/>
        </p:nvSpPr>
        <p:spPr>
          <a:xfrm>
            <a:off x="678730" y="1951348"/>
            <a:ext cx="10501460" cy="29882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836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2055" y="219663"/>
            <a:ext cx="9708441" cy="706090"/>
          </a:xfrm>
        </p:spPr>
        <p:txBody>
          <a:bodyPr vert="horz" lIns="91440" tIns="45720" rIns="91440" bIns="45720" rtlCol="0" anchor="ctr">
            <a:normAutofit fontScale="90000"/>
          </a:bodyPr>
          <a:lstStyle/>
          <a:p>
            <a:r>
              <a:rPr lang="cs-CZ" dirty="0"/>
              <a:t>Lipidové a nelipidové biomarkery rizika ASKVO</a:t>
            </a:r>
          </a:p>
        </p:txBody>
      </p:sp>
      <p:sp>
        <p:nvSpPr>
          <p:cNvPr id="3" name="Zástupný symbol pro obsah 2"/>
          <p:cNvSpPr>
            <a:spLocks noGrp="1"/>
          </p:cNvSpPr>
          <p:nvPr>
            <p:ph idx="1"/>
          </p:nvPr>
        </p:nvSpPr>
        <p:spPr>
          <a:xfrm>
            <a:off x="1140542" y="980729"/>
            <a:ext cx="4235378" cy="5688632"/>
          </a:xfrm>
        </p:spPr>
        <p:txBody>
          <a:bodyPr>
            <a:noAutofit/>
          </a:bodyPr>
          <a:lstStyle/>
          <a:p>
            <a:pPr>
              <a:lnSpc>
                <a:spcPct val="120000"/>
              </a:lnSpc>
              <a:spcBef>
                <a:spcPts val="0"/>
              </a:spcBef>
            </a:pPr>
            <a:r>
              <a:rPr lang="cs-CZ" sz="2000" b="1" dirty="0"/>
              <a:t>Celkový cholesterol</a:t>
            </a:r>
          </a:p>
          <a:p>
            <a:pPr>
              <a:lnSpc>
                <a:spcPct val="120000"/>
              </a:lnSpc>
              <a:spcBef>
                <a:spcPts val="0"/>
              </a:spcBef>
            </a:pPr>
            <a:r>
              <a:rPr lang="cs-CZ" sz="2000" b="1" dirty="0"/>
              <a:t>HDL-cholesterol</a:t>
            </a:r>
          </a:p>
          <a:p>
            <a:pPr>
              <a:lnSpc>
                <a:spcPct val="120000"/>
              </a:lnSpc>
              <a:spcBef>
                <a:spcPts val="0"/>
              </a:spcBef>
            </a:pPr>
            <a:r>
              <a:rPr lang="cs-CZ" sz="2000" b="1" dirty="0"/>
              <a:t>LDL-cholesterol</a:t>
            </a:r>
          </a:p>
          <a:p>
            <a:pPr>
              <a:lnSpc>
                <a:spcPct val="120000"/>
              </a:lnSpc>
              <a:spcBef>
                <a:spcPts val="0"/>
              </a:spcBef>
            </a:pPr>
            <a:r>
              <a:rPr lang="cs-CZ" sz="2000" b="1" dirty="0"/>
              <a:t>Triglyceridy</a:t>
            </a:r>
          </a:p>
          <a:p>
            <a:pPr>
              <a:lnSpc>
                <a:spcPct val="120000"/>
              </a:lnSpc>
              <a:spcBef>
                <a:spcPts val="0"/>
              </a:spcBef>
            </a:pPr>
            <a:endParaRPr lang="cs-CZ" sz="2000" b="1" dirty="0"/>
          </a:p>
          <a:p>
            <a:pPr>
              <a:lnSpc>
                <a:spcPct val="120000"/>
              </a:lnSpc>
              <a:spcBef>
                <a:spcPts val="0"/>
              </a:spcBef>
            </a:pPr>
            <a:r>
              <a:rPr lang="cs-CZ" sz="2000" b="1" dirty="0" err="1"/>
              <a:t>Apolipoprotein</a:t>
            </a:r>
            <a:r>
              <a:rPr lang="cs-CZ" sz="2000" b="1" dirty="0"/>
              <a:t> AI</a:t>
            </a:r>
          </a:p>
          <a:p>
            <a:pPr>
              <a:lnSpc>
                <a:spcPct val="120000"/>
              </a:lnSpc>
              <a:spcBef>
                <a:spcPts val="0"/>
              </a:spcBef>
            </a:pPr>
            <a:r>
              <a:rPr lang="cs-CZ" sz="2000" b="1" dirty="0" err="1"/>
              <a:t>Apolipoprotein</a:t>
            </a:r>
            <a:r>
              <a:rPr lang="cs-CZ" sz="2000" b="1" dirty="0"/>
              <a:t> B</a:t>
            </a:r>
          </a:p>
          <a:p>
            <a:pPr>
              <a:lnSpc>
                <a:spcPct val="120000"/>
              </a:lnSpc>
              <a:spcBef>
                <a:spcPts val="0"/>
              </a:spcBef>
            </a:pPr>
            <a:r>
              <a:rPr lang="cs-CZ" sz="2000" b="1" dirty="0"/>
              <a:t>Lipoprotein (a)</a:t>
            </a:r>
          </a:p>
          <a:p>
            <a:pPr>
              <a:lnSpc>
                <a:spcPct val="120000"/>
              </a:lnSpc>
              <a:spcBef>
                <a:spcPts val="0"/>
              </a:spcBef>
            </a:pPr>
            <a:endParaRPr lang="cs-CZ" sz="2000" b="1" dirty="0"/>
          </a:p>
          <a:p>
            <a:pPr>
              <a:lnSpc>
                <a:spcPct val="120000"/>
              </a:lnSpc>
              <a:spcBef>
                <a:spcPts val="0"/>
              </a:spcBef>
            </a:pPr>
            <a:r>
              <a:rPr lang="cs-CZ" sz="2000" b="1" dirty="0"/>
              <a:t>TG/HDL-c</a:t>
            </a:r>
          </a:p>
          <a:p>
            <a:pPr>
              <a:lnSpc>
                <a:spcPct val="120000"/>
              </a:lnSpc>
              <a:spcBef>
                <a:spcPts val="0"/>
              </a:spcBef>
            </a:pPr>
            <a:r>
              <a:rPr lang="cs-CZ" sz="2000" b="1" dirty="0"/>
              <a:t>Log (TG/HDL-c) – AIP</a:t>
            </a:r>
          </a:p>
          <a:p>
            <a:pPr>
              <a:lnSpc>
                <a:spcPct val="120000"/>
              </a:lnSpc>
              <a:spcBef>
                <a:spcPts val="0"/>
              </a:spcBef>
            </a:pPr>
            <a:r>
              <a:rPr lang="cs-CZ" sz="2000" b="1" dirty="0"/>
              <a:t>Non-HDL-cholesterol</a:t>
            </a:r>
          </a:p>
          <a:p>
            <a:pPr>
              <a:lnSpc>
                <a:spcPct val="120000"/>
              </a:lnSpc>
              <a:spcBef>
                <a:spcPts val="0"/>
              </a:spcBef>
            </a:pPr>
            <a:r>
              <a:rPr lang="cs-CZ" sz="2000" b="1" dirty="0"/>
              <a:t>LDL </a:t>
            </a:r>
            <a:r>
              <a:rPr lang="cs-CZ" sz="2000" b="1" dirty="0" err="1"/>
              <a:t>particle</a:t>
            </a:r>
            <a:r>
              <a:rPr lang="cs-CZ" sz="2000" b="1" dirty="0"/>
              <a:t> </a:t>
            </a:r>
            <a:r>
              <a:rPr lang="cs-CZ" sz="2000" b="1" dirty="0" err="1"/>
              <a:t>number</a:t>
            </a:r>
            <a:endParaRPr lang="cs-CZ" sz="2000" b="1" dirty="0"/>
          </a:p>
          <a:p>
            <a:pPr>
              <a:lnSpc>
                <a:spcPct val="120000"/>
              </a:lnSpc>
              <a:spcBef>
                <a:spcPts val="0"/>
              </a:spcBef>
            </a:pPr>
            <a:r>
              <a:rPr lang="cs-CZ" sz="2000" b="1" dirty="0"/>
              <a:t>VLDL-c, VLDL-TG</a:t>
            </a:r>
          </a:p>
          <a:p>
            <a:pPr>
              <a:lnSpc>
                <a:spcPct val="120000"/>
              </a:lnSpc>
              <a:spcBef>
                <a:spcPts val="0"/>
              </a:spcBef>
            </a:pPr>
            <a:r>
              <a:rPr lang="cs-CZ" sz="2000" b="1" dirty="0"/>
              <a:t>RLP-cholesterol</a:t>
            </a:r>
          </a:p>
        </p:txBody>
      </p:sp>
      <p:sp>
        <p:nvSpPr>
          <p:cNvPr id="5" name="Zástupný symbol pro obsah 2">
            <a:extLst>
              <a:ext uri="{FF2B5EF4-FFF2-40B4-BE49-F238E27FC236}">
                <a16:creationId xmlns:a16="http://schemas.microsoft.com/office/drawing/2014/main" id="{DB0A76EB-656C-0508-62C9-E1A6A2BB785C}"/>
              </a:ext>
            </a:extLst>
          </p:cNvPr>
          <p:cNvSpPr txBox="1">
            <a:spLocks/>
          </p:cNvSpPr>
          <p:nvPr/>
        </p:nvSpPr>
        <p:spPr>
          <a:xfrm>
            <a:off x="6325118" y="932160"/>
            <a:ext cx="4235378" cy="576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cs-CZ" sz="2000" b="1" dirty="0" err="1"/>
              <a:t>hsCRP</a:t>
            </a:r>
            <a:endParaRPr lang="cs-CZ" sz="2000" b="1" dirty="0"/>
          </a:p>
          <a:p>
            <a:pPr>
              <a:lnSpc>
                <a:spcPct val="120000"/>
              </a:lnSpc>
              <a:spcBef>
                <a:spcPts val="0"/>
              </a:spcBef>
            </a:pPr>
            <a:r>
              <a:rPr lang="cs-CZ" sz="2000" b="1" dirty="0"/>
              <a:t>FGF21</a:t>
            </a:r>
          </a:p>
          <a:p>
            <a:pPr>
              <a:lnSpc>
                <a:spcPct val="120000"/>
              </a:lnSpc>
              <a:spcBef>
                <a:spcPts val="0"/>
              </a:spcBef>
            </a:pPr>
            <a:r>
              <a:rPr lang="cs-CZ" sz="2000" b="1" dirty="0" err="1"/>
              <a:t>TnI</a:t>
            </a:r>
            <a:endParaRPr lang="cs-CZ" sz="2000" b="1" dirty="0"/>
          </a:p>
          <a:p>
            <a:pPr>
              <a:lnSpc>
                <a:spcPct val="120000"/>
              </a:lnSpc>
              <a:spcBef>
                <a:spcPts val="0"/>
              </a:spcBef>
            </a:pPr>
            <a:r>
              <a:rPr lang="cs-CZ" sz="2000" b="1" dirty="0"/>
              <a:t>kolagen</a:t>
            </a:r>
          </a:p>
          <a:p>
            <a:pPr>
              <a:lnSpc>
                <a:spcPct val="120000"/>
              </a:lnSpc>
              <a:spcBef>
                <a:spcPts val="0"/>
              </a:spcBef>
            </a:pPr>
            <a:endParaRPr lang="cs-CZ" sz="2000" b="1" dirty="0"/>
          </a:p>
          <a:p>
            <a:pPr>
              <a:lnSpc>
                <a:spcPct val="120000"/>
              </a:lnSpc>
              <a:spcBef>
                <a:spcPts val="0"/>
              </a:spcBef>
            </a:pPr>
            <a:r>
              <a:rPr lang="cs-CZ" sz="2000" b="1" dirty="0"/>
              <a:t>Genetické markery</a:t>
            </a:r>
          </a:p>
          <a:p>
            <a:pPr>
              <a:lnSpc>
                <a:spcPct val="120000"/>
              </a:lnSpc>
              <a:spcBef>
                <a:spcPts val="0"/>
              </a:spcBef>
            </a:pPr>
            <a:r>
              <a:rPr lang="cs-CZ" sz="2000" b="1" dirty="0"/>
              <a:t>albumin</a:t>
            </a:r>
          </a:p>
          <a:p>
            <a:pPr>
              <a:lnSpc>
                <a:spcPct val="120000"/>
              </a:lnSpc>
              <a:spcBef>
                <a:spcPts val="0"/>
              </a:spcBef>
            </a:pPr>
            <a:r>
              <a:rPr lang="cs-CZ" sz="2000" b="1" dirty="0"/>
              <a:t>leukocyty</a:t>
            </a:r>
          </a:p>
          <a:p>
            <a:pPr>
              <a:lnSpc>
                <a:spcPct val="120000"/>
              </a:lnSpc>
              <a:spcBef>
                <a:spcPts val="0"/>
              </a:spcBef>
            </a:pPr>
            <a:endParaRPr lang="cs-CZ" sz="2000" b="1" dirty="0"/>
          </a:p>
          <a:p>
            <a:pPr>
              <a:lnSpc>
                <a:spcPct val="120000"/>
              </a:lnSpc>
              <a:spcBef>
                <a:spcPts val="0"/>
              </a:spcBef>
            </a:pPr>
            <a:r>
              <a:rPr lang="cs-CZ" sz="2000" b="1" dirty="0" err="1"/>
              <a:t>Imunofenotypizace</a:t>
            </a:r>
            <a:r>
              <a:rPr lang="cs-CZ" sz="2000" b="1" dirty="0"/>
              <a:t> periferních leukocytů</a:t>
            </a:r>
          </a:p>
          <a:p>
            <a:pPr>
              <a:lnSpc>
                <a:spcPct val="120000"/>
              </a:lnSpc>
              <a:spcBef>
                <a:spcPts val="0"/>
              </a:spcBef>
            </a:pPr>
            <a:r>
              <a:rPr lang="cs-CZ" sz="2000" b="1" dirty="0"/>
              <a:t>Poměr neutrofily/lymfocyty</a:t>
            </a:r>
          </a:p>
          <a:p>
            <a:pPr>
              <a:lnSpc>
                <a:spcPct val="120000"/>
              </a:lnSpc>
              <a:spcBef>
                <a:spcPts val="0"/>
              </a:spcBef>
            </a:pPr>
            <a:r>
              <a:rPr lang="cs-CZ" sz="2000" b="1" dirty="0"/>
              <a:t>TMAO</a:t>
            </a:r>
          </a:p>
          <a:p>
            <a:pPr>
              <a:lnSpc>
                <a:spcPct val="120000"/>
              </a:lnSpc>
              <a:spcBef>
                <a:spcPts val="0"/>
              </a:spcBef>
            </a:pPr>
            <a:r>
              <a:rPr lang="cs-CZ" sz="2000" b="1" dirty="0" err="1"/>
              <a:t>Natriuretické</a:t>
            </a:r>
            <a:r>
              <a:rPr lang="cs-CZ" sz="2000" b="1" dirty="0"/>
              <a:t> peptidy</a:t>
            </a:r>
          </a:p>
          <a:p>
            <a:pPr>
              <a:lnSpc>
                <a:spcPct val="120000"/>
              </a:lnSpc>
              <a:spcBef>
                <a:spcPts val="0"/>
              </a:spcBef>
            </a:pPr>
            <a:r>
              <a:rPr lang="cs-CZ" sz="2000" b="1" dirty="0" err="1"/>
              <a:t>Hydroxyanthranilová</a:t>
            </a:r>
            <a:r>
              <a:rPr lang="cs-CZ" sz="2000" b="1" dirty="0"/>
              <a:t> kyselina</a:t>
            </a:r>
          </a:p>
          <a:p>
            <a:pPr>
              <a:lnSpc>
                <a:spcPct val="120000"/>
              </a:lnSpc>
              <a:spcBef>
                <a:spcPts val="0"/>
              </a:spcBef>
            </a:pPr>
            <a:r>
              <a:rPr lang="cs-CZ" sz="2000" b="1" dirty="0"/>
              <a:t>…</a:t>
            </a:r>
          </a:p>
        </p:txBody>
      </p:sp>
    </p:spTree>
    <p:extLst>
      <p:ext uri="{BB962C8B-B14F-4D97-AF65-F5344CB8AC3E}">
        <p14:creationId xmlns:p14="http://schemas.microsoft.com/office/powerpoint/2010/main" val="137390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dirty="0" err="1">
                <a:solidFill>
                  <a:srgbClr val="333333"/>
                </a:solidFill>
              </a:rPr>
              <a:t>Eur</a:t>
            </a:r>
            <a:r>
              <a:rPr lang="en-US" altLang="en-US" sz="1000" i="1" dirty="0">
                <a:solidFill>
                  <a:srgbClr val="333333"/>
                </a:solidFill>
              </a:rPr>
              <a:t> Heart J</a:t>
            </a:r>
            <a:r>
              <a:rPr lang="en-US" altLang="en-US" sz="1000" dirty="0">
                <a:solidFill>
                  <a:srgbClr val="333333"/>
                </a:solidFill>
              </a:rPr>
              <a:t>, Volume 43, Issue 18, 7 May 2022, Pages 1712–1714, </a:t>
            </a:r>
            <a:r>
              <a:rPr lang="en-US" altLang="en-US" sz="1000" dirty="0">
                <a:solidFill>
                  <a:srgbClr val="333333"/>
                </a:solidFill>
                <a:hlinkClick r:id="rId3"/>
              </a:rPr>
              <a:t>https://doi.org/10.1093/eurheartj/ehab923</a:t>
            </a:r>
            <a:endParaRPr lang="en-US" altLang="en-US" sz="1000" dirty="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1779639" y="1111045"/>
            <a:ext cx="8149098" cy="5007796"/>
          </a:xfrm>
          <a:prstGeom prst="rect">
            <a:avLst/>
          </a:prstGeom>
        </p:spPr>
      </p:pic>
      <p:sp>
        <p:nvSpPr>
          <p:cNvPr id="3" name="Nadpis 2">
            <a:extLst>
              <a:ext uri="{FF2B5EF4-FFF2-40B4-BE49-F238E27FC236}">
                <a16:creationId xmlns:a16="http://schemas.microsoft.com/office/drawing/2014/main" id="{4B60CE42-6606-D047-367C-E7BF93D444E7}"/>
              </a:ext>
            </a:extLst>
          </p:cNvPr>
          <p:cNvSpPr>
            <a:spLocks noGrp="1"/>
          </p:cNvSpPr>
          <p:nvPr>
            <p:ph type="title"/>
          </p:nvPr>
        </p:nvSpPr>
        <p:spPr>
          <a:xfrm>
            <a:off x="589937" y="319086"/>
            <a:ext cx="10422193" cy="612775"/>
          </a:xfrm>
        </p:spPr>
        <p:txBody>
          <a:bodyPr>
            <a:normAutofit fontScale="90000"/>
          </a:bodyPr>
          <a:lstStyle/>
          <a:p>
            <a:r>
              <a:rPr lang="cs-CZ" dirty="0"/>
              <a:t>Polygenní rizikové skóre má prediktivní hodnotu</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570EB-ED23-2038-EE85-D58ECE2452D4}"/>
              </a:ext>
            </a:extLst>
          </p:cNvPr>
          <p:cNvSpPr>
            <a:spLocks noGrp="1"/>
          </p:cNvSpPr>
          <p:nvPr>
            <p:ph type="title"/>
          </p:nvPr>
        </p:nvSpPr>
        <p:spPr/>
        <p:txBody>
          <a:bodyPr/>
          <a:lstStyle/>
          <a:p>
            <a:r>
              <a:rPr lang="cs-CZ" dirty="0"/>
              <a:t>Co (ne)budeme potřebovat od laboratoře pro stanovení rizika ASKVO ? </a:t>
            </a:r>
          </a:p>
        </p:txBody>
      </p:sp>
      <p:sp>
        <p:nvSpPr>
          <p:cNvPr id="3" name="Zástupný obsah 2">
            <a:extLst>
              <a:ext uri="{FF2B5EF4-FFF2-40B4-BE49-F238E27FC236}">
                <a16:creationId xmlns:a16="http://schemas.microsoft.com/office/drawing/2014/main" id="{9DEF16F2-EDB9-C8A0-6C70-C735746BBD06}"/>
              </a:ext>
            </a:extLst>
          </p:cNvPr>
          <p:cNvSpPr>
            <a:spLocks noGrp="1"/>
          </p:cNvSpPr>
          <p:nvPr>
            <p:ph idx="1"/>
          </p:nvPr>
        </p:nvSpPr>
        <p:spPr/>
        <p:txBody>
          <a:bodyPr/>
          <a:lstStyle/>
          <a:p>
            <a:r>
              <a:rPr lang="cs-CZ" dirty="0"/>
              <a:t>Celkový cholesterol nahrazen non-HDL-C</a:t>
            </a:r>
          </a:p>
          <a:p>
            <a:r>
              <a:rPr lang="cs-CZ" dirty="0"/>
              <a:t>Zásadní význam stanovení koncentrace apolipoproteinu B</a:t>
            </a:r>
          </a:p>
          <a:p>
            <a:r>
              <a:rPr lang="cs-CZ" dirty="0"/>
              <a:t>Přímé stanovení LDL-C zejména u léčených k velmi nízkým hladinám LDL-C </a:t>
            </a:r>
          </a:p>
          <a:p>
            <a:r>
              <a:rPr lang="cs-CZ" dirty="0"/>
              <a:t>Stanovení hladiny lipoproteinu (a)</a:t>
            </a:r>
          </a:p>
          <a:p>
            <a:pPr lvl="1"/>
            <a:r>
              <a:rPr lang="cs-CZ" dirty="0" err="1"/>
              <a:t>nmol</a:t>
            </a:r>
            <a:r>
              <a:rPr lang="cs-CZ" dirty="0"/>
              <a:t>/l vs. mg/dl vs. g/l</a:t>
            </a:r>
          </a:p>
          <a:p>
            <a:r>
              <a:rPr lang="cs-CZ" dirty="0"/>
              <a:t>Polygenní KV rizikové skóre posouvá riziko v každé úrovni přibližně 3x</a:t>
            </a:r>
          </a:p>
          <a:p>
            <a:pPr lvl="1"/>
            <a:r>
              <a:rPr lang="cs-CZ" dirty="0"/>
              <a:t>Nejzásadnější je u velmi vysoce rizikových</a:t>
            </a:r>
          </a:p>
          <a:p>
            <a:r>
              <a:rPr lang="cs-CZ" b="1" dirty="0"/>
              <a:t>Rutinní </a:t>
            </a:r>
            <a:r>
              <a:rPr lang="cs-CZ" dirty="0"/>
              <a:t>vyšetřování nových biomarkerů se nedoporučuje</a:t>
            </a:r>
          </a:p>
          <a:p>
            <a:endParaRPr lang="cs-CZ" dirty="0"/>
          </a:p>
        </p:txBody>
      </p:sp>
    </p:spTree>
    <p:extLst>
      <p:ext uri="{BB962C8B-B14F-4D97-AF65-F5344CB8AC3E}">
        <p14:creationId xmlns:p14="http://schemas.microsoft.com/office/powerpoint/2010/main" val="178554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AC4726F7-C224-4FC4-9ADF-81B4D1328934}"/>
              </a:ext>
            </a:extLst>
          </p:cNvPr>
          <p:cNvSpPr>
            <a:spLocks noGrp="1"/>
          </p:cNvSpPr>
          <p:nvPr>
            <p:ph type="title"/>
          </p:nvPr>
        </p:nvSpPr>
        <p:spPr/>
        <p:txBody>
          <a:bodyPr>
            <a:normAutofit fontScale="90000"/>
          </a:bodyPr>
          <a:lstStyle/>
          <a:p>
            <a:r>
              <a:rPr lang="cs-CZ" dirty="0"/>
              <a:t>Nové SCORE: </a:t>
            </a:r>
            <a:br>
              <a:rPr lang="cs-CZ" dirty="0"/>
            </a:br>
            <a:r>
              <a:rPr lang="cs-CZ" sz="3600" i="1" dirty="0"/>
              <a:t>více kohort, modernější data, méně nadhodnocení, extenze do vyššího věku, základní parametr: </a:t>
            </a:r>
            <a:r>
              <a:rPr lang="cs-CZ" sz="3600" b="1" i="1" dirty="0"/>
              <a:t>non-HDL-C</a:t>
            </a:r>
            <a:endParaRPr lang="cs-CZ" b="1" i="1" dirty="0"/>
          </a:p>
        </p:txBody>
      </p:sp>
      <p:sp>
        <p:nvSpPr>
          <p:cNvPr id="8" name="Zástupný text 7">
            <a:extLst>
              <a:ext uri="{FF2B5EF4-FFF2-40B4-BE49-F238E27FC236}">
                <a16:creationId xmlns:a16="http://schemas.microsoft.com/office/drawing/2014/main" id="{058EE2C3-46C1-4473-A7AB-548EE9AFAC19}"/>
              </a:ext>
            </a:extLst>
          </p:cNvPr>
          <p:cNvSpPr>
            <a:spLocks noGrp="1"/>
          </p:cNvSpPr>
          <p:nvPr>
            <p:ph type="body" idx="1"/>
          </p:nvPr>
        </p:nvSpPr>
        <p:spPr/>
        <p:txBody>
          <a:bodyPr/>
          <a:lstStyle/>
          <a:p>
            <a:r>
              <a:rPr lang="cs-CZ" dirty="0"/>
              <a:t>SCORE 2</a:t>
            </a:r>
          </a:p>
        </p:txBody>
      </p:sp>
      <p:pic>
        <p:nvPicPr>
          <p:cNvPr id="6" name="Zástupný obsah 5">
            <a:extLst>
              <a:ext uri="{FF2B5EF4-FFF2-40B4-BE49-F238E27FC236}">
                <a16:creationId xmlns:a16="http://schemas.microsoft.com/office/drawing/2014/main" id="{FCA4DEFE-E637-497C-A334-666F1B46E3C1}"/>
              </a:ext>
            </a:extLst>
          </p:cNvPr>
          <p:cNvPicPr>
            <a:picLocks noGrp="1" noChangeAspect="1"/>
          </p:cNvPicPr>
          <p:nvPr>
            <p:ph sz="half" idx="2"/>
          </p:nvPr>
        </p:nvPicPr>
        <p:blipFill>
          <a:blip r:embed="rId2"/>
          <a:stretch>
            <a:fillRect/>
          </a:stretch>
        </p:blipFill>
        <p:spPr>
          <a:xfrm>
            <a:off x="1099809" y="2505075"/>
            <a:ext cx="4637744" cy="3684588"/>
          </a:xfrm>
        </p:spPr>
      </p:pic>
      <p:sp>
        <p:nvSpPr>
          <p:cNvPr id="9" name="Zástupný text 8">
            <a:extLst>
              <a:ext uri="{FF2B5EF4-FFF2-40B4-BE49-F238E27FC236}">
                <a16:creationId xmlns:a16="http://schemas.microsoft.com/office/drawing/2014/main" id="{A124A669-F0D8-4D75-9C2F-84193DA14B0A}"/>
              </a:ext>
            </a:extLst>
          </p:cNvPr>
          <p:cNvSpPr>
            <a:spLocks noGrp="1"/>
          </p:cNvSpPr>
          <p:nvPr>
            <p:ph type="body" sz="quarter" idx="3"/>
          </p:nvPr>
        </p:nvSpPr>
        <p:spPr/>
        <p:txBody>
          <a:bodyPr/>
          <a:lstStyle/>
          <a:p>
            <a:r>
              <a:rPr lang="cs-CZ" dirty="0"/>
              <a:t>SCORE OP</a:t>
            </a:r>
          </a:p>
        </p:txBody>
      </p:sp>
      <p:pic>
        <p:nvPicPr>
          <p:cNvPr id="12" name="Zástupný obsah 11">
            <a:extLst>
              <a:ext uri="{FF2B5EF4-FFF2-40B4-BE49-F238E27FC236}">
                <a16:creationId xmlns:a16="http://schemas.microsoft.com/office/drawing/2014/main" id="{293293B5-7B79-4A59-B4EE-0C2C9A693139}"/>
              </a:ext>
            </a:extLst>
          </p:cNvPr>
          <p:cNvPicPr>
            <a:picLocks noGrp="1" noChangeAspect="1"/>
          </p:cNvPicPr>
          <p:nvPr>
            <p:ph sz="quarter" idx="4"/>
          </p:nvPr>
        </p:nvPicPr>
        <p:blipFill>
          <a:blip r:embed="rId3"/>
          <a:stretch>
            <a:fillRect/>
          </a:stretch>
        </p:blipFill>
        <p:spPr>
          <a:xfrm>
            <a:off x="6371783" y="2505075"/>
            <a:ext cx="4784021" cy="3684588"/>
          </a:xfrm>
        </p:spPr>
      </p:pic>
    </p:spTree>
    <p:extLst>
      <p:ext uri="{BB962C8B-B14F-4D97-AF65-F5344CB8AC3E}">
        <p14:creationId xmlns:p14="http://schemas.microsoft.com/office/powerpoint/2010/main" val="149087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p:cNvSpPr txBox="1">
            <a:spLocks noChangeArrowheads="1"/>
          </p:cNvSpPr>
          <p:nvPr/>
        </p:nvSpPr>
        <p:spPr bwMode="auto">
          <a:xfrm>
            <a:off x="2308225" y="1890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it-IT" altLang="it-IT" sz="2400">
              <a:solidFill>
                <a:srgbClr val="FFFFFF"/>
              </a:solidFill>
              <a:latin typeface="Verdana" panose="020B0604030504040204" pitchFamily="34" charset="0"/>
              <a:ea typeface="ＭＳ Ｐゴシック" pitchFamily="34" charset="-128"/>
              <a:cs typeface="Arial" panose="020B0604020202020204" pitchFamily="34" charset="0"/>
            </a:endParaRPr>
          </a:p>
        </p:txBody>
      </p:sp>
      <p:grpSp>
        <p:nvGrpSpPr>
          <p:cNvPr id="4099" name="Gruppo 138"/>
          <p:cNvGrpSpPr>
            <a:grpSpLocks/>
          </p:cNvGrpSpPr>
          <p:nvPr/>
        </p:nvGrpSpPr>
        <p:grpSpPr bwMode="auto">
          <a:xfrm>
            <a:off x="1838146" y="1844825"/>
            <a:ext cx="7847013" cy="463549"/>
            <a:chOff x="313524" y="2476457"/>
            <a:chExt cx="7847013" cy="461962"/>
          </a:xfrm>
        </p:grpSpPr>
        <p:sp>
          <p:nvSpPr>
            <p:cNvPr id="4391" name="Text Box 17"/>
            <p:cNvSpPr txBox="1">
              <a:spLocks noChangeArrowheads="1"/>
            </p:cNvSpPr>
            <p:nvPr/>
          </p:nvSpPr>
          <p:spPr bwMode="auto">
            <a:xfrm>
              <a:off x="2437656" y="2479477"/>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it-IT" sz="2400" b="1" dirty="0">
                  <a:latin typeface="Verdana" panose="020B0604030504040204" pitchFamily="34" charset="0"/>
                  <a:ea typeface="ＭＳ Ｐゴシック" pitchFamily="34" charset="-128"/>
                  <a:cs typeface="Arial" panose="020B0604020202020204" pitchFamily="34" charset="0"/>
                </a:rPr>
                <a:t>LDL</a:t>
              </a:r>
            </a:p>
          </p:txBody>
        </p:sp>
        <p:sp>
          <p:nvSpPr>
            <p:cNvPr id="4392" name="CasellaDiTesto 34"/>
            <p:cNvSpPr txBox="1">
              <a:spLocks noChangeArrowheads="1"/>
            </p:cNvSpPr>
            <p:nvPr/>
          </p:nvSpPr>
          <p:spPr bwMode="auto">
            <a:xfrm>
              <a:off x="313524" y="2476457"/>
              <a:ext cx="7847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it-IT" sz="2400" b="1" dirty="0">
                  <a:latin typeface="Verdana" panose="020B0604030504040204" pitchFamily="34" charset="0"/>
                  <a:ea typeface="ＭＳ Ｐゴシック" pitchFamily="34" charset="-128"/>
                  <a:cs typeface="Arial" panose="020B0604020202020204" pitchFamily="34" charset="0"/>
                </a:rPr>
                <a:t> </a:t>
              </a:r>
              <a:r>
                <a:rPr lang="en-US" altLang="it-IT" sz="2400" b="1" dirty="0">
                  <a:latin typeface="Arial" panose="020B0604020202020204" pitchFamily="34" charset="0"/>
                  <a:ea typeface="ＭＳ Ｐゴシック" pitchFamily="34" charset="-128"/>
                  <a:cs typeface="Arial" panose="020B0604020202020204" pitchFamily="34" charset="0"/>
                </a:rPr>
                <a:t>HDL		   	                 IDL	 	   VLDL</a:t>
              </a:r>
            </a:p>
          </p:txBody>
        </p:sp>
      </p:grpSp>
      <p:sp>
        <p:nvSpPr>
          <p:cNvPr id="287748" name="Titre 3"/>
          <p:cNvSpPr>
            <a:spLocks noGrp="1"/>
          </p:cNvSpPr>
          <p:nvPr>
            <p:ph type="title"/>
          </p:nvPr>
        </p:nvSpPr>
        <p:spPr>
          <a:xfrm>
            <a:off x="1515542" y="114139"/>
            <a:ext cx="8229600" cy="1143000"/>
          </a:xfrm>
        </p:spPr>
        <p:txBody>
          <a:bodyPr vert="horz" lIns="91440" tIns="45720" rIns="91440" bIns="45720" rtlCol="0" anchor="ctr">
            <a:normAutofit/>
          </a:bodyPr>
          <a:lstStyle/>
          <a:p>
            <a:r>
              <a:rPr lang="cs-CZ" dirty="0"/>
              <a:t>Lipoproteiny v plazmě</a:t>
            </a:r>
            <a:endParaRPr lang="en-GB" altLang="it-IT" dirty="0"/>
          </a:p>
        </p:txBody>
      </p:sp>
      <p:sp>
        <p:nvSpPr>
          <p:cNvPr id="9" name="Rectangle 27"/>
          <p:cNvSpPr>
            <a:spLocks noChangeArrowheads="1"/>
          </p:cNvSpPr>
          <p:nvPr/>
        </p:nvSpPr>
        <p:spPr bwMode="auto">
          <a:xfrm>
            <a:off x="1883424" y="2639113"/>
            <a:ext cx="358557" cy="430268"/>
          </a:xfrm>
          <a:prstGeom prst="rect">
            <a:avLst/>
          </a:prstGeom>
          <a:noFill/>
          <a:ln w="9525">
            <a:noFill/>
            <a:miter lim="800000"/>
            <a:headEnd/>
            <a:tailEnd/>
          </a:ln>
          <a:effectLst>
            <a:reflection blurRad="6350" stA="50000" endA="295" endPos="92000" dist="101600" dir="5400000" sy="-100000" algn="bl" rotWithShape="0"/>
          </a:effectLst>
        </p:spPr>
        <p:txBody>
          <a:bodyPr wrap="none" anchor="ctr"/>
          <a:lstStyle/>
          <a:p>
            <a:pPr eaLnBrk="0" hangingPunct="0">
              <a:defRPr/>
            </a:pPr>
            <a:endParaRPr lang="en-US" sz="1600">
              <a:solidFill>
                <a:srgbClr val="000000"/>
              </a:solidFill>
              <a:latin typeface="Arial" charset="0"/>
              <a:cs typeface="Arial" pitchFamily="34" charset="0"/>
            </a:endParaRPr>
          </a:p>
        </p:txBody>
      </p:sp>
      <p:sp>
        <p:nvSpPr>
          <p:cNvPr id="10" name="Rectangle 28"/>
          <p:cNvSpPr>
            <a:spLocks noChangeArrowheads="1"/>
          </p:cNvSpPr>
          <p:nvPr/>
        </p:nvSpPr>
        <p:spPr bwMode="auto">
          <a:xfrm>
            <a:off x="3030805" y="2495691"/>
            <a:ext cx="1075670" cy="788825"/>
          </a:xfrm>
          <a:prstGeom prst="rect">
            <a:avLst/>
          </a:prstGeom>
          <a:noFill/>
          <a:ln w="9525">
            <a:noFill/>
            <a:miter lim="800000"/>
            <a:headEnd/>
            <a:tailEnd/>
          </a:ln>
          <a:effectLst>
            <a:reflection blurRad="6350" stA="50000" endA="295" endPos="92000" dist="101600" dir="5400000" sy="-100000" algn="bl" rotWithShape="0"/>
          </a:effectLst>
        </p:spPr>
        <p:txBody>
          <a:bodyPr wrap="none" anchor="ctr"/>
          <a:lstStyle/>
          <a:p>
            <a:pPr eaLnBrk="0" hangingPunct="0">
              <a:defRPr/>
            </a:pPr>
            <a:endParaRPr lang="en-US" sz="1600">
              <a:solidFill>
                <a:srgbClr val="000000"/>
              </a:solidFill>
              <a:latin typeface="Arial" charset="0"/>
              <a:cs typeface="Arial" pitchFamily="34" charset="0"/>
            </a:endParaRPr>
          </a:p>
        </p:txBody>
      </p:sp>
      <p:sp>
        <p:nvSpPr>
          <p:cNvPr id="38" name="Rectangle 29"/>
          <p:cNvSpPr>
            <a:spLocks noChangeArrowheads="1"/>
          </p:cNvSpPr>
          <p:nvPr/>
        </p:nvSpPr>
        <p:spPr bwMode="auto">
          <a:xfrm>
            <a:off x="7926770" y="2368748"/>
            <a:ext cx="1147382" cy="1147382"/>
          </a:xfrm>
          <a:prstGeom prst="rect">
            <a:avLst/>
          </a:prstGeom>
          <a:noFill/>
          <a:ln w="9525">
            <a:noFill/>
            <a:miter lim="800000"/>
            <a:headEnd/>
            <a:tailEnd/>
          </a:ln>
          <a:effectLst>
            <a:reflection blurRad="6350" stA="50000" endA="295" endPos="92000" dist="101600" dir="5400000" sy="-100000" algn="bl" rotWithShape="0"/>
          </a:effectLst>
        </p:spPr>
        <p:txBody>
          <a:bodyPr wrap="none" anchor="ctr"/>
          <a:lstStyle/>
          <a:p>
            <a:pPr eaLnBrk="0" hangingPunct="0">
              <a:defRPr/>
            </a:pPr>
            <a:endParaRPr lang="en-US" sz="1600">
              <a:solidFill>
                <a:srgbClr val="000000"/>
              </a:solidFill>
              <a:latin typeface="Arial" charset="0"/>
              <a:cs typeface="Arial" pitchFamily="34" charset="0"/>
            </a:endParaRPr>
          </a:p>
        </p:txBody>
      </p:sp>
      <p:grpSp>
        <p:nvGrpSpPr>
          <p:cNvPr id="4104" name="Gruppo 118"/>
          <p:cNvGrpSpPr>
            <a:grpSpLocks noChangeAspect="1"/>
          </p:cNvGrpSpPr>
          <p:nvPr/>
        </p:nvGrpSpPr>
        <p:grpSpPr bwMode="auto">
          <a:xfrm>
            <a:off x="2733676" y="2820989"/>
            <a:ext cx="530225" cy="523875"/>
            <a:chOff x="3491880" y="4892253"/>
            <a:chExt cx="1511628" cy="1489075"/>
          </a:xfrm>
        </p:grpSpPr>
        <p:sp>
          <p:nvSpPr>
            <p:cNvPr id="43" name="Freeform 9"/>
            <p:cNvSpPr>
              <a:spLocks noEditPoints="1"/>
            </p:cNvSpPr>
            <p:nvPr/>
          </p:nvSpPr>
          <p:spPr bwMode="auto">
            <a:xfrm>
              <a:off x="4759697" y="5496581"/>
              <a:ext cx="230097" cy="280420"/>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4" name="Freeform 10"/>
            <p:cNvSpPr>
              <a:spLocks/>
            </p:cNvSpPr>
            <p:nvPr/>
          </p:nvSpPr>
          <p:spPr bwMode="auto">
            <a:xfrm>
              <a:off x="3491880" y="4892253"/>
              <a:ext cx="1511628" cy="1489075"/>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FF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5" name="Freeform 11"/>
            <p:cNvSpPr>
              <a:spLocks/>
            </p:cNvSpPr>
            <p:nvPr/>
          </p:nvSpPr>
          <p:spPr bwMode="auto">
            <a:xfrm>
              <a:off x="3491880" y="4892253"/>
              <a:ext cx="758862" cy="1489075"/>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99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6" name="Freeform 12"/>
            <p:cNvSpPr>
              <a:spLocks/>
            </p:cNvSpPr>
            <p:nvPr/>
          </p:nvSpPr>
          <p:spPr bwMode="auto">
            <a:xfrm>
              <a:off x="3827120" y="4892253"/>
              <a:ext cx="423622" cy="1489075"/>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FF00"/>
            </a:solidFill>
            <a:ln w="9525">
              <a:solidFill>
                <a:srgbClr val="009900"/>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7" name="Freeform 13"/>
            <p:cNvSpPr>
              <a:spLocks/>
            </p:cNvSpPr>
            <p:nvPr/>
          </p:nvSpPr>
          <p:spPr bwMode="auto">
            <a:xfrm>
              <a:off x="4025216" y="5130685"/>
              <a:ext cx="225525" cy="1012211"/>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AB7239">
                    <a:gamma/>
                    <a:shade val="57647"/>
                    <a:invGamma/>
                  </a:srgbClr>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8" name="Freeform 14"/>
            <p:cNvSpPr>
              <a:spLocks/>
            </p:cNvSpPr>
            <p:nvPr/>
          </p:nvSpPr>
          <p:spPr bwMode="auto">
            <a:xfrm>
              <a:off x="4250742" y="5130685"/>
              <a:ext cx="512003" cy="1012211"/>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49" name="Oval 15"/>
            <p:cNvSpPr>
              <a:spLocks noChangeArrowheads="1"/>
            </p:cNvSpPr>
            <p:nvPr/>
          </p:nvSpPr>
          <p:spPr bwMode="auto">
            <a:xfrm rot="18342456">
              <a:off x="3475938" y="5151699"/>
              <a:ext cx="478363" cy="185906"/>
            </a:xfrm>
            <a:prstGeom prst="ellipse">
              <a:avLst/>
            </a:prstGeom>
            <a:solidFill>
              <a:srgbClr val="00FFFF"/>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50" name="Oval 17"/>
            <p:cNvSpPr>
              <a:spLocks noChangeArrowheads="1"/>
            </p:cNvSpPr>
            <p:nvPr/>
          </p:nvSpPr>
          <p:spPr bwMode="auto">
            <a:xfrm rot="3236033" flipH="1">
              <a:off x="4619428" y="5227862"/>
              <a:ext cx="367395" cy="225525"/>
            </a:xfrm>
            <a:prstGeom prst="ellipse">
              <a:avLst/>
            </a:prstGeom>
            <a:gradFill rotWithShape="0">
              <a:gsLst>
                <a:gs pos="0">
                  <a:srgbClr val="D60093"/>
                </a:gs>
                <a:gs pos="100000">
                  <a:srgbClr val="D60093">
                    <a:gamma/>
                    <a:shade val="3647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51" name="Oval 18"/>
            <p:cNvSpPr>
              <a:spLocks noChangeArrowheads="1"/>
            </p:cNvSpPr>
            <p:nvPr/>
          </p:nvSpPr>
          <p:spPr bwMode="auto">
            <a:xfrm rot="19504155">
              <a:off x="4354361" y="6045424"/>
              <a:ext cx="486098" cy="221937"/>
            </a:xfrm>
            <a:prstGeom prst="ellipse">
              <a:avLst/>
            </a:prstGeom>
            <a:gradFill rotWithShape="0">
              <a:gsLst>
                <a:gs pos="0">
                  <a:srgbClr val="50D6D3"/>
                </a:gs>
                <a:gs pos="100000">
                  <a:srgbClr val="50D6D3">
                    <a:gamma/>
                    <a:shade val="46275"/>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05" name="Gruppo 118"/>
          <p:cNvGrpSpPr>
            <a:grpSpLocks noChangeAspect="1"/>
          </p:cNvGrpSpPr>
          <p:nvPr/>
        </p:nvGrpSpPr>
        <p:grpSpPr bwMode="auto">
          <a:xfrm>
            <a:off x="1739901" y="2898775"/>
            <a:ext cx="373063" cy="368300"/>
            <a:chOff x="3491880" y="4892253"/>
            <a:chExt cx="1511628" cy="1489075"/>
          </a:xfrm>
        </p:grpSpPr>
        <p:sp>
          <p:nvSpPr>
            <p:cNvPr id="53" name="Freeform 9"/>
            <p:cNvSpPr>
              <a:spLocks noEditPoints="1"/>
            </p:cNvSpPr>
            <p:nvPr/>
          </p:nvSpPr>
          <p:spPr bwMode="auto">
            <a:xfrm>
              <a:off x="4759697" y="5496581"/>
              <a:ext cx="230097" cy="280420"/>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4" name="Freeform 10"/>
            <p:cNvSpPr>
              <a:spLocks/>
            </p:cNvSpPr>
            <p:nvPr/>
          </p:nvSpPr>
          <p:spPr bwMode="auto">
            <a:xfrm>
              <a:off x="3491880" y="4892253"/>
              <a:ext cx="1511628" cy="1489075"/>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FF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5" name="Freeform 11"/>
            <p:cNvSpPr>
              <a:spLocks/>
            </p:cNvSpPr>
            <p:nvPr/>
          </p:nvSpPr>
          <p:spPr bwMode="auto">
            <a:xfrm>
              <a:off x="3491880" y="4892253"/>
              <a:ext cx="758862" cy="1489075"/>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99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6" name="Freeform 12"/>
            <p:cNvSpPr>
              <a:spLocks/>
            </p:cNvSpPr>
            <p:nvPr/>
          </p:nvSpPr>
          <p:spPr bwMode="auto">
            <a:xfrm>
              <a:off x="3827120" y="4892253"/>
              <a:ext cx="423622" cy="1489075"/>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FF00"/>
            </a:solidFill>
            <a:ln w="9525">
              <a:solidFill>
                <a:srgbClr val="009900"/>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7" name="Freeform 13"/>
            <p:cNvSpPr>
              <a:spLocks/>
            </p:cNvSpPr>
            <p:nvPr/>
          </p:nvSpPr>
          <p:spPr bwMode="auto">
            <a:xfrm>
              <a:off x="4025216" y="5130685"/>
              <a:ext cx="225525" cy="1012211"/>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AB7239">
                    <a:gamma/>
                    <a:shade val="57647"/>
                    <a:invGamma/>
                  </a:srgbClr>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8" name="Freeform 14"/>
            <p:cNvSpPr>
              <a:spLocks/>
            </p:cNvSpPr>
            <p:nvPr/>
          </p:nvSpPr>
          <p:spPr bwMode="auto">
            <a:xfrm>
              <a:off x="4250742" y="5130685"/>
              <a:ext cx="512003" cy="1012211"/>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59" name="Oval 15"/>
            <p:cNvSpPr>
              <a:spLocks noChangeArrowheads="1"/>
            </p:cNvSpPr>
            <p:nvPr/>
          </p:nvSpPr>
          <p:spPr bwMode="auto">
            <a:xfrm rot="18342456">
              <a:off x="3475938" y="5151699"/>
              <a:ext cx="478363" cy="185906"/>
            </a:xfrm>
            <a:prstGeom prst="ellipse">
              <a:avLst/>
            </a:prstGeom>
            <a:solidFill>
              <a:srgbClr val="00FFFF"/>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60" name="Oval 17"/>
            <p:cNvSpPr>
              <a:spLocks noChangeArrowheads="1"/>
            </p:cNvSpPr>
            <p:nvPr/>
          </p:nvSpPr>
          <p:spPr bwMode="auto">
            <a:xfrm rot="3236033" flipH="1">
              <a:off x="4619428" y="5227862"/>
              <a:ext cx="367395" cy="225525"/>
            </a:xfrm>
            <a:prstGeom prst="ellipse">
              <a:avLst/>
            </a:prstGeom>
            <a:gradFill rotWithShape="0">
              <a:gsLst>
                <a:gs pos="0">
                  <a:srgbClr val="D60093"/>
                </a:gs>
                <a:gs pos="100000">
                  <a:srgbClr val="D60093">
                    <a:gamma/>
                    <a:shade val="3647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61" name="Oval 18"/>
            <p:cNvSpPr>
              <a:spLocks noChangeArrowheads="1"/>
            </p:cNvSpPr>
            <p:nvPr/>
          </p:nvSpPr>
          <p:spPr bwMode="auto">
            <a:xfrm rot="19504155">
              <a:off x="4354361" y="6045424"/>
              <a:ext cx="486098" cy="221937"/>
            </a:xfrm>
            <a:prstGeom prst="ellipse">
              <a:avLst/>
            </a:prstGeom>
            <a:gradFill rotWithShape="0">
              <a:gsLst>
                <a:gs pos="0">
                  <a:srgbClr val="50D6D3"/>
                </a:gs>
                <a:gs pos="100000">
                  <a:srgbClr val="50D6D3">
                    <a:gamma/>
                    <a:shade val="46275"/>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06" name="Gruppo 118"/>
          <p:cNvGrpSpPr>
            <a:grpSpLocks noChangeAspect="1"/>
          </p:cNvGrpSpPr>
          <p:nvPr/>
        </p:nvGrpSpPr>
        <p:grpSpPr bwMode="auto">
          <a:xfrm>
            <a:off x="2179639" y="2855914"/>
            <a:ext cx="460375" cy="454025"/>
            <a:chOff x="3491880" y="4892253"/>
            <a:chExt cx="1511628" cy="1489075"/>
          </a:xfrm>
        </p:grpSpPr>
        <p:sp>
          <p:nvSpPr>
            <p:cNvPr id="63" name="Freeform 9"/>
            <p:cNvSpPr>
              <a:spLocks noEditPoints="1"/>
            </p:cNvSpPr>
            <p:nvPr/>
          </p:nvSpPr>
          <p:spPr bwMode="auto">
            <a:xfrm>
              <a:off x="4759697" y="5496581"/>
              <a:ext cx="230097" cy="280420"/>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4" name="Freeform 10"/>
            <p:cNvSpPr>
              <a:spLocks/>
            </p:cNvSpPr>
            <p:nvPr/>
          </p:nvSpPr>
          <p:spPr bwMode="auto">
            <a:xfrm>
              <a:off x="3491880" y="4892253"/>
              <a:ext cx="1511628" cy="1489075"/>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FF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5" name="Freeform 11"/>
            <p:cNvSpPr>
              <a:spLocks/>
            </p:cNvSpPr>
            <p:nvPr/>
          </p:nvSpPr>
          <p:spPr bwMode="auto">
            <a:xfrm>
              <a:off x="3491880" y="4892253"/>
              <a:ext cx="758862" cy="1489075"/>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99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6" name="Freeform 12"/>
            <p:cNvSpPr>
              <a:spLocks/>
            </p:cNvSpPr>
            <p:nvPr/>
          </p:nvSpPr>
          <p:spPr bwMode="auto">
            <a:xfrm>
              <a:off x="3827120" y="4892253"/>
              <a:ext cx="423622" cy="1489075"/>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FF00"/>
            </a:solidFill>
            <a:ln w="9525">
              <a:solidFill>
                <a:srgbClr val="009900"/>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7" name="Freeform 13"/>
            <p:cNvSpPr>
              <a:spLocks/>
            </p:cNvSpPr>
            <p:nvPr/>
          </p:nvSpPr>
          <p:spPr bwMode="auto">
            <a:xfrm>
              <a:off x="4025216" y="5130685"/>
              <a:ext cx="225525" cy="1012211"/>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AB7239">
                    <a:gamma/>
                    <a:shade val="57647"/>
                    <a:invGamma/>
                  </a:srgbClr>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8" name="Freeform 14"/>
            <p:cNvSpPr>
              <a:spLocks/>
            </p:cNvSpPr>
            <p:nvPr/>
          </p:nvSpPr>
          <p:spPr bwMode="auto">
            <a:xfrm>
              <a:off x="4250742" y="5130685"/>
              <a:ext cx="512003" cy="1012211"/>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69" name="Oval 15"/>
            <p:cNvSpPr>
              <a:spLocks noChangeArrowheads="1"/>
            </p:cNvSpPr>
            <p:nvPr/>
          </p:nvSpPr>
          <p:spPr bwMode="auto">
            <a:xfrm rot="18342456">
              <a:off x="3475938" y="5151699"/>
              <a:ext cx="478363" cy="185906"/>
            </a:xfrm>
            <a:prstGeom prst="ellipse">
              <a:avLst/>
            </a:prstGeom>
            <a:solidFill>
              <a:srgbClr val="00FFFF"/>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70" name="Oval 17"/>
            <p:cNvSpPr>
              <a:spLocks noChangeArrowheads="1"/>
            </p:cNvSpPr>
            <p:nvPr/>
          </p:nvSpPr>
          <p:spPr bwMode="auto">
            <a:xfrm rot="3236033" flipH="1">
              <a:off x="4619428" y="5227862"/>
              <a:ext cx="367395" cy="225525"/>
            </a:xfrm>
            <a:prstGeom prst="ellipse">
              <a:avLst/>
            </a:prstGeom>
            <a:gradFill rotWithShape="0">
              <a:gsLst>
                <a:gs pos="0">
                  <a:srgbClr val="D60093"/>
                </a:gs>
                <a:gs pos="100000">
                  <a:srgbClr val="D60093">
                    <a:gamma/>
                    <a:shade val="3647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71" name="Oval 18"/>
            <p:cNvSpPr>
              <a:spLocks noChangeArrowheads="1"/>
            </p:cNvSpPr>
            <p:nvPr/>
          </p:nvSpPr>
          <p:spPr bwMode="auto">
            <a:xfrm rot="19504155">
              <a:off x="4354361" y="6045424"/>
              <a:ext cx="486098" cy="221937"/>
            </a:xfrm>
            <a:prstGeom prst="ellipse">
              <a:avLst/>
            </a:prstGeom>
            <a:gradFill rotWithShape="0">
              <a:gsLst>
                <a:gs pos="0">
                  <a:srgbClr val="50D6D3"/>
                </a:gs>
                <a:gs pos="100000">
                  <a:srgbClr val="50D6D3">
                    <a:gamma/>
                    <a:shade val="46275"/>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07" name="Gruppo 36"/>
          <p:cNvGrpSpPr>
            <a:grpSpLocks noChangeAspect="1"/>
          </p:cNvGrpSpPr>
          <p:nvPr/>
        </p:nvGrpSpPr>
        <p:grpSpPr bwMode="auto">
          <a:xfrm>
            <a:off x="5668963" y="2590800"/>
            <a:ext cx="976312" cy="985838"/>
            <a:chOff x="2096726" y="2171700"/>
            <a:chExt cx="1473951" cy="1489075"/>
          </a:xfrm>
        </p:grpSpPr>
        <p:grpSp>
          <p:nvGrpSpPr>
            <p:cNvPr id="4288" name="Group 49"/>
            <p:cNvGrpSpPr>
              <a:grpSpLocks/>
            </p:cNvGrpSpPr>
            <p:nvPr/>
          </p:nvGrpSpPr>
          <p:grpSpPr bwMode="auto">
            <a:xfrm>
              <a:off x="2096726" y="2171700"/>
              <a:ext cx="1473951" cy="1489075"/>
              <a:chOff x="1488" y="1368"/>
              <a:chExt cx="937" cy="938"/>
            </a:xfrm>
          </p:grpSpPr>
          <p:sp>
            <p:nvSpPr>
              <p:cNvPr id="75"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76"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66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77"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C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78"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66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79"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0"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74"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08" name="Gruppo 36"/>
          <p:cNvGrpSpPr>
            <a:grpSpLocks noChangeAspect="1"/>
          </p:cNvGrpSpPr>
          <p:nvPr/>
        </p:nvGrpSpPr>
        <p:grpSpPr bwMode="auto">
          <a:xfrm>
            <a:off x="6684963" y="2565400"/>
            <a:ext cx="1028700" cy="1036638"/>
            <a:chOff x="2096726" y="2171700"/>
            <a:chExt cx="1473951" cy="1489075"/>
          </a:xfrm>
        </p:grpSpPr>
        <p:grpSp>
          <p:nvGrpSpPr>
            <p:cNvPr id="4266" name="Group 49"/>
            <p:cNvGrpSpPr>
              <a:grpSpLocks/>
            </p:cNvGrpSpPr>
            <p:nvPr/>
          </p:nvGrpSpPr>
          <p:grpSpPr bwMode="auto">
            <a:xfrm>
              <a:off x="2096726" y="2171700"/>
              <a:ext cx="1473951" cy="1489075"/>
              <a:chOff x="1488" y="1368"/>
              <a:chExt cx="937" cy="938"/>
            </a:xfrm>
          </p:grpSpPr>
          <p:sp>
            <p:nvSpPr>
              <p:cNvPr id="84"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5"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66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6"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C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7"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66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8"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89"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83"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09" name="Gruppo 79"/>
          <p:cNvGrpSpPr>
            <a:grpSpLocks noChangeAspect="1"/>
          </p:cNvGrpSpPr>
          <p:nvPr/>
        </p:nvGrpSpPr>
        <p:grpSpPr bwMode="auto">
          <a:xfrm>
            <a:off x="7769225" y="2503488"/>
            <a:ext cx="1149350" cy="1160462"/>
            <a:chOff x="2096726" y="2171700"/>
            <a:chExt cx="1473951" cy="1489075"/>
          </a:xfrm>
        </p:grpSpPr>
        <p:grpSp>
          <p:nvGrpSpPr>
            <p:cNvPr id="4234" name="Gruppo 108"/>
            <p:cNvGrpSpPr>
              <a:grpSpLocks/>
            </p:cNvGrpSpPr>
            <p:nvPr/>
          </p:nvGrpSpPr>
          <p:grpSpPr bwMode="auto">
            <a:xfrm>
              <a:off x="2096726" y="2171700"/>
              <a:ext cx="1473951" cy="1489075"/>
              <a:chOff x="2096726" y="2171700"/>
              <a:chExt cx="1473951" cy="1489075"/>
            </a:xfrm>
          </p:grpSpPr>
          <p:grpSp>
            <p:nvGrpSpPr>
              <p:cNvPr id="4244" name="Group 49"/>
              <p:cNvGrpSpPr>
                <a:grpSpLocks/>
              </p:cNvGrpSpPr>
              <p:nvPr/>
            </p:nvGrpSpPr>
            <p:grpSpPr bwMode="auto">
              <a:xfrm>
                <a:off x="2096726" y="2171700"/>
                <a:ext cx="1473951" cy="1489075"/>
                <a:chOff x="1488" y="1368"/>
                <a:chExt cx="937" cy="938"/>
              </a:xfrm>
            </p:grpSpPr>
            <p:sp>
              <p:nvSpPr>
                <p:cNvPr id="97"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98"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E7E7">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99"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9900">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00"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E7E7">
                    <a:lumMod val="60000"/>
                    <a:lumOff val="40000"/>
                  </a:srgbClr>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01"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02"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96" name="Oval 27"/>
              <p:cNvSpPr>
                <a:spLocks noChangeArrowheads="1"/>
              </p:cNvSpPr>
              <p:nvPr/>
            </p:nvSpPr>
            <p:spPr bwMode="auto">
              <a:xfrm rot="17670591">
                <a:off x="2008910"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sp>
          <p:nvSpPr>
            <p:cNvPr id="92" name="Oval 42"/>
            <p:cNvSpPr>
              <a:spLocks noChangeArrowheads="1"/>
            </p:cNvSpPr>
            <p:nvPr/>
          </p:nvSpPr>
          <p:spPr bwMode="auto">
            <a:xfrm rot="18904292">
              <a:off x="3028868" y="3250260"/>
              <a:ext cx="487549" cy="221937"/>
            </a:xfrm>
            <a:prstGeom prst="ellipse">
              <a:avLst/>
            </a:prstGeom>
            <a:gradFill rotWithShape="0">
              <a:gsLst>
                <a:gs pos="0">
                  <a:srgbClr val="D60093"/>
                </a:gs>
                <a:gs pos="100000">
                  <a:srgbClr val="D60093">
                    <a:gamma/>
                    <a:shade val="2745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93" name="Oval 29"/>
            <p:cNvSpPr>
              <a:spLocks noChangeArrowheads="1"/>
            </p:cNvSpPr>
            <p:nvPr/>
          </p:nvSpPr>
          <p:spPr bwMode="auto">
            <a:xfrm rot="3236033" flipH="1">
              <a:off x="3177290" y="2463630"/>
              <a:ext cx="367395" cy="220813"/>
            </a:xfrm>
            <a:prstGeom prst="ellipse">
              <a:avLst/>
            </a:prstGeom>
            <a:solidFill>
              <a:srgbClr val="FFFFFF">
                <a:lumMod val="50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94" name="Oval 43"/>
            <p:cNvSpPr>
              <a:spLocks noChangeArrowheads="1"/>
            </p:cNvSpPr>
            <p:nvPr/>
          </p:nvSpPr>
          <p:spPr bwMode="auto">
            <a:xfrm rot="4951238" flipH="1">
              <a:off x="2142970" y="3104993"/>
              <a:ext cx="316410" cy="123798"/>
            </a:xfrm>
            <a:prstGeom prst="ellipse">
              <a:avLst/>
            </a:prstGeom>
            <a:solidFill>
              <a:srgbClr val="0000FF">
                <a:lumMod val="75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10" name="Gruppo 79"/>
          <p:cNvGrpSpPr>
            <a:grpSpLocks noChangeAspect="1"/>
          </p:cNvGrpSpPr>
          <p:nvPr/>
        </p:nvGrpSpPr>
        <p:grpSpPr bwMode="auto">
          <a:xfrm>
            <a:off x="8956676" y="2379664"/>
            <a:ext cx="1393825" cy="1406525"/>
            <a:chOff x="2096726" y="2171700"/>
            <a:chExt cx="1473951" cy="1489075"/>
          </a:xfrm>
        </p:grpSpPr>
        <p:grpSp>
          <p:nvGrpSpPr>
            <p:cNvPr id="4202" name="Gruppo 108"/>
            <p:cNvGrpSpPr>
              <a:grpSpLocks/>
            </p:cNvGrpSpPr>
            <p:nvPr/>
          </p:nvGrpSpPr>
          <p:grpSpPr bwMode="auto">
            <a:xfrm>
              <a:off x="2096726" y="2171700"/>
              <a:ext cx="1473951" cy="1489075"/>
              <a:chOff x="2096726" y="2171700"/>
              <a:chExt cx="1473951" cy="1489075"/>
            </a:xfrm>
          </p:grpSpPr>
          <p:grpSp>
            <p:nvGrpSpPr>
              <p:cNvPr id="4212" name="Group 49"/>
              <p:cNvGrpSpPr>
                <a:grpSpLocks/>
              </p:cNvGrpSpPr>
              <p:nvPr/>
            </p:nvGrpSpPr>
            <p:grpSpPr bwMode="auto">
              <a:xfrm>
                <a:off x="2096726" y="2171700"/>
                <a:ext cx="1473951" cy="1489075"/>
                <a:chOff x="1488" y="1368"/>
                <a:chExt cx="937" cy="938"/>
              </a:xfrm>
            </p:grpSpPr>
            <p:sp>
              <p:nvSpPr>
                <p:cNvPr id="110"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11"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E7E7">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12"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9900">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13"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E7E7">
                    <a:lumMod val="60000"/>
                    <a:lumOff val="40000"/>
                  </a:srgbClr>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14"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15"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109" name="Oval 27"/>
              <p:cNvSpPr>
                <a:spLocks noChangeArrowheads="1"/>
              </p:cNvSpPr>
              <p:nvPr/>
            </p:nvSpPr>
            <p:spPr bwMode="auto">
              <a:xfrm rot="17670591">
                <a:off x="2008910"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sp>
          <p:nvSpPr>
            <p:cNvPr id="105" name="Oval 42"/>
            <p:cNvSpPr>
              <a:spLocks noChangeArrowheads="1"/>
            </p:cNvSpPr>
            <p:nvPr/>
          </p:nvSpPr>
          <p:spPr bwMode="auto">
            <a:xfrm rot="18904292">
              <a:off x="3028868" y="3250260"/>
              <a:ext cx="487549" cy="221937"/>
            </a:xfrm>
            <a:prstGeom prst="ellipse">
              <a:avLst/>
            </a:prstGeom>
            <a:gradFill rotWithShape="0">
              <a:gsLst>
                <a:gs pos="0">
                  <a:srgbClr val="D60093"/>
                </a:gs>
                <a:gs pos="100000">
                  <a:srgbClr val="D60093">
                    <a:gamma/>
                    <a:shade val="2745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106" name="Oval 29"/>
            <p:cNvSpPr>
              <a:spLocks noChangeArrowheads="1"/>
            </p:cNvSpPr>
            <p:nvPr/>
          </p:nvSpPr>
          <p:spPr bwMode="auto">
            <a:xfrm rot="3236033" flipH="1">
              <a:off x="3177290" y="2463630"/>
              <a:ext cx="367395" cy="220813"/>
            </a:xfrm>
            <a:prstGeom prst="ellipse">
              <a:avLst/>
            </a:prstGeom>
            <a:solidFill>
              <a:srgbClr val="FFFFFF">
                <a:lumMod val="50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107" name="Oval 43"/>
            <p:cNvSpPr>
              <a:spLocks noChangeArrowheads="1"/>
            </p:cNvSpPr>
            <p:nvPr/>
          </p:nvSpPr>
          <p:spPr bwMode="auto">
            <a:xfrm rot="4951238" flipH="1">
              <a:off x="2142970" y="3104993"/>
              <a:ext cx="316410" cy="123798"/>
            </a:xfrm>
            <a:prstGeom prst="ellipse">
              <a:avLst/>
            </a:prstGeom>
            <a:solidFill>
              <a:srgbClr val="0000FF">
                <a:lumMod val="75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sp>
        <p:nvSpPr>
          <p:cNvPr id="116" name="Oval 43"/>
          <p:cNvSpPr>
            <a:spLocks noChangeArrowheads="1"/>
          </p:cNvSpPr>
          <p:nvPr/>
        </p:nvSpPr>
        <p:spPr bwMode="auto">
          <a:xfrm rot="4951238" flipH="1">
            <a:off x="6667558" y="3172855"/>
            <a:ext cx="288970" cy="113072"/>
          </a:xfrm>
          <a:prstGeom prst="ellipse">
            <a:avLst/>
          </a:prstGeom>
          <a:solidFill>
            <a:srgbClr val="0000FF">
              <a:lumMod val="75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sp>
        <p:nvSpPr>
          <p:cNvPr id="117" name="Oval 43"/>
          <p:cNvSpPr>
            <a:spLocks noChangeAspect="1" noChangeArrowheads="1"/>
          </p:cNvSpPr>
          <p:nvPr/>
        </p:nvSpPr>
        <p:spPr bwMode="auto">
          <a:xfrm rot="4951238" flipH="1">
            <a:off x="5674742" y="3157348"/>
            <a:ext cx="216094" cy="84555"/>
          </a:xfrm>
          <a:prstGeom prst="ellipse">
            <a:avLst/>
          </a:prstGeom>
          <a:solidFill>
            <a:srgbClr val="0000FF">
              <a:lumMod val="75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nvGrpSpPr>
          <p:cNvPr id="4117" name="Gruppo 4"/>
          <p:cNvGrpSpPr>
            <a:grpSpLocks/>
          </p:cNvGrpSpPr>
          <p:nvPr/>
        </p:nvGrpSpPr>
        <p:grpSpPr bwMode="auto">
          <a:xfrm>
            <a:off x="1560514" y="2659064"/>
            <a:ext cx="8567737" cy="2828925"/>
            <a:chOff x="36513" y="2511372"/>
            <a:chExt cx="8567737" cy="2829989"/>
          </a:xfrm>
        </p:grpSpPr>
        <p:grpSp>
          <p:nvGrpSpPr>
            <p:cNvPr id="4122" name="Gruppo 36"/>
            <p:cNvGrpSpPr>
              <a:grpSpLocks noChangeAspect="1"/>
            </p:cNvGrpSpPr>
            <p:nvPr/>
          </p:nvGrpSpPr>
          <p:grpSpPr bwMode="auto">
            <a:xfrm>
              <a:off x="1808030" y="2620434"/>
              <a:ext cx="624486" cy="630463"/>
              <a:chOff x="2096726" y="2171700"/>
              <a:chExt cx="1473951" cy="1489075"/>
            </a:xfrm>
          </p:grpSpPr>
          <p:grpSp>
            <p:nvGrpSpPr>
              <p:cNvPr id="4180" name="Group 49"/>
              <p:cNvGrpSpPr>
                <a:grpSpLocks/>
              </p:cNvGrpSpPr>
              <p:nvPr/>
            </p:nvGrpSpPr>
            <p:grpSpPr bwMode="auto">
              <a:xfrm>
                <a:off x="2096726" y="2171700"/>
                <a:ext cx="1473951" cy="1489075"/>
                <a:chOff x="1488" y="1368"/>
                <a:chExt cx="937" cy="938"/>
              </a:xfrm>
            </p:grpSpPr>
            <p:sp>
              <p:nvSpPr>
                <p:cNvPr id="14"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5"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6"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66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7"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00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8"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19"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13"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23" name="Gruppo 36"/>
            <p:cNvGrpSpPr>
              <a:grpSpLocks noChangeAspect="1"/>
            </p:cNvGrpSpPr>
            <p:nvPr/>
          </p:nvGrpSpPr>
          <p:grpSpPr bwMode="auto">
            <a:xfrm>
              <a:off x="2485366" y="2569638"/>
              <a:ext cx="726078" cy="732054"/>
              <a:chOff x="2096726" y="2171700"/>
              <a:chExt cx="1473951" cy="1489075"/>
            </a:xfrm>
          </p:grpSpPr>
          <p:grpSp>
            <p:nvGrpSpPr>
              <p:cNvPr id="4158" name="Group 49"/>
              <p:cNvGrpSpPr>
                <a:grpSpLocks/>
              </p:cNvGrpSpPr>
              <p:nvPr/>
            </p:nvGrpSpPr>
            <p:grpSpPr bwMode="auto">
              <a:xfrm>
                <a:off x="2096726" y="2171700"/>
                <a:ext cx="1473951" cy="1489075"/>
                <a:chOff x="1488" y="1368"/>
                <a:chExt cx="937" cy="938"/>
              </a:xfrm>
            </p:grpSpPr>
            <p:sp>
              <p:nvSpPr>
                <p:cNvPr id="23"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24"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25"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66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26"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00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27"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28"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22"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grpSp>
          <p:nvGrpSpPr>
            <p:cNvPr id="4124" name="Gruppo 36"/>
            <p:cNvGrpSpPr>
              <a:grpSpLocks noChangeAspect="1"/>
            </p:cNvGrpSpPr>
            <p:nvPr/>
          </p:nvGrpSpPr>
          <p:grpSpPr bwMode="auto">
            <a:xfrm>
              <a:off x="3265227" y="2511372"/>
              <a:ext cx="841114" cy="848585"/>
              <a:chOff x="2096726" y="2171700"/>
              <a:chExt cx="1473951" cy="1489075"/>
            </a:xfrm>
          </p:grpSpPr>
          <p:grpSp>
            <p:nvGrpSpPr>
              <p:cNvPr id="4136" name="Group 49"/>
              <p:cNvGrpSpPr>
                <a:grpSpLocks/>
              </p:cNvGrpSpPr>
              <p:nvPr/>
            </p:nvGrpSpPr>
            <p:grpSpPr bwMode="auto">
              <a:xfrm>
                <a:off x="2096726" y="2171700"/>
                <a:ext cx="1473951" cy="1489075"/>
                <a:chOff x="1488" y="1368"/>
                <a:chExt cx="937" cy="938"/>
              </a:xfrm>
            </p:grpSpPr>
            <p:sp>
              <p:nvSpPr>
                <p:cNvPr id="32"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33"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34"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66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35"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00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36"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sp>
              <p:nvSpPr>
                <p:cNvPr id="37"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latin typeface="Arial" charset="0"/>
                    <a:cs typeface="Arial" charset="0"/>
                  </a:endParaRPr>
                </a:p>
              </p:txBody>
            </p:sp>
          </p:grpSp>
          <p:sp>
            <p:nvSpPr>
              <p:cNvPr id="31"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latin typeface="Arial" charset="0"/>
                  <a:cs typeface="Arial" charset="0"/>
                </a:endParaRPr>
              </a:p>
            </p:txBody>
          </p:sp>
        </p:grpSp>
        <p:sp>
          <p:nvSpPr>
            <p:cNvPr id="230426" name="AutoShape 26"/>
            <p:cNvSpPr>
              <a:spLocks/>
            </p:cNvSpPr>
            <p:nvPr/>
          </p:nvSpPr>
          <p:spPr bwMode="auto">
            <a:xfrm rot="5400000" flipH="1" flipV="1">
              <a:off x="5057721" y="605346"/>
              <a:ext cx="289034" cy="6804025"/>
            </a:xfrm>
            <a:prstGeom prst="leftBrace">
              <a:avLst>
                <a:gd name="adj1" fmla="val 158959"/>
                <a:gd name="adj2" fmla="val 50000"/>
              </a:avLst>
            </a:prstGeom>
            <a:noFill/>
            <a:ln w="38100">
              <a:solidFill>
                <a:srgbClr val="FFFF00"/>
              </a:solidFill>
              <a:round/>
              <a:headEnd/>
              <a:tailEnd/>
            </a:ln>
            <a:effectLst>
              <a:outerShdw blurRad="50800" dist="38100" dir="5400000" algn="t" rotWithShape="0">
                <a:prstClr val="black">
                  <a:alpha val="40000"/>
                </a:prstClr>
              </a:outerShdw>
            </a:effectLst>
          </p:spPr>
          <p:txBody>
            <a:bodyPr wrap="none" anchor="ctr"/>
            <a:lstStyle/>
            <a:p>
              <a:pPr eaLnBrk="0" hangingPunct="0">
                <a:defRPr/>
              </a:pPr>
              <a:endParaRPr lang="it-IT" altLang="it-IT" sz="1600">
                <a:solidFill>
                  <a:srgbClr val="FFFFFF"/>
                </a:solidFill>
                <a:latin typeface="Verdana" pitchFamily="34" charset="0"/>
                <a:ea typeface="MS PGothic" pitchFamily="34" charset="-128"/>
                <a:cs typeface="Arial" pitchFamily="34" charset="0"/>
              </a:endParaRPr>
            </a:p>
          </p:txBody>
        </p:sp>
        <p:sp>
          <p:nvSpPr>
            <p:cNvPr id="119" name="Text Box 25"/>
            <p:cNvSpPr txBox="1">
              <a:spLocks noChangeArrowheads="1"/>
            </p:cNvSpPr>
            <p:nvPr/>
          </p:nvSpPr>
          <p:spPr bwMode="auto">
            <a:xfrm>
              <a:off x="2699792" y="4941168"/>
              <a:ext cx="4968552" cy="400193"/>
            </a:xfrm>
            <a:prstGeom prst="rect">
              <a:avLst/>
            </a:prstGeom>
            <a:solidFill>
              <a:srgbClr val="FFFF00"/>
            </a:solidFill>
            <a:ln w="9525">
              <a:solidFill>
                <a:srgbClr val="FFC000"/>
              </a:solidFill>
              <a:miter lim="800000"/>
              <a:headEnd/>
              <a:tailEnd/>
            </a:ln>
            <a:scene3d>
              <a:camera prst="orthographicFront"/>
              <a:lightRig rig="threePt" dir="t"/>
            </a:scene3d>
            <a:sp3d>
              <a:bevelT/>
            </a:sp3d>
          </p:spPr>
          <p:txBody>
            <a:bodyPr>
              <a:spAutoFit/>
            </a:bodyPr>
            <a:lstStyle/>
            <a:p>
              <a:pPr algn="ctr" eaLnBrk="0" hangingPunct="0">
                <a:defRPr/>
              </a:pPr>
              <a:r>
                <a:rPr lang="en-US" sz="2000" b="1" dirty="0">
                  <a:solidFill>
                    <a:srgbClr val="000000"/>
                  </a:solidFill>
                  <a:cs typeface="Arial" panose="020B0604020202020204" pitchFamily="34" charset="0"/>
                </a:rPr>
                <a:t>Non-HDL-C = </a:t>
              </a:r>
              <a:r>
                <a:rPr lang="cs-CZ" sz="2000" b="1" dirty="0">
                  <a:solidFill>
                    <a:srgbClr val="000000"/>
                  </a:solidFill>
                  <a:cs typeface="Arial" panose="020B0604020202020204" pitchFamily="34" charset="0"/>
                </a:rPr>
                <a:t>celkový</a:t>
              </a:r>
              <a:r>
                <a:rPr lang="en-US" sz="2000" b="1" dirty="0">
                  <a:solidFill>
                    <a:srgbClr val="000000"/>
                  </a:solidFill>
                  <a:cs typeface="Arial" panose="020B0604020202020204" pitchFamily="34" charset="0"/>
                </a:rPr>
                <a:t> cholesterol-HDL-C</a:t>
              </a:r>
            </a:p>
          </p:txBody>
        </p:sp>
        <p:sp>
          <p:nvSpPr>
            <p:cNvPr id="230430" name="AutoShape 26"/>
            <p:cNvSpPr>
              <a:spLocks/>
            </p:cNvSpPr>
            <p:nvPr/>
          </p:nvSpPr>
          <p:spPr bwMode="auto">
            <a:xfrm rot="5400000" flipH="1" flipV="1">
              <a:off x="738928" y="3169956"/>
              <a:ext cx="287446" cy="1692275"/>
            </a:xfrm>
            <a:prstGeom prst="leftBrace">
              <a:avLst>
                <a:gd name="adj1" fmla="val 159807"/>
                <a:gd name="adj2" fmla="val 50000"/>
              </a:avLst>
            </a:prstGeom>
            <a:noFill/>
            <a:ln w="38100">
              <a:solidFill>
                <a:srgbClr val="00FF00"/>
              </a:solidFill>
              <a:round/>
              <a:headEnd/>
              <a:tailEnd/>
            </a:ln>
            <a:effectLst>
              <a:outerShdw blurRad="50800" dist="38100" dir="5400000" algn="t" rotWithShape="0">
                <a:prstClr val="black">
                  <a:alpha val="40000"/>
                </a:prstClr>
              </a:outerShdw>
            </a:effectLst>
          </p:spPr>
          <p:txBody>
            <a:bodyPr wrap="none" anchor="ctr"/>
            <a:lstStyle/>
            <a:p>
              <a:pPr eaLnBrk="0" hangingPunct="0">
                <a:defRPr/>
              </a:pPr>
              <a:endParaRPr lang="it-IT" altLang="it-IT" sz="1600">
                <a:solidFill>
                  <a:srgbClr val="FFFFFF"/>
                </a:solidFill>
                <a:latin typeface="Verdana" pitchFamily="34" charset="0"/>
                <a:ea typeface="MS PGothic" pitchFamily="34" charset="-128"/>
                <a:cs typeface="Arial" pitchFamily="34" charset="0"/>
              </a:endParaRPr>
            </a:p>
          </p:txBody>
        </p:sp>
        <p:sp>
          <p:nvSpPr>
            <p:cNvPr id="121" name="Text Box 22"/>
            <p:cNvSpPr txBox="1">
              <a:spLocks noChangeArrowheads="1"/>
            </p:cNvSpPr>
            <p:nvPr/>
          </p:nvSpPr>
          <p:spPr bwMode="auto">
            <a:xfrm>
              <a:off x="91507" y="4333835"/>
              <a:ext cx="1600173" cy="584995"/>
            </a:xfrm>
            <a:prstGeom prst="rect">
              <a:avLst/>
            </a:prstGeom>
            <a:solidFill>
              <a:srgbClr val="00FF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sz="1600" b="1" dirty="0">
                  <a:solidFill>
                    <a:srgbClr val="000000"/>
                  </a:solidFill>
                  <a:cs typeface="Arial" panose="020B0604020202020204" pitchFamily="34" charset="0"/>
                </a:rPr>
                <a:t>Anti- </a:t>
              </a:r>
              <a:r>
                <a:rPr lang="cs-CZ" sz="1600" b="1" dirty="0" err="1">
                  <a:solidFill>
                    <a:srgbClr val="000000"/>
                  </a:solidFill>
                  <a:cs typeface="Arial" panose="020B0604020202020204" pitchFamily="34" charset="0"/>
                </a:rPr>
                <a:t>aterogenní</a:t>
              </a:r>
              <a:endParaRPr lang="cs-CZ" sz="1600" b="1" dirty="0">
                <a:solidFill>
                  <a:srgbClr val="000000"/>
                </a:solidFill>
                <a:cs typeface="Arial" panose="020B0604020202020204" pitchFamily="34" charset="0"/>
              </a:endParaRPr>
            </a:p>
            <a:p>
              <a:pPr algn="ctr" eaLnBrk="0" hangingPunct="0">
                <a:defRPr/>
              </a:pPr>
              <a:r>
                <a:rPr lang="cs-CZ" sz="1600" b="1" dirty="0">
                  <a:solidFill>
                    <a:srgbClr val="000000"/>
                  </a:solidFill>
                  <a:cs typeface="Arial" panose="020B0604020202020204" pitchFamily="34" charset="0"/>
                </a:rPr>
                <a:t>lipoproteiny ?</a:t>
              </a:r>
              <a:endParaRPr lang="en-US" sz="1600" b="1" dirty="0">
                <a:solidFill>
                  <a:srgbClr val="000000"/>
                </a:solidFill>
                <a:cs typeface="Arial" panose="020B0604020202020204" pitchFamily="34" charset="0"/>
              </a:endParaRPr>
            </a:p>
          </p:txBody>
        </p:sp>
        <p:sp>
          <p:nvSpPr>
            <p:cNvPr id="122" name="Text Box 25"/>
            <p:cNvSpPr txBox="1">
              <a:spLocks noChangeArrowheads="1"/>
            </p:cNvSpPr>
            <p:nvPr/>
          </p:nvSpPr>
          <p:spPr bwMode="auto">
            <a:xfrm>
              <a:off x="3419872" y="4304581"/>
              <a:ext cx="3528392" cy="400110"/>
            </a:xfrm>
            <a:prstGeom prst="rect">
              <a:avLst/>
            </a:prstGeom>
            <a:solidFill>
              <a:srgbClr val="FFFF00"/>
            </a:solidFill>
            <a:ln w="9525">
              <a:solidFill>
                <a:srgbClr val="FFC000"/>
              </a:solidFill>
              <a:miter lim="800000"/>
              <a:headEnd/>
              <a:tailEnd/>
            </a:ln>
            <a:scene3d>
              <a:camera prst="orthographicFront"/>
              <a:lightRig rig="threePt" dir="t"/>
            </a:scene3d>
            <a:sp3d>
              <a:bevelT/>
            </a:sp3d>
          </p:spPr>
          <p:txBody>
            <a:bodyPr>
              <a:spAutoFit/>
            </a:bodyPr>
            <a:lstStyle/>
            <a:p>
              <a:pPr algn="ctr" eaLnBrk="0" hangingPunct="0">
                <a:defRPr/>
              </a:pPr>
              <a:r>
                <a:rPr lang="cs-CZ" sz="2000" b="1" dirty="0" err="1">
                  <a:solidFill>
                    <a:srgbClr val="000000"/>
                  </a:solidFill>
                  <a:latin typeface="Arial" charset="0"/>
                  <a:cs typeface="Arial" pitchFamily="34" charset="0"/>
                </a:rPr>
                <a:t>Aterogenní</a:t>
              </a:r>
              <a:r>
                <a:rPr lang="cs-CZ" sz="2000" b="1" dirty="0">
                  <a:solidFill>
                    <a:srgbClr val="000000"/>
                  </a:solidFill>
                  <a:latin typeface="Arial" charset="0"/>
                  <a:cs typeface="Arial" pitchFamily="34" charset="0"/>
                </a:rPr>
                <a:t> lipoproteiny</a:t>
              </a:r>
              <a:endParaRPr lang="en-US" sz="2400" b="1" dirty="0">
                <a:solidFill>
                  <a:srgbClr val="000000"/>
                </a:solidFill>
                <a:latin typeface="Arial" charset="0"/>
                <a:cs typeface="Arial" pitchFamily="34" charset="0"/>
              </a:endParaRPr>
            </a:p>
          </p:txBody>
        </p:sp>
      </p:grpSp>
      <p:sp>
        <p:nvSpPr>
          <p:cNvPr id="123" name="Text Box 25"/>
          <p:cNvSpPr txBox="1">
            <a:spLocks noChangeArrowheads="1"/>
          </p:cNvSpPr>
          <p:nvPr/>
        </p:nvSpPr>
        <p:spPr bwMode="auto">
          <a:xfrm>
            <a:off x="4439817" y="4437113"/>
            <a:ext cx="4681573" cy="461665"/>
          </a:xfrm>
          <a:prstGeom prst="rect">
            <a:avLst/>
          </a:prstGeom>
          <a:solidFill>
            <a:srgbClr val="FFFF00"/>
          </a:solidFill>
          <a:ln w="9525">
            <a:solidFill>
              <a:srgbClr val="FFC000"/>
            </a:solidFill>
            <a:miter lim="800000"/>
            <a:headEnd/>
            <a:tailEnd/>
          </a:ln>
          <a:scene3d>
            <a:camera prst="orthographicFront"/>
            <a:lightRig rig="threePt" dir="t"/>
          </a:scene3d>
          <a:sp3d>
            <a:bevelT/>
          </a:sp3d>
        </p:spPr>
        <p:txBody>
          <a:bodyPr>
            <a:spAutoFit/>
          </a:bodyPr>
          <a:lstStyle/>
          <a:p>
            <a:pPr algn="ctr" eaLnBrk="0" hangingPunct="0">
              <a:defRPr/>
            </a:pPr>
            <a:r>
              <a:rPr lang="cs-CZ" sz="2400" b="1" dirty="0" err="1">
                <a:solidFill>
                  <a:srgbClr val="000000"/>
                </a:solidFill>
                <a:cs typeface="Arial" panose="020B0604020202020204" pitchFamily="34" charset="0"/>
              </a:rPr>
              <a:t>Apo</a:t>
            </a:r>
            <a:r>
              <a:rPr lang="cs-CZ" sz="2400" b="1" dirty="0">
                <a:solidFill>
                  <a:srgbClr val="000000"/>
                </a:solidFill>
                <a:cs typeface="Arial" panose="020B0604020202020204" pitchFamily="34" charset="0"/>
              </a:rPr>
              <a:t>-B obsahující lipoproteiny</a:t>
            </a:r>
            <a:endParaRPr lang="en-US" sz="2800" b="1" dirty="0">
              <a:solidFill>
                <a:srgbClr val="000000"/>
              </a:solidFill>
              <a:cs typeface="Arial" panose="020B0604020202020204" pitchFamily="34" charset="0"/>
            </a:endParaRPr>
          </a:p>
        </p:txBody>
      </p:sp>
    </p:spTree>
    <p:extLst>
      <p:ext uri="{BB962C8B-B14F-4D97-AF65-F5344CB8AC3E}">
        <p14:creationId xmlns:p14="http://schemas.microsoft.com/office/powerpoint/2010/main" val="9346085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err="1"/>
              <a:t>Posprandiální</a:t>
            </a:r>
            <a:r>
              <a:rPr lang="cs-CZ" sz="3600" b="1" dirty="0"/>
              <a:t> (protrahovaná) </a:t>
            </a:r>
            <a:r>
              <a:rPr lang="cs-CZ" sz="3600" b="1" dirty="0" err="1"/>
              <a:t>hyperlipemie</a:t>
            </a:r>
            <a:r>
              <a:rPr lang="cs-CZ" sz="3600" b="1" dirty="0"/>
              <a:t>: významný aterogenní potenciál</a:t>
            </a:r>
          </a:p>
        </p:txBody>
      </p:sp>
      <p:pic>
        <p:nvPicPr>
          <p:cNvPr id="4" name="Zástupný symbol pro obsah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15637" y="1825625"/>
            <a:ext cx="4026726" cy="4351338"/>
          </a:xfrm>
        </p:spPr>
      </p:pic>
      <p:pic>
        <p:nvPicPr>
          <p:cNvPr id="8" name="Picture 2">
            <a:extLst>
              <a:ext uri="{FF2B5EF4-FFF2-40B4-BE49-F238E27FC236}">
                <a16:creationId xmlns:a16="http://schemas.microsoft.com/office/drawing/2014/main" id="{12A440B7-4135-2EDD-CF2B-5DDFFE1D7C83}"/>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6172200" y="2070849"/>
            <a:ext cx="5181600" cy="386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6825499" y="6120274"/>
            <a:ext cx="4833503" cy="923330"/>
          </a:xfrm>
          <a:prstGeom prst="rect">
            <a:avLst/>
          </a:prstGeom>
        </p:spPr>
        <p:txBody>
          <a:bodyPr wrap="none">
            <a:spAutoFit/>
          </a:bodyPr>
          <a:lstStyle/>
          <a:p>
            <a:r>
              <a:rPr lang="cs-CZ" dirty="0" err="1"/>
              <a:t>Enkhmaa</a:t>
            </a:r>
            <a:r>
              <a:rPr lang="cs-CZ" dirty="0"/>
              <a:t> et al. </a:t>
            </a:r>
            <a:r>
              <a:rPr lang="en-US" dirty="0" err="1"/>
              <a:t>Curr</a:t>
            </a:r>
            <a:r>
              <a:rPr lang="en-US" dirty="0"/>
              <a:t> Diab Rep (2010) 10:61–69</a:t>
            </a:r>
            <a:endParaRPr lang="cs-CZ" dirty="0"/>
          </a:p>
          <a:p>
            <a:r>
              <a:rPr lang="cs-CZ" sz="1800" dirty="0" err="1"/>
              <a:t>Varbo</a:t>
            </a:r>
            <a:r>
              <a:rPr lang="cs-CZ" sz="1800" dirty="0"/>
              <a:t> et al. </a:t>
            </a:r>
            <a:r>
              <a:rPr lang="cs-CZ" sz="1800" dirty="0" err="1"/>
              <a:t>Pharmacology</a:t>
            </a:r>
            <a:r>
              <a:rPr lang="cs-CZ" sz="1800" dirty="0"/>
              <a:t> and </a:t>
            </a:r>
            <a:r>
              <a:rPr lang="cs-CZ" sz="1800" dirty="0" err="1"/>
              <a:t>Therapeutics</a:t>
            </a:r>
            <a:r>
              <a:rPr lang="cs-CZ" sz="1800" dirty="0"/>
              <a:t> 2014</a:t>
            </a:r>
            <a:endParaRPr lang="tr-TR" sz="1800" dirty="0"/>
          </a:p>
          <a:p>
            <a:endParaRPr lang="cs-CZ" dirty="0"/>
          </a:p>
        </p:txBody>
      </p:sp>
      <p:sp>
        <p:nvSpPr>
          <p:cNvPr id="3" name="Ovál 2"/>
          <p:cNvSpPr/>
          <p:nvPr/>
        </p:nvSpPr>
        <p:spPr>
          <a:xfrm>
            <a:off x="2803051" y="3497160"/>
            <a:ext cx="792088" cy="77252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52DD7C2C-20F2-FCB2-E49C-798066C5928E}"/>
              </a:ext>
            </a:extLst>
          </p:cNvPr>
          <p:cNvSpPr/>
          <p:nvPr/>
        </p:nvSpPr>
        <p:spPr>
          <a:xfrm>
            <a:off x="10477129" y="2656480"/>
            <a:ext cx="792088" cy="77252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61526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918" y="217641"/>
            <a:ext cx="10515600" cy="1325563"/>
          </a:xfrm>
        </p:spPr>
        <p:txBody>
          <a:bodyPr vert="horz" lIns="91440" tIns="45720" rIns="91440" bIns="45720" rtlCol="0" anchor="ctr">
            <a:normAutofit/>
          </a:bodyPr>
          <a:lstStyle/>
          <a:p>
            <a:r>
              <a:rPr lang="cs-CZ" dirty="0" err="1"/>
              <a:t>Aterogenní</a:t>
            </a:r>
            <a:r>
              <a:rPr lang="cs-CZ" dirty="0"/>
              <a:t> lipoproteiny: nejen LDL</a:t>
            </a:r>
          </a:p>
        </p:txBody>
      </p:sp>
      <p:pic>
        <p:nvPicPr>
          <p:cNvPr id="7" name="Zástupný obsah 6">
            <a:extLst>
              <a:ext uri="{FF2B5EF4-FFF2-40B4-BE49-F238E27FC236}">
                <a16:creationId xmlns:a16="http://schemas.microsoft.com/office/drawing/2014/main" id="{479461F2-E7D1-F9DB-390A-23E75999F93C}"/>
              </a:ext>
            </a:extLst>
          </p:cNvPr>
          <p:cNvPicPr>
            <a:picLocks noGrp="1" noChangeAspect="1"/>
          </p:cNvPicPr>
          <p:nvPr>
            <p:ph sz="half" idx="2"/>
          </p:nvPr>
        </p:nvPicPr>
        <p:blipFill>
          <a:blip r:embed="rId2"/>
          <a:stretch>
            <a:fillRect/>
          </a:stretch>
        </p:blipFill>
        <p:spPr>
          <a:xfrm>
            <a:off x="5899260" y="1335351"/>
            <a:ext cx="6149425" cy="3862208"/>
          </a:xfrm>
        </p:spPr>
      </p:pic>
      <p:sp>
        <p:nvSpPr>
          <p:cNvPr id="12" name="4 Dikdörtgen"/>
          <p:cNvSpPr/>
          <p:nvPr/>
        </p:nvSpPr>
        <p:spPr>
          <a:xfrm>
            <a:off x="6701723" y="6492875"/>
            <a:ext cx="5989353" cy="253916"/>
          </a:xfrm>
          <a:prstGeom prst="rect">
            <a:avLst/>
          </a:prstGeom>
        </p:spPr>
        <p:txBody>
          <a:bodyPr wrap="square">
            <a:spAutoFit/>
          </a:bodyPr>
          <a:lstStyle/>
          <a:p>
            <a:r>
              <a:rPr lang="cs-CZ" sz="1050" dirty="0" err="1"/>
              <a:t>Varbo</a:t>
            </a:r>
            <a:r>
              <a:rPr lang="cs-CZ" sz="1050" dirty="0"/>
              <a:t> et al. </a:t>
            </a:r>
            <a:r>
              <a:rPr lang="cs-CZ" sz="1050" dirty="0" err="1"/>
              <a:t>Pharmacology</a:t>
            </a:r>
            <a:r>
              <a:rPr lang="cs-CZ" sz="1050" dirty="0"/>
              <a:t> and </a:t>
            </a:r>
            <a:r>
              <a:rPr lang="cs-CZ" sz="1050" dirty="0" err="1"/>
              <a:t>Therapeutics</a:t>
            </a:r>
            <a:r>
              <a:rPr lang="cs-CZ" sz="1050" dirty="0"/>
              <a:t> 2014, Ference, </a:t>
            </a:r>
            <a:r>
              <a:rPr lang="cs-CZ" sz="1050" dirty="0" err="1"/>
              <a:t>Kastelein</a:t>
            </a:r>
            <a:r>
              <a:rPr lang="cs-CZ" sz="1050" dirty="0"/>
              <a:t>, Catapano, JAMA 2020 </a:t>
            </a:r>
            <a:endParaRPr lang="tr-TR" sz="1050" dirty="0"/>
          </a:p>
        </p:txBody>
      </p:sp>
      <p:sp>
        <p:nvSpPr>
          <p:cNvPr id="3" name="Obdélník 2"/>
          <p:cNvSpPr/>
          <p:nvPr/>
        </p:nvSpPr>
        <p:spPr>
          <a:xfrm>
            <a:off x="2408149" y="5522649"/>
            <a:ext cx="7375701" cy="886174"/>
          </a:xfrm>
          <a:prstGeom prst="rect">
            <a:avLst/>
          </a:prstGeom>
          <a:solidFill>
            <a:srgbClr val="00FF00"/>
          </a:solidFill>
        </p:spPr>
        <p:txBody>
          <a:bodyPr wrap="square">
            <a:spAutoFit/>
          </a:bodyPr>
          <a:lstStyle/>
          <a:p>
            <a:pPr algn="ctr" eaLnBrk="0" hangingPunct="0">
              <a:spcAft>
                <a:spcPct val="0"/>
              </a:spcAft>
              <a:defRPr/>
            </a:pPr>
            <a:r>
              <a:rPr lang="en-US" sz="3200" b="1" dirty="0">
                <a:solidFill>
                  <a:srgbClr val="000000"/>
                </a:solidFill>
                <a:cs typeface="Arial" pitchFamily="34" charset="0"/>
              </a:rPr>
              <a:t>Non-HDL-C = </a:t>
            </a:r>
            <a:r>
              <a:rPr lang="cs-CZ" sz="3200" b="1" dirty="0">
                <a:solidFill>
                  <a:srgbClr val="000000"/>
                </a:solidFill>
                <a:cs typeface="Arial" pitchFamily="34" charset="0"/>
              </a:rPr>
              <a:t>celkový </a:t>
            </a:r>
            <a:r>
              <a:rPr lang="en-US" sz="3200" b="1" dirty="0">
                <a:solidFill>
                  <a:srgbClr val="000000"/>
                </a:solidFill>
                <a:cs typeface="Arial" pitchFamily="34" charset="0"/>
              </a:rPr>
              <a:t>cholesterol-HDL-C</a:t>
            </a:r>
            <a:endParaRPr lang="cs-CZ" sz="3200" b="1" dirty="0">
              <a:solidFill>
                <a:srgbClr val="000000"/>
              </a:solidFill>
              <a:cs typeface="Arial" pitchFamily="34" charset="0"/>
            </a:endParaRPr>
          </a:p>
          <a:p>
            <a:pPr algn="ctr" eaLnBrk="0" hangingPunct="0">
              <a:spcAft>
                <a:spcPct val="0"/>
              </a:spcAft>
              <a:defRPr/>
            </a:pPr>
            <a:r>
              <a:rPr lang="cs-CZ" sz="2000" b="1" dirty="0">
                <a:solidFill>
                  <a:srgbClr val="000000"/>
                </a:solidFill>
                <a:cs typeface="Arial" pitchFamily="34" charset="0"/>
              </a:rPr>
              <a:t>(RLP-C= celkový cholesterol – HDL-c- LDL-C)</a:t>
            </a:r>
            <a:endParaRPr lang="en-US" sz="2400" b="1" dirty="0">
              <a:solidFill>
                <a:srgbClr val="000000"/>
              </a:solidFill>
              <a:cs typeface="Arial" pitchFamily="34" charset="0"/>
            </a:endParaRPr>
          </a:p>
        </p:txBody>
      </p:sp>
      <p:pic>
        <p:nvPicPr>
          <p:cNvPr id="8" name="Picture 2">
            <a:extLst>
              <a:ext uri="{FF2B5EF4-FFF2-40B4-BE49-F238E27FC236}">
                <a16:creationId xmlns:a16="http://schemas.microsoft.com/office/drawing/2014/main" id="{098DA5F9-1ACB-C7C4-DB83-B446956964F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2918" y="1412739"/>
            <a:ext cx="5389980" cy="400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59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BB8E8-681E-48C1-9B36-EF9E4CDD49CA}"/>
              </a:ext>
            </a:extLst>
          </p:cNvPr>
          <p:cNvSpPr>
            <a:spLocks noGrp="1"/>
          </p:cNvSpPr>
          <p:nvPr>
            <p:ph type="title"/>
          </p:nvPr>
        </p:nvSpPr>
        <p:spPr/>
        <p:txBody>
          <a:bodyPr/>
          <a:lstStyle/>
          <a:p>
            <a:r>
              <a:rPr lang="cs-CZ" dirty="0"/>
              <a:t>Retence RLP v </a:t>
            </a:r>
            <a:r>
              <a:rPr lang="cs-CZ" dirty="0" err="1"/>
              <a:t>subendoteliálním</a:t>
            </a:r>
            <a:r>
              <a:rPr lang="cs-CZ" dirty="0"/>
              <a:t> prostoru</a:t>
            </a:r>
          </a:p>
        </p:txBody>
      </p:sp>
      <p:pic>
        <p:nvPicPr>
          <p:cNvPr id="5" name="Zástupný obsah 4">
            <a:extLst>
              <a:ext uri="{FF2B5EF4-FFF2-40B4-BE49-F238E27FC236}">
                <a16:creationId xmlns:a16="http://schemas.microsoft.com/office/drawing/2014/main" id="{F28DB2DD-7B09-44C7-9F8A-1C725791C036}"/>
              </a:ext>
            </a:extLst>
          </p:cNvPr>
          <p:cNvPicPr>
            <a:picLocks noGrp="1" noChangeAspect="1"/>
          </p:cNvPicPr>
          <p:nvPr>
            <p:ph idx="1"/>
          </p:nvPr>
        </p:nvPicPr>
        <p:blipFill>
          <a:blip r:embed="rId2"/>
          <a:stretch>
            <a:fillRect/>
          </a:stretch>
        </p:blipFill>
        <p:spPr>
          <a:xfrm>
            <a:off x="991759" y="1825625"/>
            <a:ext cx="10208481" cy="4351338"/>
          </a:xfrm>
        </p:spPr>
      </p:pic>
      <p:sp>
        <p:nvSpPr>
          <p:cNvPr id="7" name="TextovéPole 6">
            <a:extLst>
              <a:ext uri="{FF2B5EF4-FFF2-40B4-BE49-F238E27FC236}">
                <a16:creationId xmlns:a16="http://schemas.microsoft.com/office/drawing/2014/main" id="{1F5B9A72-C81B-4B9D-B875-B88DB9AC6225}"/>
              </a:ext>
            </a:extLst>
          </p:cNvPr>
          <p:cNvSpPr txBox="1"/>
          <p:nvPr/>
        </p:nvSpPr>
        <p:spPr>
          <a:xfrm>
            <a:off x="6317672" y="6311900"/>
            <a:ext cx="6096000" cy="307777"/>
          </a:xfrm>
          <a:prstGeom prst="rect">
            <a:avLst/>
          </a:prstGeom>
          <a:noFill/>
        </p:spPr>
        <p:txBody>
          <a:bodyPr wrap="square">
            <a:spAutoFit/>
          </a:bodyPr>
          <a:lstStyle/>
          <a:p>
            <a:r>
              <a:rPr lang="cs-CZ" sz="1400" b="0" i="0" u="none" strike="noStrike" baseline="0" dirty="0" err="1">
                <a:latin typeface="AdvOTb7819099"/>
              </a:rPr>
              <a:t>Ginsberg</a:t>
            </a:r>
            <a:r>
              <a:rPr lang="cs-CZ" sz="1400" b="0" i="0" u="none" strike="noStrike" baseline="0" dirty="0">
                <a:latin typeface="AdvOTb7819099"/>
              </a:rPr>
              <a:t> H et al. </a:t>
            </a:r>
            <a:r>
              <a:rPr lang="en-US" sz="1400" b="0" i="0" u="none" strike="noStrike" baseline="0" dirty="0">
                <a:latin typeface="AdvOTb7819099"/>
              </a:rPr>
              <a:t>European Heart Journal (2021) </a:t>
            </a:r>
            <a:r>
              <a:rPr lang="en-US" sz="1400" b="0" i="0" u="none" strike="noStrike" baseline="0" dirty="0">
                <a:latin typeface="AdvP3E7259"/>
              </a:rPr>
              <a:t>00</a:t>
            </a:r>
            <a:r>
              <a:rPr lang="en-US" sz="1400" b="0" i="0" u="none" strike="noStrike" baseline="0" dirty="0">
                <a:latin typeface="AdvOTb7819099"/>
              </a:rPr>
              <a:t>, 1–21</a:t>
            </a:r>
            <a:endParaRPr lang="cs-CZ" sz="1400" dirty="0"/>
          </a:p>
        </p:txBody>
      </p:sp>
    </p:spTree>
    <p:extLst>
      <p:ext uri="{BB962C8B-B14F-4D97-AF65-F5344CB8AC3E}">
        <p14:creationId xmlns:p14="http://schemas.microsoft.com/office/powerpoint/2010/main" val="352293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dirty="0"/>
              <a:t>RLP se </a:t>
            </a:r>
            <a:r>
              <a:rPr lang="en-US" sz="4600" dirty="0" err="1"/>
              <a:t>typicky</a:t>
            </a:r>
            <a:r>
              <a:rPr lang="en-US" sz="4600" dirty="0"/>
              <a:t> </a:t>
            </a:r>
            <a:r>
              <a:rPr lang="en-US" sz="4600" dirty="0" err="1"/>
              <a:t>zmnožují</a:t>
            </a:r>
            <a:r>
              <a:rPr lang="en-US" sz="4600" dirty="0"/>
              <a:t> postprandiálně a </a:t>
            </a:r>
            <a:r>
              <a:rPr lang="en-US" sz="4600" dirty="0" err="1"/>
              <a:t>zvyšují</a:t>
            </a:r>
            <a:r>
              <a:rPr lang="en-US" sz="4600" dirty="0"/>
              <a:t> </a:t>
            </a:r>
            <a:r>
              <a:rPr lang="en-US" sz="4600" dirty="0" err="1"/>
              <a:t>riziko</a:t>
            </a:r>
            <a:endParaRPr lang="en-US" sz="4600" dirty="0"/>
          </a:p>
        </p:txBody>
      </p:sp>
      <p:pic>
        <p:nvPicPr>
          <p:cNvPr id="6" name="Zástupný obsah 5">
            <a:extLst>
              <a:ext uri="{FF2B5EF4-FFF2-40B4-BE49-F238E27FC236}">
                <a16:creationId xmlns:a16="http://schemas.microsoft.com/office/drawing/2014/main" id="{B34C5007-79DE-49E3-A8ED-3C8C537436DB}"/>
              </a:ext>
            </a:extLst>
          </p:cNvPr>
          <p:cNvPicPr>
            <a:picLocks noGrp="1" noChangeAspect="1"/>
          </p:cNvPicPr>
          <p:nvPr>
            <p:ph sz="half" idx="2"/>
          </p:nvPr>
        </p:nvPicPr>
        <p:blipFill>
          <a:blip r:embed="rId2"/>
          <a:stretch>
            <a:fillRect/>
          </a:stretch>
        </p:blipFill>
        <p:spPr>
          <a:xfrm>
            <a:off x="719552" y="2642616"/>
            <a:ext cx="4815392" cy="3605784"/>
          </a:xfrm>
          <a:prstGeom prst="rect">
            <a:avLst/>
          </a:prstGeom>
        </p:spPr>
      </p:pic>
      <p:pic>
        <p:nvPicPr>
          <p:cNvPr id="8" name="Zástupný obsah 7">
            <a:extLst>
              <a:ext uri="{FF2B5EF4-FFF2-40B4-BE49-F238E27FC236}">
                <a16:creationId xmlns:a16="http://schemas.microsoft.com/office/drawing/2014/main" id="{6CD364C8-EA71-4711-B131-8900A0CFA16D}"/>
              </a:ext>
            </a:extLst>
          </p:cNvPr>
          <p:cNvPicPr>
            <a:picLocks noGrp="1" noChangeAspect="1"/>
          </p:cNvPicPr>
          <p:nvPr>
            <p:ph sz="half" idx="1"/>
          </p:nvPr>
        </p:nvPicPr>
        <p:blipFill>
          <a:blip r:embed="rId3"/>
          <a:stretch>
            <a:fillRect/>
          </a:stretch>
        </p:blipFill>
        <p:spPr>
          <a:xfrm>
            <a:off x="6254496" y="3360612"/>
            <a:ext cx="5614416" cy="2169791"/>
          </a:xfrm>
          <a:prstGeom prst="rect">
            <a:avLst/>
          </a:prstGeom>
        </p:spPr>
      </p:pic>
      <p:sp>
        <p:nvSpPr>
          <p:cNvPr id="14" name="TextovéPole 13">
            <a:extLst>
              <a:ext uri="{FF2B5EF4-FFF2-40B4-BE49-F238E27FC236}">
                <a16:creationId xmlns:a16="http://schemas.microsoft.com/office/drawing/2014/main" id="{F521D05C-F622-478C-A3F3-B778F2538C9A}"/>
              </a:ext>
            </a:extLst>
          </p:cNvPr>
          <p:cNvSpPr txBox="1"/>
          <p:nvPr/>
        </p:nvSpPr>
        <p:spPr>
          <a:xfrm>
            <a:off x="6317672" y="6311900"/>
            <a:ext cx="6096000" cy="307777"/>
          </a:xfrm>
          <a:prstGeom prst="rect">
            <a:avLst/>
          </a:prstGeom>
          <a:noFill/>
        </p:spPr>
        <p:txBody>
          <a:bodyPr wrap="square">
            <a:spAutoFit/>
          </a:bodyPr>
          <a:lstStyle/>
          <a:p>
            <a:r>
              <a:rPr lang="cs-CZ" sz="1400" b="0" i="0" u="none" strike="noStrike" baseline="0" dirty="0" err="1">
                <a:latin typeface="AdvOTb7819099"/>
              </a:rPr>
              <a:t>Ginsberg</a:t>
            </a:r>
            <a:r>
              <a:rPr lang="cs-CZ" sz="1400" b="0" i="0" u="none" strike="noStrike" baseline="0" dirty="0">
                <a:latin typeface="AdvOTb7819099"/>
              </a:rPr>
              <a:t> H et al. </a:t>
            </a:r>
            <a:r>
              <a:rPr lang="en-US" sz="1400" b="0" i="0" u="none" strike="noStrike" baseline="0" dirty="0">
                <a:latin typeface="AdvOTb7819099"/>
              </a:rPr>
              <a:t>European Heart Journal (2021) </a:t>
            </a:r>
            <a:r>
              <a:rPr lang="en-US" sz="1400" b="0" i="0" u="none" strike="noStrike" baseline="0" dirty="0">
                <a:latin typeface="AdvP3E7259"/>
              </a:rPr>
              <a:t>00</a:t>
            </a:r>
            <a:r>
              <a:rPr lang="en-US" sz="1400" b="0" i="0" u="none" strike="noStrike" baseline="0" dirty="0">
                <a:latin typeface="AdvOTb7819099"/>
              </a:rPr>
              <a:t>, 1–21</a:t>
            </a:r>
            <a:endParaRPr lang="cs-CZ" sz="1400" dirty="0"/>
          </a:p>
        </p:txBody>
      </p:sp>
    </p:spTree>
    <p:extLst>
      <p:ext uri="{BB962C8B-B14F-4D97-AF65-F5344CB8AC3E}">
        <p14:creationId xmlns:p14="http://schemas.microsoft.com/office/powerpoint/2010/main" val="263729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19"/>
          <p:cNvGrpSpPr>
            <a:grpSpLocks/>
          </p:cNvGrpSpPr>
          <p:nvPr/>
        </p:nvGrpSpPr>
        <p:grpSpPr bwMode="auto">
          <a:xfrm>
            <a:off x="3644901" y="1545810"/>
            <a:ext cx="7023099" cy="4907526"/>
            <a:chOff x="2120900" y="1349368"/>
            <a:chExt cx="7023825" cy="4907294"/>
          </a:xfrm>
        </p:grpSpPr>
        <p:sp>
          <p:nvSpPr>
            <p:cNvPr id="146467" name="Freeform 4"/>
            <p:cNvSpPr>
              <a:spLocks/>
            </p:cNvSpPr>
            <p:nvPr/>
          </p:nvSpPr>
          <p:spPr bwMode="auto">
            <a:xfrm>
              <a:off x="2120900" y="2452688"/>
              <a:ext cx="4498975" cy="3368675"/>
            </a:xfrm>
            <a:custGeom>
              <a:avLst/>
              <a:gdLst>
                <a:gd name="T0" fmla="*/ 0 w 3056"/>
                <a:gd name="T1" fmla="*/ 0 h 2122"/>
                <a:gd name="T2" fmla="*/ 2147483647 w 3056"/>
                <a:gd name="T3" fmla="*/ 0 h 2122"/>
                <a:gd name="T4" fmla="*/ 2147483647 w 3056"/>
                <a:gd name="T5" fmla="*/ 2147483647 h 2122"/>
                <a:gd name="T6" fmla="*/ 0 w 3056"/>
                <a:gd name="T7" fmla="*/ 0 h 2122"/>
                <a:gd name="T8" fmla="*/ 0 60000 65536"/>
                <a:gd name="T9" fmla="*/ 0 60000 65536"/>
                <a:gd name="T10" fmla="*/ 0 60000 65536"/>
                <a:gd name="T11" fmla="*/ 0 60000 65536"/>
                <a:gd name="T12" fmla="*/ 0 w 3056"/>
                <a:gd name="T13" fmla="*/ 0 h 2122"/>
                <a:gd name="T14" fmla="*/ 3056 w 3056"/>
                <a:gd name="T15" fmla="*/ 2122 h 2122"/>
              </a:gdLst>
              <a:ahLst/>
              <a:cxnLst>
                <a:cxn ang="T8">
                  <a:pos x="T0" y="T1"/>
                </a:cxn>
                <a:cxn ang="T9">
                  <a:pos x="T2" y="T3"/>
                </a:cxn>
                <a:cxn ang="T10">
                  <a:pos x="T4" y="T5"/>
                </a:cxn>
                <a:cxn ang="T11">
                  <a:pos x="T6" y="T7"/>
                </a:cxn>
              </a:cxnLst>
              <a:rect l="T12" t="T13" r="T14" b="T15"/>
              <a:pathLst>
                <a:path w="3056" h="2122">
                  <a:moveTo>
                    <a:pt x="0" y="0"/>
                  </a:moveTo>
                  <a:lnTo>
                    <a:pt x="3055" y="0"/>
                  </a:lnTo>
                  <a:lnTo>
                    <a:pt x="1533" y="2121"/>
                  </a:lnTo>
                  <a:lnTo>
                    <a:pt x="0" y="0"/>
                  </a:lnTo>
                </a:path>
              </a:pathLst>
            </a:custGeom>
            <a:noFill/>
            <a:ln w="50800" cap="rnd">
              <a:solidFill>
                <a:schemeClr val="accent3">
                  <a:lumMod val="50000"/>
                </a:schemeClr>
              </a:solidFill>
              <a:round/>
              <a:headEnd/>
              <a:tailEnd/>
            </a:ln>
            <a:effectLst>
              <a:outerShdw blurRad="50800" dist="38100" dir="5400000" algn="t" rotWithShape="0">
                <a:schemeClr val="bg1">
                  <a:alpha val="40000"/>
                </a:schemeClr>
              </a:outerShdw>
            </a:effectLst>
          </p:spPr>
          <p:txBody>
            <a:bodyPr/>
            <a:lstStyle/>
            <a:p>
              <a:endParaRPr lang="it-IT">
                <a:solidFill>
                  <a:srgbClr val="216BA9">
                    <a:lumMod val="75000"/>
                  </a:srgbClr>
                </a:solidFill>
                <a:cs typeface="Arial" pitchFamily="34" charset="0"/>
              </a:endParaRPr>
            </a:p>
          </p:txBody>
        </p:sp>
        <p:grpSp>
          <p:nvGrpSpPr>
            <p:cNvPr id="3" name="Gruppo 79"/>
            <p:cNvGrpSpPr>
              <a:grpSpLocks noChangeAspect="1"/>
            </p:cNvGrpSpPr>
            <p:nvPr/>
          </p:nvGrpSpPr>
          <p:grpSpPr bwMode="auto">
            <a:xfrm>
              <a:off x="5971335" y="1349368"/>
              <a:ext cx="2201065" cy="2223648"/>
              <a:chOff x="2096726" y="2171700"/>
              <a:chExt cx="1473951" cy="1489075"/>
            </a:xfrm>
          </p:grpSpPr>
          <p:grpSp>
            <p:nvGrpSpPr>
              <p:cNvPr id="4" name="Gruppo 108"/>
              <p:cNvGrpSpPr>
                <a:grpSpLocks/>
              </p:cNvGrpSpPr>
              <p:nvPr/>
            </p:nvGrpSpPr>
            <p:grpSpPr bwMode="auto">
              <a:xfrm>
                <a:off x="2096726" y="2171700"/>
                <a:ext cx="1473951" cy="1489075"/>
                <a:chOff x="2096726" y="2171700"/>
                <a:chExt cx="1473951" cy="1489075"/>
              </a:xfrm>
            </p:grpSpPr>
            <p:grpSp>
              <p:nvGrpSpPr>
                <p:cNvPr id="5" name="Group 49"/>
                <p:cNvGrpSpPr>
                  <a:grpSpLocks/>
                </p:cNvGrpSpPr>
                <p:nvPr/>
              </p:nvGrpSpPr>
              <p:grpSpPr bwMode="auto">
                <a:xfrm>
                  <a:off x="2096726" y="2171700"/>
                  <a:ext cx="1473951" cy="1489075"/>
                  <a:chOff x="1488" y="1368"/>
                  <a:chExt cx="937" cy="938"/>
                </a:xfrm>
              </p:grpSpPr>
              <p:sp>
                <p:nvSpPr>
                  <p:cNvPr id="87"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88"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E7E7">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89"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9900">
                      <a:lumMod val="60000"/>
                      <a:lumOff val="40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90"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E7E7">
                      <a:lumMod val="60000"/>
                      <a:lumOff val="40000"/>
                    </a:srgbClr>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91"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92"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grpSp>
            <p:sp>
              <p:nvSpPr>
                <p:cNvPr id="86" name="Oval 27"/>
                <p:cNvSpPr>
                  <a:spLocks noChangeArrowheads="1"/>
                </p:cNvSpPr>
                <p:nvPr/>
              </p:nvSpPr>
              <p:spPr bwMode="auto">
                <a:xfrm rot="17670591">
                  <a:off x="2008910"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grpSp>
          <p:sp>
            <p:nvSpPr>
              <p:cNvPr id="82" name="Oval 42"/>
              <p:cNvSpPr>
                <a:spLocks noChangeArrowheads="1"/>
              </p:cNvSpPr>
              <p:nvPr/>
            </p:nvSpPr>
            <p:spPr bwMode="auto">
              <a:xfrm rot="18904292">
                <a:off x="3028868" y="3250260"/>
                <a:ext cx="487549" cy="221937"/>
              </a:xfrm>
              <a:prstGeom prst="ellipse">
                <a:avLst/>
              </a:prstGeom>
              <a:gradFill rotWithShape="0">
                <a:gsLst>
                  <a:gs pos="0">
                    <a:srgbClr val="D60093"/>
                  </a:gs>
                  <a:gs pos="100000">
                    <a:srgbClr val="D60093">
                      <a:gamma/>
                      <a:shade val="2745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sp>
            <p:nvSpPr>
              <p:cNvPr id="83" name="Oval 29"/>
              <p:cNvSpPr>
                <a:spLocks noChangeArrowheads="1"/>
              </p:cNvSpPr>
              <p:nvPr/>
            </p:nvSpPr>
            <p:spPr bwMode="auto">
              <a:xfrm rot="3236033" flipH="1">
                <a:off x="3177290" y="2463630"/>
                <a:ext cx="367395" cy="220813"/>
              </a:xfrm>
              <a:prstGeom prst="ellipse">
                <a:avLst/>
              </a:prstGeom>
              <a:solidFill>
                <a:srgbClr val="FFFFFF">
                  <a:lumMod val="50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sp>
            <p:nvSpPr>
              <p:cNvPr id="84" name="Oval 43"/>
              <p:cNvSpPr>
                <a:spLocks noChangeArrowheads="1"/>
              </p:cNvSpPr>
              <p:nvPr/>
            </p:nvSpPr>
            <p:spPr bwMode="auto">
              <a:xfrm rot="4951238" flipH="1">
                <a:off x="2142970" y="3104993"/>
                <a:ext cx="316410" cy="123798"/>
              </a:xfrm>
              <a:prstGeom prst="ellipse">
                <a:avLst/>
              </a:prstGeom>
              <a:solidFill>
                <a:srgbClr val="0000FF">
                  <a:lumMod val="75000"/>
                </a:srgbClr>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grpSp>
        <p:sp>
          <p:nvSpPr>
            <p:cNvPr id="93" name="Rectangle 9"/>
            <p:cNvSpPr>
              <a:spLocks noChangeArrowheads="1"/>
            </p:cNvSpPr>
            <p:nvPr/>
          </p:nvSpPr>
          <p:spPr bwMode="auto">
            <a:xfrm>
              <a:off x="6023825" y="3572904"/>
              <a:ext cx="3120900" cy="101625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lIns="92075" tIns="46038" rIns="92075" bIns="46038">
              <a:spAutoFit/>
            </a:bodyPr>
            <a:lstStyle/>
            <a:p>
              <a:pPr>
                <a:defRPr/>
              </a:pPr>
              <a:r>
                <a:rPr lang="en-US" sz="2000" b="1" dirty="0">
                  <a:cs typeface="Arial" pitchFamily="34" charset="0"/>
                  <a:sym typeface="Symbol"/>
                </a:rPr>
                <a:t> </a:t>
              </a:r>
              <a:r>
                <a:rPr lang="en-US" sz="2000" b="1" dirty="0">
                  <a:cs typeface="Arial" pitchFamily="34" charset="0"/>
                </a:rPr>
                <a:t>TG-rich </a:t>
              </a:r>
              <a:r>
                <a:rPr lang="en-US" sz="2000" b="1" dirty="0" err="1">
                  <a:cs typeface="Arial" pitchFamily="34" charset="0"/>
                </a:rPr>
                <a:t>Lp</a:t>
              </a:r>
              <a:r>
                <a:rPr lang="en-US" sz="2000" b="1" dirty="0">
                  <a:cs typeface="Arial" pitchFamily="34" charset="0"/>
                </a:rPr>
                <a:t>(TRLs) (</a:t>
              </a:r>
              <a:r>
                <a:rPr lang="cs-CZ" sz="2000" b="1" dirty="0">
                  <a:cs typeface="Arial" pitchFamily="34" charset="0"/>
                </a:rPr>
                <a:t>nalačno i </a:t>
              </a:r>
              <a:r>
                <a:rPr lang="cs-CZ" sz="2000" b="1" dirty="0" err="1">
                  <a:cs typeface="Arial" pitchFamily="34" charset="0"/>
                </a:rPr>
                <a:t>postprandiálních</a:t>
              </a:r>
              <a:r>
                <a:rPr lang="en-US" sz="2000" b="1" dirty="0">
                  <a:cs typeface="Arial" pitchFamily="34" charset="0"/>
                </a:rPr>
                <a:t>)</a:t>
              </a:r>
            </a:p>
            <a:p>
              <a:pPr>
                <a:defRPr/>
              </a:pPr>
              <a:r>
                <a:rPr lang="en-US" sz="2000" b="1" dirty="0">
                  <a:cs typeface="Arial" pitchFamily="34" charset="0"/>
                  <a:sym typeface="Symbol"/>
                </a:rPr>
                <a:t> </a:t>
              </a:r>
              <a:r>
                <a:rPr lang="cs-CZ" sz="2000" b="1" dirty="0">
                  <a:cs typeface="Arial" pitchFamily="34" charset="0"/>
                  <a:sym typeface="Symbol"/>
                </a:rPr>
                <a:t>Velkých </a:t>
              </a:r>
              <a:r>
                <a:rPr lang="en-US" sz="2000" b="1" dirty="0">
                  <a:cs typeface="Arial" pitchFamily="34" charset="0"/>
                </a:rPr>
                <a:t>VLDL </a:t>
              </a:r>
              <a:r>
                <a:rPr lang="cs-CZ" sz="2000" b="1" dirty="0">
                  <a:cs typeface="Arial" pitchFamily="34" charset="0"/>
                </a:rPr>
                <a:t>částic</a:t>
              </a:r>
              <a:endParaRPr lang="en-US" sz="2000" b="1" dirty="0">
                <a:cs typeface="Arial" pitchFamily="34" charset="0"/>
              </a:endParaRPr>
            </a:p>
          </p:txBody>
        </p:sp>
        <p:grpSp>
          <p:nvGrpSpPr>
            <p:cNvPr id="7" name="Gruppo 118"/>
            <p:cNvGrpSpPr>
              <a:grpSpLocks noChangeAspect="1"/>
            </p:cNvGrpSpPr>
            <p:nvPr/>
          </p:nvGrpSpPr>
          <p:grpSpPr bwMode="auto">
            <a:xfrm>
              <a:off x="3817013" y="5229200"/>
              <a:ext cx="1043019" cy="1027462"/>
              <a:chOff x="3491880" y="4892253"/>
              <a:chExt cx="1511628" cy="1489075"/>
            </a:xfrm>
          </p:grpSpPr>
          <p:sp>
            <p:nvSpPr>
              <p:cNvPr id="107" name="Freeform 9"/>
              <p:cNvSpPr>
                <a:spLocks noEditPoints="1"/>
              </p:cNvSpPr>
              <p:nvPr/>
            </p:nvSpPr>
            <p:spPr bwMode="auto">
              <a:xfrm>
                <a:off x="4759697" y="5496581"/>
                <a:ext cx="230097" cy="280420"/>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08" name="Freeform 10"/>
              <p:cNvSpPr>
                <a:spLocks/>
              </p:cNvSpPr>
              <p:nvPr/>
            </p:nvSpPr>
            <p:spPr bwMode="auto">
              <a:xfrm>
                <a:off x="3491880" y="4892253"/>
                <a:ext cx="1511628" cy="1489075"/>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FF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09" name="Freeform 11"/>
              <p:cNvSpPr>
                <a:spLocks/>
              </p:cNvSpPr>
              <p:nvPr/>
            </p:nvSpPr>
            <p:spPr bwMode="auto">
              <a:xfrm>
                <a:off x="3491880" y="4892253"/>
                <a:ext cx="758862" cy="1489075"/>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0099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10" name="Freeform 12"/>
              <p:cNvSpPr>
                <a:spLocks/>
              </p:cNvSpPr>
              <p:nvPr/>
            </p:nvSpPr>
            <p:spPr bwMode="auto">
              <a:xfrm>
                <a:off x="3827120" y="4892253"/>
                <a:ext cx="423622" cy="1489075"/>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00FF00"/>
              </a:solidFill>
              <a:ln w="9525">
                <a:solidFill>
                  <a:srgbClr val="009900"/>
                </a:solid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11" name="Freeform 13"/>
              <p:cNvSpPr>
                <a:spLocks/>
              </p:cNvSpPr>
              <p:nvPr/>
            </p:nvSpPr>
            <p:spPr bwMode="auto">
              <a:xfrm>
                <a:off x="4025216" y="5130685"/>
                <a:ext cx="225525" cy="1012211"/>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AB7239">
                      <a:gamma/>
                      <a:shade val="57647"/>
                      <a:invGamma/>
                    </a:srgbClr>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12" name="Freeform 14"/>
              <p:cNvSpPr>
                <a:spLocks/>
              </p:cNvSpPr>
              <p:nvPr/>
            </p:nvSpPr>
            <p:spPr bwMode="auto">
              <a:xfrm>
                <a:off x="4250742" y="5130685"/>
                <a:ext cx="512003" cy="1012211"/>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113" name="Oval 15"/>
              <p:cNvSpPr>
                <a:spLocks noChangeArrowheads="1"/>
              </p:cNvSpPr>
              <p:nvPr/>
            </p:nvSpPr>
            <p:spPr bwMode="auto">
              <a:xfrm rot="18342456">
                <a:off x="3475938" y="5151699"/>
                <a:ext cx="478363" cy="185906"/>
              </a:xfrm>
              <a:prstGeom prst="ellipse">
                <a:avLst/>
              </a:prstGeom>
              <a:solidFill>
                <a:srgbClr val="00FFFF"/>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sp>
            <p:nvSpPr>
              <p:cNvPr id="114" name="Oval 17"/>
              <p:cNvSpPr>
                <a:spLocks noChangeArrowheads="1"/>
              </p:cNvSpPr>
              <p:nvPr/>
            </p:nvSpPr>
            <p:spPr bwMode="auto">
              <a:xfrm rot="3236033" flipH="1">
                <a:off x="4619428" y="5227862"/>
                <a:ext cx="367395" cy="225525"/>
              </a:xfrm>
              <a:prstGeom prst="ellipse">
                <a:avLst/>
              </a:prstGeom>
              <a:gradFill rotWithShape="0">
                <a:gsLst>
                  <a:gs pos="0">
                    <a:srgbClr val="D60093"/>
                  </a:gs>
                  <a:gs pos="100000">
                    <a:srgbClr val="D60093">
                      <a:gamma/>
                      <a:shade val="36471"/>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sp>
            <p:nvSpPr>
              <p:cNvPr id="115" name="Oval 18"/>
              <p:cNvSpPr>
                <a:spLocks noChangeArrowheads="1"/>
              </p:cNvSpPr>
              <p:nvPr/>
            </p:nvSpPr>
            <p:spPr bwMode="auto">
              <a:xfrm rot="19504155">
                <a:off x="4354361" y="6045424"/>
                <a:ext cx="486098" cy="221937"/>
              </a:xfrm>
              <a:prstGeom prst="ellipse">
                <a:avLst/>
              </a:prstGeom>
              <a:gradFill rotWithShape="0">
                <a:gsLst>
                  <a:gs pos="0">
                    <a:srgbClr val="50D6D3"/>
                  </a:gs>
                  <a:gs pos="100000">
                    <a:srgbClr val="50D6D3">
                      <a:gamma/>
                      <a:shade val="46275"/>
                      <a:invGamma/>
                    </a:srgbClr>
                  </a:gs>
                </a:gsLst>
                <a:lin ang="2700000" scaled="1"/>
              </a:gra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grpSp>
        <p:sp>
          <p:nvSpPr>
            <p:cNvPr id="117" name="Rectangle 9"/>
            <p:cNvSpPr>
              <a:spLocks noChangeArrowheads="1"/>
            </p:cNvSpPr>
            <p:nvPr/>
          </p:nvSpPr>
          <p:spPr bwMode="auto">
            <a:xfrm>
              <a:off x="5004055" y="5373019"/>
              <a:ext cx="2520832" cy="83169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lIns="92075" tIns="46038" rIns="92075" bIns="46038">
              <a:spAutoFit/>
            </a:bodyPr>
            <a:lstStyle/>
            <a:p>
              <a:pPr>
                <a:defRPr/>
              </a:pPr>
              <a:r>
                <a:rPr lang="en-US" sz="2800" b="1" dirty="0">
                  <a:solidFill>
                    <a:schemeClr val="tx1"/>
                  </a:solidFill>
                  <a:cs typeface="Arial" pitchFamily="34" charset="0"/>
                  <a:sym typeface="Symbol"/>
                </a:rPr>
                <a:t> </a:t>
              </a:r>
              <a:r>
                <a:rPr lang="en-US" sz="2800" b="1" dirty="0">
                  <a:solidFill>
                    <a:schemeClr val="tx1"/>
                  </a:solidFill>
                  <a:cs typeface="Arial" pitchFamily="34" charset="0"/>
                </a:rPr>
                <a:t>HDL-C</a:t>
              </a:r>
            </a:p>
            <a:p>
              <a:pPr>
                <a:defRPr/>
              </a:pPr>
              <a:r>
                <a:rPr lang="en-GB" sz="2000" b="1" dirty="0">
                  <a:solidFill>
                    <a:schemeClr val="tx1"/>
                  </a:solidFill>
                  <a:cs typeface="Arial" pitchFamily="34" charset="0"/>
                </a:rPr>
                <a:t>Small, dense HDL</a:t>
              </a:r>
              <a:endParaRPr lang="en-GB" sz="2800" b="1" dirty="0">
                <a:solidFill>
                  <a:schemeClr val="tx1"/>
                </a:solidFill>
                <a:cs typeface="Arial" pitchFamily="34" charset="0"/>
              </a:endParaRPr>
            </a:p>
          </p:txBody>
        </p:sp>
      </p:grpSp>
      <p:grpSp>
        <p:nvGrpSpPr>
          <p:cNvPr id="9" name="Gruppo 58"/>
          <p:cNvGrpSpPr>
            <a:grpSpLocks/>
          </p:cNvGrpSpPr>
          <p:nvPr/>
        </p:nvGrpSpPr>
        <p:grpSpPr bwMode="auto">
          <a:xfrm>
            <a:off x="1916779" y="1849023"/>
            <a:ext cx="2455197" cy="2268916"/>
            <a:chOff x="392568" y="1652588"/>
            <a:chExt cx="2455407" cy="2268298"/>
          </a:xfrm>
        </p:grpSpPr>
        <p:sp>
          <p:nvSpPr>
            <p:cNvPr id="21" name="Rectangle 9"/>
            <p:cNvSpPr>
              <a:spLocks noChangeArrowheads="1"/>
            </p:cNvSpPr>
            <p:nvPr/>
          </p:nvSpPr>
          <p:spPr bwMode="auto">
            <a:xfrm>
              <a:off x="392568" y="3212551"/>
              <a:ext cx="2195935" cy="70833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lIns="92075" tIns="46038" rIns="92075" bIns="46038">
              <a:spAutoFit/>
            </a:bodyPr>
            <a:lstStyle/>
            <a:p>
              <a:pPr>
                <a:defRPr/>
              </a:pPr>
              <a:r>
                <a:rPr lang="en-US" sz="2000" b="1" dirty="0">
                  <a:solidFill>
                    <a:schemeClr val="tx1"/>
                  </a:solidFill>
                  <a:cs typeface="Arial" pitchFamily="34" charset="0"/>
                </a:rPr>
                <a:t>± </a:t>
              </a:r>
              <a:r>
                <a:rPr lang="en-US" sz="2000" b="1" dirty="0">
                  <a:solidFill>
                    <a:schemeClr val="tx1"/>
                  </a:solidFill>
                  <a:cs typeface="Arial" pitchFamily="34" charset="0"/>
                  <a:sym typeface="Symbol"/>
                </a:rPr>
                <a:t> </a:t>
              </a:r>
              <a:r>
                <a:rPr lang="en-GB" sz="2000" b="1" dirty="0">
                  <a:solidFill>
                    <a:schemeClr val="tx1"/>
                  </a:solidFill>
                  <a:cs typeface="Arial" pitchFamily="34" charset="0"/>
                </a:rPr>
                <a:t>LDL-C</a:t>
              </a:r>
            </a:p>
            <a:p>
              <a:pPr>
                <a:defRPr/>
              </a:pPr>
              <a:r>
                <a:rPr lang="en-GB" sz="2000" b="1" dirty="0">
                  <a:solidFill>
                    <a:schemeClr val="tx1"/>
                  </a:solidFill>
                  <a:cs typeface="Arial" pitchFamily="34" charset="0"/>
                  <a:sym typeface="Symbol"/>
                </a:rPr>
                <a:t> </a:t>
              </a:r>
              <a:r>
                <a:rPr lang="en-GB" sz="2000" b="1" dirty="0">
                  <a:solidFill>
                    <a:schemeClr val="tx1"/>
                  </a:solidFill>
                  <a:cs typeface="Arial" pitchFamily="34" charset="0"/>
                </a:rPr>
                <a:t>Small, dense LDL </a:t>
              </a:r>
            </a:p>
          </p:txBody>
        </p:sp>
        <p:grpSp>
          <p:nvGrpSpPr>
            <p:cNvPr id="10" name="Gruppo 36"/>
            <p:cNvGrpSpPr>
              <a:grpSpLocks noChangeAspect="1"/>
            </p:cNvGrpSpPr>
            <p:nvPr/>
          </p:nvGrpSpPr>
          <p:grpSpPr bwMode="auto">
            <a:xfrm>
              <a:off x="1227138" y="1652588"/>
              <a:ext cx="1620837" cy="1636712"/>
              <a:chOff x="2096726" y="2171700"/>
              <a:chExt cx="1473951" cy="1489075"/>
            </a:xfrm>
          </p:grpSpPr>
          <p:grpSp>
            <p:nvGrpSpPr>
              <p:cNvPr id="11" name="Group 49"/>
              <p:cNvGrpSpPr>
                <a:grpSpLocks/>
              </p:cNvGrpSpPr>
              <p:nvPr/>
            </p:nvGrpSpPr>
            <p:grpSpPr bwMode="auto">
              <a:xfrm>
                <a:off x="2096726" y="2171700"/>
                <a:ext cx="1473951" cy="1489075"/>
                <a:chOff x="1488" y="1368"/>
                <a:chExt cx="937" cy="938"/>
              </a:xfrm>
            </p:grpSpPr>
            <p:sp>
              <p:nvSpPr>
                <p:cNvPr id="41" name="Freeform 51"/>
                <p:cNvSpPr>
                  <a:spLocks noEditPoints="1"/>
                </p:cNvSpPr>
                <p:nvPr/>
              </p:nvSpPr>
              <p:spPr bwMode="auto">
                <a:xfrm>
                  <a:off x="2273" y="1749"/>
                  <a:ext cx="143" cy="176"/>
                </a:xfrm>
                <a:custGeom>
                  <a:avLst/>
                  <a:gdLst/>
                  <a:ahLst/>
                  <a:cxnLst>
                    <a:cxn ang="0">
                      <a:pos x="374" y="553"/>
                    </a:cxn>
                    <a:cxn ang="0">
                      <a:pos x="234" y="510"/>
                    </a:cxn>
                    <a:cxn ang="0">
                      <a:pos x="180" y="487"/>
                    </a:cxn>
                    <a:cxn ang="0">
                      <a:pos x="174" y="484"/>
                    </a:cxn>
                    <a:cxn ang="0">
                      <a:pos x="165" y="480"/>
                    </a:cxn>
                    <a:cxn ang="0">
                      <a:pos x="136" y="463"/>
                    </a:cxn>
                    <a:cxn ang="0">
                      <a:pos x="125" y="457"/>
                    </a:cxn>
                    <a:cxn ang="0">
                      <a:pos x="111" y="447"/>
                    </a:cxn>
                    <a:cxn ang="0">
                      <a:pos x="101" y="441"/>
                    </a:cxn>
                    <a:cxn ang="0">
                      <a:pos x="94" y="436"/>
                    </a:cxn>
                    <a:cxn ang="0">
                      <a:pos x="86" y="430"/>
                    </a:cxn>
                    <a:cxn ang="0">
                      <a:pos x="73" y="418"/>
                    </a:cxn>
                    <a:cxn ang="0">
                      <a:pos x="63" y="409"/>
                    </a:cxn>
                    <a:cxn ang="0">
                      <a:pos x="55" y="401"/>
                    </a:cxn>
                    <a:cxn ang="0">
                      <a:pos x="50" y="395"/>
                    </a:cxn>
                    <a:cxn ang="0">
                      <a:pos x="44" y="392"/>
                    </a:cxn>
                    <a:cxn ang="0">
                      <a:pos x="38" y="384"/>
                    </a:cxn>
                    <a:cxn ang="0">
                      <a:pos x="29" y="368"/>
                    </a:cxn>
                    <a:cxn ang="0">
                      <a:pos x="23" y="361"/>
                    </a:cxn>
                    <a:cxn ang="0">
                      <a:pos x="17" y="351"/>
                    </a:cxn>
                    <a:cxn ang="0">
                      <a:pos x="15" y="345"/>
                    </a:cxn>
                    <a:cxn ang="0">
                      <a:pos x="11" y="340"/>
                    </a:cxn>
                    <a:cxn ang="0">
                      <a:pos x="6" y="324"/>
                    </a:cxn>
                    <a:cxn ang="0">
                      <a:pos x="4" y="317"/>
                    </a:cxn>
                    <a:cxn ang="0">
                      <a:pos x="2" y="307"/>
                    </a:cxn>
                    <a:cxn ang="0">
                      <a:pos x="2" y="299"/>
                    </a:cxn>
                    <a:cxn ang="0">
                      <a:pos x="0" y="294"/>
                    </a:cxn>
                    <a:cxn ang="0">
                      <a:pos x="0" y="278"/>
                    </a:cxn>
                    <a:cxn ang="0">
                      <a:pos x="2" y="263"/>
                    </a:cxn>
                    <a:cxn ang="0">
                      <a:pos x="4" y="253"/>
                    </a:cxn>
                    <a:cxn ang="0">
                      <a:pos x="6" y="246"/>
                    </a:cxn>
                    <a:cxn ang="0">
                      <a:pos x="7" y="238"/>
                    </a:cxn>
                    <a:cxn ang="0">
                      <a:pos x="11" y="230"/>
                    </a:cxn>
                    <a:cxn ang="0">
                      <a:pos x="13" y="225"/>
                    </a:cxn>
                    <a:cxn ang="0">
                      <a:pos x="23" y="209"/>
                    </a:cxn>
                    <a:cxn ang="0">
                      <a:pos x="29" y="202"/>
                    </a:cxn>
                    <a:cxn ang="0">
                      <a:pos x="32" y="194"/>
                    </a:cxn>
                    <a:cxn ang="0">
                      <a:pos x="38" y="188"/>
                    </a:cxn>
                    <a:cxn ang="0">
                      <a:pos x="44" y="180"/>
                    </a:cxn>
                    <a:cxn ang="0">
                      <a:pos x="55" y="169"/>
                    </a:cxn>
                    <a:cxn ang="0">
                      <a:pos x="63" y="161"/>
                    </a:cxn>
                    <a:cxn ang="0">
                      <a:pos x="73" y="152"/>
                    </a:cxn>
                    <a:cxn ang="0">
                      <a:pos x="80" y="146"/>
                    </a:cxn>
                    <a:cxn ang="0">
                      <a:pos x="86" y="140"/>
                    </a:cxn>
                    <a:cxn ang="0">
                      <a:pos x="94" y="134"/>
                    </a:cxn>
                    <a:cxn ang="0">
                      <a:pos x="111" y="123"/>
                    </a:cxn>
                    <a:cxn ang="0">
                      <a:pos x="123" y="115"/>
                    </a:cxn>
                    <a:cxn ang="0">
                      <a:pos x="134" y="107"/>
                    </a:cxn>
                    <a:cxn ang="0">
                      <a:pos x="144" y="102"/>
                    </a:cxn>
                    <a:cxn ang="0">
                      <a:pos x="155" y="96"/>
                    </a:cxn>
                    <a:cxn ang="0">
                      <a:pos x="172" y="86"/>
                    </a:cxn>
                    <a:cxn ang="0">
                      <a:pos x="194" y="77"/>
                    </a:cxn>
                    <a:cxn ang="0">
                      <a:pos x="211" y="69"/>
                    </a:cxn>
                    <a:cxn ang="0">
                      <a:pos x="224" y="63"/>
                    </a:cxn>
                    <a:cxn ang="0">
                      <a:pos x="243" y="56"/>
                    </a:cxn>
                    <a:cxn ang="0">
                      <a:pos x="259" y="50"/>
                    </a:cxn>
                    <a:cxn ang="0">
                      <a:pos x="297" y="38"/>
                    </a:cxn>
                    <a:cxn ang="0">
                      <a:pos x="313" y="33"/>
                    </a:cxn>
                    <a:cxn ang="0">
                      <a:pos x="343" y="25"/>
                    </a:cxn>
                    <a:cxn ang="0">
                      <a:pos x="362" y="19"/>
                    </a:cxn>
                    <a:cxn ang="0">
                      <a:pos x="383" y="15"/>
                    </a:cxn>
                    <a:cxn ang="0">
                      <a:pos x="403" y="12"/>
                    </a:cxn>
                    <a:cxn ang="0">
                      <a:pos x="430" y="6"/>
                    </a:cxn>
                  </a:cxnLst>
                  <a:rect l="0" t="0" r="r" b="b"/>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6" y="486"/>
                      </a:lnTo>
                      <a:lnTo>
                        <a:pt x="174" y="484"/>
                      </a:lnTo>
                      <a:lnTo>
                        <a:pt x="174" y="484"/>
                      </a:lnTo>
                      <a:lnTo>
                        <a:pt x="172" y="484"/>
                      </a:lnTo>
                      <a:lnTo>
                        <a:pt x="172" y="484"/>
                      </a:lnTo>
                      <a:lnTo>
                        <a:pt x="171" y="482"/>
                      </a:lnTo>
                      <a:lnTo>
                        <a:pt x="172" y="484"/>
                      </a:lnTo>
                      <a:lnTo>
                        <a:pt x="172" y="484"/>
                      </a:lnTo>
                      <a:lnTo>
                        <a:pt x="174" y="484"/>
                      </a:lnTo>
                      <a:lnTo>
                        <a:pt x="174" y="484"/>
                      </a:lnTo>
                      <a:lnTo>
                        <a:pt x="176" y="486"/>
                      </a:lnTo>
                      <a:lnTo>
                        <a:pt x="176" y="486"/>
                      </a:lnTo>
                      <a:lnTo>
                        <a:pt x="178"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4" y="468"/>
                      </a:lnTo>
                      <a:lnTo>
                        <a:pt x="142" y="466"/>
                      </a:lnTo>
                      <a:lnTo>
                        <a:pt x="142" y="466"/>
                      </a:lnTo>
                      <a:lnTo>
                        <a:pt x="142" y="466"/>
                      </a:lnTo>
                      <a:lnTo>
                        <a:pt x="140" y="466"/>
                      </a:lnTo>
                      <a:lnTo>
                        <a:pt x="140" y="466"/>
                      </a:lnTo>
                      <a:lnTo>
                        <a:pt x="140" y="464"/>
                      </a:lnTo>
                      <a:lnTo>
                        <a:pt x="140" y="466"/>
                      </a:lnTo>
                      <a:lnTo>
                        <a:pt x="140" y="466"/>
                      </a:lnTo>
                      <a:lnTo>
                        <a:pt x="142" y="466"/>
                      </a:lnTo>
                      <a:lnTo>
                        <a:pt x="142" y="466"/>
                      </a:lnTo>
                      <a:lnTo>
                        <a:pt x="142" y="466"/>
                      </a:lnTo>
                      <a:lnTo>
                        <a:pt x="144" y="468"/>
                      </a:lnTo>
                      <a:lnTo>
                        <a:pt x="144" y="468"/>
                      </a:lnTo>
                      <a:lnTo>
                        <a:pt x="146" y="468"/>
                      </a:lnTo>
                      <a:close/>
                      <a:moveTo>
                        <a:pt x="136" y="463"/>
                      </a:moveTo>
                      <a:lnTo>
                        <a:pt x="136" y="463"/>
                      </a:lnTo>
                      <a:lnTo>
                        <a:pt x="134" y="463"/>
                      </a:lnTo>
                      <a:lnTo>
                        <a:pt x="134" y="463"/>
                      </a:lnTo>
                      <a:lnTo>
                        <a:pt x="132" y="463"/>
                      </a:lnTo>
                      <a:lnTo>
                        <a:pt x="132" y="461"/>
                      </a:lnTo>
                      <a:lnTo>
                        <a:pt x="132" y="461"/>
                      </a:lnTo>
                      <a:lnTo>
                        <a:pt x="130" y="461"/>
                      </a:lnTo>
                      <a:lnTo>
                        <a:pt x="130" y="461"/>
                      </a:lnTo>
                      <a:lnTo>
                        <a:pt x="130" y="461"/>
                      </a:lnTo>
                      <a:lnTo>
                        <a:pt x="132" y="461"/>
                      </a:lnTo>
                      <a:lnTo>
                        <a:pt x="132" y="461"/>
                      </a:lnTo>
                      <a:lnTo>
                        <a:pt x="132" y="463"/>
                      </a:lnTo>
                      <a:lnTo>
                        <a:pt x="134" y="463"/>
                      </a:lnTo>
                      <a:lnTo>
                        <a:pt x="134" y="463"/>
                      </a:lnTo>
                      <a:lnTo>
                        <a:pt x="136" y="463"/>
                      </a:lnTo>
                      <a:lnTo>
                        <a:pt x="136" y="463"/>
                      </a:lnTo>
                      <a:close/>
                      <a:moveTo>
                        <a:pt x="128" y="459"/>
                      </a:moveTo>
                      <a:lnTo>
                        <a:pt x="126" y="457"/>
                      </a:lnTo>
                      <a:lnTo>
                        <a:pt x="125"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5" y="457"/>
                      </a:lnTo>
                      <a:lnTo>
                        <a:pt x="126" y="457"/>
                      </a:lnTo>
                      <a:lnTo>
                        <a:pt x="128" y="459"/>
                      </a:lnTo>
                      <a:close/>
                      <a:moveTo>
                        <a:pt x="115" y="451"/>
                      </a:moveTo>
                      <a:lnTo>
                        <a:pt x="113" y="449"/>
                      </a:lnTo>
                      <a:lnTo>
                        <a:pt x="113" y="449"/>
                      </a:lnTo>
                      <a:lnTo>
                        <a:pt x="113" y="449"/>
                      </a:lnTo>
                      <a:lnTo>
                        <a:pt x="111" y="449"/>
                      </a:lnTo>
                      <a:lnTo>
                        <a:pt x="111" y="447"/>
                      </a:lnTo>
                      <a:lnTo>
                        <a:pt x="111" y="447"/>
                      </a:lnTo>
                      <a:lnTo>
                        <a:pt x="111" y="447"/>
                      </a:lnTo>
                      <a:lnTo>
                        <a:pt x="109" y="447"/>
                      </a:lnTo>
                      <a:lnTo>
                        <a:pt x="111" y="447"/>
                      </a:lnTo>
                      <a:lnTo>
                        <a:pt x="111" y="447"/>
                      </a:lnTo>
                      <a:lnTo>
                        <a:pt x="111" y="447"/>
                      </a:lnTo>
                      <a:lnTo>
                        <a:pt x="111" y="449"/>
                      </a:lnTo>
                      <a:lnTo>
                        <a:pt x="113" y="449"/>
                      </a:lnTo>
                      <a:lnTo>
                        <a:pt x="113" y="449"/>
                      </a:lnTo>
                      <a:lnTo>
                        <a:pt x="113" y="449"/>
                      </a:lnTo>
                      <a:lnTo>
                        <a:pt x="115" y="451"/>
                      </a:lnTo>
                      <a:close/>
                      <a:moveTo>
                        <a:pt x="105" y="445"/>
                      </a:moveTo>
                      <a:lnTo>
                        <a:pt x="105" y="443"/>
                      </a:lnTo>
                      <a:lnTo>
                        <a:pt x="105" y="443"/>
                      </a:lnTo>
                      <a:lnTo>
                        <a:pt x="105" y="443"/>
                      </a:lnTo>
                      <a:lnTo>
                        <a:pt x="103" y="443"/>
                      </a:lnTo>
                      <a:lnTo>
                        <a:pt x="103" y="443"/>
                      </a:lnTo>
                      <a:lnTo>
                        <a:pt x="103" y="441"/>
                      </a:lnTo>
                      <a:lnTo>
                        <a:pt x="101" y="441"/>
                      </a:lnTo>
                      <a:lnTo>
                        <a:pt x="101" y="441"/>
                      </a:lnTo>
                      <a:lnTo>
                        <a:pt x="101" y="441"/>
                      </a:lnTo>
                      <a:lnTo>
                        <a:pt x="103" y="441"/>
                      </a:lnTo>
                      <a:lnTo>
                        <a:pt x="103" y="443"/>
                      </a:lnTo>
                      <a:lnTo>
                        <a:pt x="103" y="443"/>
                      </a:lnTo>
                      <a:lnTo>
                        <a:pt x="105" y="443"/>
                      </a:lnTo>
                      <a:lnTo>
                        <a:pt x="105" y="443"/>
                      </a:lnTo>
                      <a:lnTo>
                        <a:pt x="105" y="443"/>
                      </a:lnTo>
                      <a:lnTo>
                        <a:pt x="105" y="445"/>
                      </a:lnTo>
                      <a:close/>
                      <a:moveTo>
                        <a:pt x="98" y="439"/>
                      </a:moveTo>
                      <a:lnTo>
                        <a:pt x="98" y="438"/>
                      </a:lnTo>
                      <a:lnTo>
                        <a:pt x="96" y="438"/>
                      </a:lnTo>
                      <a:lnTo>
                        <a:pt x="96" y="438"/>
                      </a:lnTo>
                      <a:lnTo>
                        <a:pt x="94" y="436"/>
                      </a:lnTo>
                      <a:lnTo>
                        <a:pt x="94" y="436"/>
                      </a:lnTo>
                      <a:lnTo>
                        <a:pt x="92" y="434"/>
                      </a:lnTo>
                      <a:lnTo>
                        <a:pt x="92" y="434"/>
                      </a:lnTo>
                      <a:lnTo>
                        <a:pt x="90" y="434"/>
                      </a:lnTo>
                      <a:lnTo>
                        <a:pt x="92" y="434"/>
                      </a:lnTo>
                      <a:lnTo>
                        <a:pt x="92" y="434"/>
                      </a:lnTo>
                      <a:lnTo>
                        <a:pt x="94" y="436"/>
                      </a:lnTo>
                      <a:lnTo>
                        <a:pt x="94" y="436"/>
                      </a:lnTo>
                      <a:lnTo>
                        <a:pt x="96" y="438"/>
                      </a:lnTo>
                      <a:lnTo>
                        <a:pt x="96" y="438"/>
                      </a:lnTo>
                      <a:lnTo>
                        <a:pt x="98" y="438"/>
                      </a:lnTo>
                      <a:lnTo>
                        <a:pt x="98" y="439"/>
                      </a:lnTo>
                      <a:close/>
                      <a:moveTo>
                        <a:pt x="88" y="430"/>
                      </a:moveTo>
                      <a:lnTo>
                        <a:pt x="86" y="430"/>
                      </a:lnTo>
                      <a:lnTo>
                        <a:pt x="86" y="430"/>
                      </a:lnTo>
                      <a:lnTo>
                        <a:pt x="86" y="430"/>
                      </a:lnTo>
                      <a:lnTo>
                        <a:pt x="86" y="430"/>
                      </a:lnTo>
                      <a:lnTo>
                        <a:pt x="84" y="428"/>
                      </a:lnTo>
                      <a:lnTo>
                        <a:pt x="84" y="428"/>
                      </a:lnTo>
                      <a:lnTo>
                        <a:pt x="84" y="428"/>
                      </a:lnTo>
                      <a:lnTo>
                        <a:pt x="84" y="428"/>
                      </a:lnTo>
                      <a:lnTo>
                        <a:pt x="84" y="428"/>
                      </a:lnTo>
                      <a:lnTo>
                        <a:pt x="84" y="428"/>
                      </a:lnTo>
                      <a:lnTo>
                        <a:pt x="84" y="428"/>
                      </a:lnTo>
                      <a:lnTo>
                        <a:pt x="86" y="430"/>
                      </a:lnTo>
                      <a:lnTo>
                        <a:pt x="86" y="430"/>
                      </a:lnTo>
                      <a:lnTo>
                        <a:pt x="86" y="430"/>
                      </a:lnTo>
                      <a:lnTo>
                        <a:pt x="86" y="430"/>
                      </a:lnTo>
                      <a:lnTo>
                        <a:pt x="88" y="430"/>
                      </a:lnTo>
                      <a:close/>
                      <a:moveTo>
                        <a:pt x="80" y="424"/>
                      </a:moveTo>
                      <a:lnTo>
                        <a:pt x="80" y="424"/>
                      </a:lnTo>
                      <a:lnTo>
                        <a:pt x="78" y="424"/>
                      </a:lnTo>
                      <a:lnTo>
                        <a:pt x="78" y="424"/>
                      </a:lnTo>
                      <a:lnTo>
                        <a:pt x="78" y="424"/>
                      </a:lnTo>
                      <a:lnTo>
                        <a:pt x="78" y="422"/>
                      </a:lnTo>
                      <a:lnTo>
                        <a:pt x="77" y="422"/>
                      </a:lnTo>
                      <a:lnTo>
                        <a:pt x="77" y="422"/>
                      </a:lnTo>
                      <a:lnTo>
                        <a:pt x="77" y="422"/>
                      </a:lnTo>
                      <a:lnTo>
                        <a:pt x="77" y="422"/>
                      </a:lnTo>
                      <a:lnTo>
                        <a:pt x="77" y="422"/>
                      </a:lnTo>
                      <a:lnTo>
                        <a:pt x="78" y="422"/>
                      </a:lnTo>
                      <a:lnTo>
                        <a:pt x="78" y="424"/>
                      </a:lnTo>
                      <a:lnTo>
                        <a:pt x="78" y="424"/>
                      </a:lnTo>
                      <a:lnTo>
                        <a:pt x="78" y="424"/>
                      </a:lnTo>
                      <a:lnTo>
                        <a:pt x="80" y="424"/>
                      </a:lnTo>
                      <a:lnTo>
                        <a:pt x="80" y="424"/>
                      </a:lnTo>
                      <a:close/>
                      <a:moveTo>
                        <a:pt x="73" y="418"/>
                      </a:moveTo>
                      <a:lnTo>
                        <a:pt x="73" y="418"/>
                      </a:lnTo>
                      <a:lnTo>
                        <a:pt x="73" y="418"/>
                      </a:lnTo>
                      <a:lnTo>
                        <a:pt x="71" y="418"/>
                      </a:lnTo>
                      <a:lnTo>
                        <a:pt x="71" y="416"/>
                      </a:lnTo>
                      <a:lnTo>
                        <a:pt x="71" y="416"/>
                      </a:lnTo>
                      <a:lnTo>
                        <a:pt x="71" y="416"/>
                      </a:lnTo>
                      <a:lnTo>
                        <a:pt x="71" y="416"/>
                      </a:lnTo>
                      <a:lnTo>
                        <a:pt x="69" y="416"/>
                      </a:lnTo>
                      <a:lnTo>
                        <a:pt x="71" y="416"/>
                      </a:lnTo>
                      <a:lnTo>
                        <a:pt x="71" y="416"/>
                      </a:lnTo>
                      <a:lnTo>
                        <a:pt x="71" y="416"/>
                      </a:lnTo>
                      <a:lnTo>
                        <a:pt x="71" y="416"/>
                      </a:lnTo>
                      <a:lnTo>
                        <a:pt x="71" y="418"/>
                      </a:lnTo>
                      <a:lnTo>
                        <a:pt x="73" y="418"/>
                      </a:lnTo>
                      <a:lnTo>
                        <a:pt x="73" y="418"/>
                      </a:lnTo>
                      <a:lnTo>
                        <a:pt x="73" y="418"/>
                      </a:lnTo>
                      <a:close/>
                      <a:moveTo>
                        <a:pt x="65" y="411"/>
                      </a:moveTo>
                      <a:lnTo>
                        <a:pt x="63" y="411"/>
                      </a:lnTo>
                      <a:lnTo>
                        <a:pt x="63" y="411"/>
                      </a:lnTo>
                      <a:lnTo>
                        <a:pt x="63" y="411"/>
                      </a:lnTo>
                      <a:lnTo>
                        <a:pt x="63" y="409"/>
                      </a:lnTo>
                      <a:lnTo>
                        <a:pt x="61" y="409"/>
                      </a:lnTo>
                      <a:lnTo>
                        <a:pt x="61" y="409"/>
                      </a:lnTo>
                      <a:lnTo>
                        <a:pt x="61" y="409"/>
                      </a:lnTo>
                      <a:lnTo>
                        <a:pt x="61" y="409"/>
                      </a:lnTo>
                      <a:lnTo>
                        <a:pt x="61" y="409"/>
                      </a:lnTo>
                      <a:lnTo>
                        <a:pt x="61" y="409"/>
                      </a:lnTo>
                      <a:lnTo>
                        <a:pt x="61" y="409"/>
                      </a:lnTo>
                      <a:lnTo>
                        <a:pt x="63" y="409"/>
                      </a:lnTo>
                      <a:lnTo>
                        <a:pt x="63" y="411"/>
                      </a:lnTo>
                      <a:lnTo>
                        <a:pt x="63" y="411"/>
                      </a:lnTo>
                      <a:lnTo>
                        <a:pt x="63" y="411"/>
                      </a:lnTo>
                      <a:lnTo>
                        <a:pt x="65" y="411"/>
                      </a:lnTo>
                      <a:close/>
                      <a:moveTo>
                        <a:pt x="57" y="405"/>
                      </a:moveTo>
                      <a:lnTo>
                        <a:pt x="57" y="405"/>
                      </a:lnTo>
                      <a:lnTo>
                        <a:pt x="57" y="403"/>
                      </a:lnTo>
                      <a:lnTo>
                        <a:pt x="55" y="403"/>
                      </a:lnTo>
                      <a:lnTo>
                        <a:pt x="55" y="403"/>
                      </a:lnTo>
                      <a:lnTo>
                        <a:pt x="55" y="403"/>
                      </a:lnTo>
                      <a:lnTo>
                        <a:pt x="55" y="403"/>
                      </a:lnTo>
                      <a:lnTo>
                        <a:pt x="55" y="401"/>
                      </a:lnTo>
                      <a:lnTo>
                        <a:pt x="54" y="401"/>
                      </a:lnTo>
                      <a:lnTo>
                        <a:pt x="55" y="401"/>
                      </a:lnTo>
                      <a:lnTo>
                        <a:pt x="55" y="403"/>
                      </a:lnTo>
                      <a:lnTo>
                        <a:pt x="55" y="403"/>
                      </a:lnTo>
                      <a:lnTo>
                        <a:pt x="55" y="403"/>
                      </a:lnTo>
                      <a:lnTo>
                        <a:pt x="55" y="403"/>
                      </a:lnTo>
                      <a:lnTo>
                        <a:pt x="57" y="403"/>
                      </a:lnTo>
                      <a:lnTo>
                        <a:pt x="57" y="405"/>
                      </a:lnTo>
                      <a:lnTo>
                        <a:pt x="57" y="405"/>
                      </a:lnTo>
                      <a:close/>
                      <a:moveTo>
                        <a:pt x="52" y="399"/>
                      </a:moveTo>
                      <a:lnTo>
                        <a:pt x="52" y="397"/>
                      </a:lnTo>
                      <a:lnTo>
                        <a:pt x="50" y="397"/>
                      </a:lnTo>
                      <a:lnTo>
                        <a:pt x="50" y="397"/>
                      </a:lnTo>
                      <a:lnTo>
                        <a:pt x="50" y="397"/>
                      </a:lnTo>
                      <a:lnTo>
                        <a:pt x="50" y="397"/>
                      </a:lnTo>
                      <a:lnTo>
                        <a:pt x="50" y="395"/>
                      </a:lnTo>
                      <a:lnTo>
                        <a:pt x="50" y="395"/>
                      </a:lnTo>
                      <a:lnTo>
                        <a:pt x="48" y="395"/>
                      </a:lnTo>
                      <a:lnTo>
                        <a:pt x="50" y="395"/>
                      </a:lnTo>
                      <a:lnTo>
                        <a:pt x="50" y="395"/>
                      </a:lnTo>
                      <a:lnTo>
                        <a:pt x="50" y="397"/>
                      </a:lnTo>
                      <a:lnTo>
                        <a:pt x="50" y="397"/>
                      </a:lnTo>
                      <a:lnTo>
                        <a:pt x="50" y="397"/>
                      </a:lnTo>
                      <a:lnTo>
                        <a:pt x="50" y="397"/>
                      </a:lnTo>
                      <a:lnTo>
                        <a:pt x="52" y="397"/>
                      </a:lnTo>
                      <a:lnTo>
                        <a:pt x="52" y="399"/>
                      </a:lnTo>
                      <a:close/>
                      <a:moveTo>
                        <a:pt x="46" y="392"/>
                      </a:moveTo>
                      <a:lnTo>
                        <a:pt x="44" y="392"/>
                      </a:lnTo>
                      <a:lnTo>
                        <a:pt x="44" y="392"/>
                      </a:lnTo>
                      <a:lnTo>
                        <a:pt x="44" y="392"/>
                      </a:lnTo>
                      <a:lnTo>
                        <a:pt x="44" y="390"/>
                      </a:lnTo>
                      <a:lnTo>
                        <a:pt x="44" y="390"/>
                      </a:lnTo>
                      <a:lnTo>
                        <a:pt x="44" y="390"/>
                      </a:lnTo>
                      <a:lnTo>
                        <a:pt x="44" y="390"/>
                      </a:lnTo>
                      <a:lnTo>
                        <a:pt x="44" y="390"/>
                      </a:lnTo>
                      <a:lnTo>
                        <a:pt x="44" y="390"/>
                      </a:lnTo>
                      <a:lnTo>
                        <a:pt x="44" y="390"/>
                      </a:lnTo>
                      <a:lnTo>
                        <a:pt x="44" y="390"/>
                      </a:lnTo>
                      <a:lnTo>
                        <a:pt x="44" y="390"/>
                      </a:lnTo>
                      <a:lnTo>
                        <a:pt x="44" y="392"/>
                      </a:lnTo>
                      <a:lnTo>
                        <a:pt x="44" y="392"/>
                      </a:lnTo>
                      <a:lnTo>
                        <a:pt x="44" y="392"/>
                      </a:lnTo>
                      <a:lnTo>
                        <a:pt x="46" y="392"/>
                      </a:lnTo>
                      <a:close/>
                      <a:moveTo>
                        <a:pt x="38" y="384"/>
                      </a:moveTo>
                      <a:lnTo>
                        <a:pt x="38" y="384"/>
                      </a:lnTo>
                      <a:lnTo>
                        <a:pt x="38" y="382"/>
                      </a:lnTo>
                      <a:lnTo>
                        <a:pt x="38" y="382"/>
                      </a:lnTo>
                      <a:lnTo>
                        <a:pt x="38" y="382"/>
                      </a:lnTo>
                      <a:lnTo>
                        <a:pt x="36" y="382"/>
                      </a:lnTo>
                      <a:lnTo>
                        <a:pt x="36" y="382"/>
                      </a:lnTo>
                      <a:lnTo>
                        <a:pt x="36" y="382"/>
                      </a:lnTo>
                      <a:lnTo>
                        <a:pt x="36" y="382"/>
                      </a:lnTo>
                      <a:lnTo>
                        <a:pt x="36" y="382"/>
                      </a:lnTo>
                      <a:lnTo>
                        <a:pt x="36" y="382"/>
                      </a:lnTo>
                      <a:lnTo>
                        <a:pt x="36" y="382"/>
                      </a:lnTo>
                      <a:lnTo>
                        <a:pt x="38" y="382"/>
                      </a:lnTo>
                      <a:lnTo>
                        <a:pt x="38" y="382"/>
                      </a:lnTo>
                      <a:lnTo>
                        <a:pt x="38" y="382"/>
                      </a:lnTo>
                      <a:lnTo>
                        <a:pt x="38" y="384"/>
                      </a:lnTo>
                      <a:lnTo>
                        <a:pt x="38" y="384"/>
                      </a:lnTo>
                      <a:close/>
                      <a:moveTo>
                        <a:pt x="32" y="376"/>
                      </a:moveTo>
                      <a:lnTo>
                        <a:pt x="32" y="376"/>
                      </a:lnTo>
                      <a:lnTo>
                        <a:pt x="32" y="376"/>
                      </a:lnTo>
                      <a:lnTo>
                        <a:pt x="32" y="376"/>
                      </a:lnTo>
                      <a:lnTo>
                        <a:pt x="32" y="376"/>
                      </a:lnTo>
                      <a:lnTo>
                        <a:pt x="32" y="374"/>
                      </a:lnTo>
                      <a:lnTo>
                        <a:pt x="32" y="374"/>
                      </a:lnTo>
                      <a:lnTo>
                        <a:pt x="32" y="374"/>
                      </a:lnTo>
                      <a:lnTo>
                        <a:pt x="31" y="374"/>
                      </a:lnTo>
                      <a:lnTo>
                        <a:pt x="32" y="374"/>
                      </a:lnTo>
                      <a:lnTo>
                        <a:pt x="32" y="374"/>
                      </a:lnTo>
                      <a:lnTo>
                        <a:pt x="32" y="374"/>
                      </a:lnTo>
                      <a:lnTo>
                        <a:pt x="32" y="376"/>
                      </a:lnTo>
                      <a:lnTo>
                        <a:pt x="32" y="376"/>
                      </a:lnTo>
                      <a:lnTo>
                        <a:pt x="32" y="376"/>
                      </a:lnTo>
                      <a:lnTo>
                        <a:pt x="32" y="376"/>
                      </a:lnTo>
                      <a:lnTo>
                        <a:pt x="32" y="376"/>
                      </a:lnTo>
                      <a:close/>
                      <a:moveTo>
                        <a:pt x="29" y="370"/>
                      </a:moveTo>
                      <a:lnTo>
                        <a:pt x="29" y="370"/>
                      </a:lnTo>
                      <a:lnTo>
                        <a:pt x="29" y="368"/>
                      </a:lnTo>
                      <a:lnTo>
                        <a:pt x="29" y="368"/>
                      </a:lnTo>
                      <a:lnTo>
                        <a:pt x="27" y="368"/>
                      </a:lnTo>
                      <a:lnTo>
                        <a:pt x="27" y="368"/>
                      </a:lnTo>
                      <a:lnTo>
                        <a:pt x="27" y="368"/>
                      </a:lnTo>
                      <a:lnTo>
                        <a:pt x="27" y="368"/>
                      </a:lnTo>
                      <a:lnTo>
                        <a:pt x="27" y="368"/>
                      </a:lnTo>
                      <a:lnTo>
                        <a:pt x="27" y="368"/>
                      </a:lnTo>
                      <a:lnTo>
                        <a:pt x="27" y="368"/>
                      </a:lnTo>
                      <a:lnTo>
                        <a:pt x="27" y="368"/>
                      </a:lnTo>
                      <a:lnTo>
                        <a:pt x="27" y="368"/>
                      </a:lnTo>
                      <a:lnTo>
                        <a:pt x="29" y="368"/>
                      </a:lnTo>
                      <a:lnTo>
                        <a:pt x="29" y="368"/>
                      </a:lnTo>
                      <a:lnTo>
                        <a:pt x="29" y="370"/>
                      </a:lnTo>
                      <a:lnTo>
                        <a:pt x="29" y="370"/>
                      </a:lnTo>
                      <a:close/>
                      <a:moveTo>
                        <a:pt x="23" y="361"/>
                      </a:moveTo>
                      <a:lnTo>
                        <a:pt x="23" y="361"/>
                      </a:lnTo>
                      <a:lnTo>
                        <a:pt x="23" y="361"/>
                      </a:lnTo>
                      <a:lnTo>
                        <a:pt x="23" y="361"/>
                      </a:lnTo>
                      <a:lnTo>
                        <a:pt x="23" y="361"/>
                      </a:lnTo>
                      <a:lnTo>
                        <a:pt x="23" y="361"/>
                      </a:lnTo>
                      <a:lnTo>
                        <a:pt x="23" y="359"/>
                      </a:lnTo>
                      <a:lnTo>
                        <a:pt x="21" y="359"/>
                      </a:lnTo>
                      <a:lnTo>
                        <a:pt x="21" y="359"/>
                      </a:lnTo>
                      <a:lnTo>
                        <a:pt x="21" y="359"/>
                      </a:lnTo>
                      <a:lnTo>
                        <a:pt x="23" y="359"/>
                      </a:lnTo>
                      <a:lnTo>
                        <a:pt x="23" y="361"/>
                      </a:lnTo>
                      <a:lnTo>
                        <a:pt x="23" y="361"/>
                      </a:lnTo>
                      <a:lnTo>
                        <a:pt x="23" y="361"/>
                      </a:lnTo>
                      <a:lnTo>
                        <a:pt x="23" y="361"/>
                      </a:lnTo>
                      <a:lnTo>
                        <a:pt x="23" y="361"/>
                      </a:lnTo>
                      <a:lnTo>
                        <a:pt x="23" y="361"/>
                      </a:lnTo>
                      <a:close/>
                      <a:moveTo>
                        <a:pt x="19" y="355"/>
                      </a:moveTo>
                      <a:lnTo>
                        <a:pt x="19" y="355"/>
                      </a:lnTo>
                      <a:lnTo>
                        <a:pt x="19" y="353"/>
                      </a:lnTo>
                      <a:lnTo>
                        <a:pt x="19" y="353"/>
                      </a:lnTo>
                      <a:lnTo>
                        <a:pt x="19" y="353"/>
                      </a:lnTo>
                      <a:lnTo>
                        <a:pt x="19" y="353"/>
                      </a:lnTo>
                      <a:lnTo>
                        <a:pt x="17" y="353"/>
                      </a:lnTo>
                      <a:lnTo>
                        <a:pt x="17" y="353"/>
                      </a:lnTo>
                      <a:lnTo>
                        <a:pt x="17" y="351"/>
                      </a:lnTo>
                      <a:lnTo>
                        <a:pt x="17" y="353"/>
                      </a:lnTo>
                      <a:lnTo>
                        <a:pt x="17" y="353"/>
                      </a:lnTo>
                      <a:lnTo>
                        <a:pt x="19" y="353"/>
                      </a:lnTo>
                      <a:lnTo>
                        <a:pt x="19" y="353"/>
                      </a:lnTo>
                      <a:lnTo>
                        <a:pt x="19" y="353"/>
                      </a:lnTo>
                      <a:lnTo>
                        <a:pt x="19" y="353"/>
                      </a:lnTo>
                      <a:lnTo>
                        <a:pt x="19" y="355"/>
                      </a:lnTo>
                      <a:lnTo>
                        <a:pt x="19" y="355"/>
                      </a:lnTo>
                      <a:close/>
                      <a:moveTo>
                        <a:pt x="15" y="347"/>
                      </a:moveTo>
                      <a:lnTo>
                        <a:pt x="15" y="347"/>
                      </a:lnTo>
                      <a:lnTo>
                        <a:pt x="15" y="347"/>
                      </a:lnTo>
                      <a:lnTo>
                        <a:pt x="15" y="347"/>
                      </a:lnTo>
                      <a:lnTo>
                        <a:pt x="15" y="347"/>
                      </a:lnTo>
                      <a:lnTo>
                        <a:pt x="15" y="345"/>
                      </a:lnTo>
                      <a:lnTo>
                        <a:pt x="15" y="345"/>
                      </a:lnTo>
                      <a:lnTo>
                        <a:pt x="15" y="345"/>
                      </a:lnTo>
                      <a:lnTo>
                        <a:pt x="13" y="345"/>
                      </a:lnTo>
                      <a:lnTo>
                        <a:pt x="15" y="345"/>
                      </a:lnTo>
                      <a:lnTo>
                        <a:pt x="15" y="345"/>
                      </a:lnTo>
                      <a:lnTo>
                        <a:pt x="15" y="345"/>
                      </a:lnTo>
                      <a:lnTo>
                        <a:pt x="15" y="347"/>
                      </a:lnTo>
                      <a:lnTo>
                        <a:pt x="15" y="347"/>
                      </a:lnTo>
                      <a:lnTo>
                        <a:pt x="15" y="347"/>
                      </a:lnTo>
                      <a:lnTo>
                        <a:pt x="15" y="347"/>
                      </a:lnTo>
                      <a:lnTo>
                        <a:pt x="15" y="347"/>
                      </a:lnTo>
                      <a:close/>
                      <a:moveTo>
                        <a:pt x="11" y="340"/>
                      </a:moveTo>
                      <a:lnTo>
                        <a:pt x="11" y="340"/>
                      </a:lnTo>
                      <a:lnTo>
                        <a:pt x="11" y="340"/>
                      </a:lnTo>
                      <a:lnTo>
                        <a:pt x="11" y="340"/>
                      </a:lnTo>
                      <a:lnTo>
                        <a:pt x="11" y="340"/>
                      </a:lnTo>
                      <a:lnTo>
                        <a:pt x="11" y="340"/>
                      </a:lnTo>
                      <a:lnTo>
                        <a:pt x="11" y="340"/>
                      </a:lnTo>
                      <a:lnTo>
                        <a:pt x="11" y="340"/>
                      </a:lnTo>
                      <a:lnTo>
                        <a:pt x="11" y="338"/>
                      </a:lnTo>
                      <a:lnTo>
                        <a:pt x="11" y="340"/>
                      </a:lnTo>
                      <a:lnTo>
                        <a:pt x="11" y="340"/>
                      </a:lnTo>
                      <a:lnTo>
                        <a:pt x="11" y="340"/>
                      </a:lnTo>
                      <a:lnTo>
                        <a:pt x="11" y="340"/>
                      </a:lnTo>
                      <a:lnTo>
                        <a:pt x="11" y="340"/>
                      </a:lnTo>
                      <a:lnTo>
                        <a:pt x="11" y="340"/>
                      </a:lnTo>
                      <a:lnTo>
                        <a:pt x="11" y="340"/>
                      </a:lnTo>
                      <a:lnTo>
                        <a:pt x="11" y="340"/>
                      </a:lnTo>
                      <a:close/>
                      <a:moveTo>
                        <a:pt x="9" y="332"/>
                      </a:moveTo>
                      <a:lnTo>
                        <a:pt x="7" y="332"/>
                      </a:lnTo>
                      <a:lnTo>
                        <a:pt x="7" y="332"/>
                      </a:lnTo>
                      <a:lnTo>
                        <a:pt x="7" y="332"/>
                      </a:lnTo>
                      <a:lnTo>
                        <a:pt x="7" y="330"/>
                      </a:lnTo>
                      <a:lnTo>
                        <a:pt x="7" y="330"/>
                      </a:lnTo>
                      <a:lnTo>
                        <a:pt x="7" y="330"/>
                      </a:lnTo>
                      <a:lnTo>
                        <a:pt x="7" y="330"/>
                      </a:lnTo>
                      <a:lnTo>
                        <a:pt x="7" y="330"/>
                      </a:lnTo>
                      <a:lnTo>
                        <a:pt x="7" y="330"/>
                      </a:lnTo>
                      <a:lnTo>
                        <a:pt x="7" y="330"/>
                      </a:lnTo>
                      <a:lnTo>
                        <a:pt x="7" y="330"/>
                      </a:lnTo>
                      <a:lnTo>
                        <a:pt x="7" y="330"/>
                      </a:lnTo>
                      <a:lnTo>
                        <a:pt x="7" y="332"/>
                      </a:lnTo>
                      <a:lnTo>
                        <a:pt x="7" y="332"/>
                      </a:lnTo>
                      <a:lnTo>
                        <a:pt x="7" y="332"/>
                      </a:lnTo>
                      <a:lnTo>
                        <a:pt x="9" y="332"/>
                      </a:lnTo>
                      <a:close/>
                      <a:moveTo>
                        <a:pt x="6" y="324"/>
                      </a:moveTo>
                      <a:lnTo>
                        <a:pt x="6" y="324"/>
                      </a:lnTo>
                      <a:lnTo>
                        <a:pt x="6" y="324"/>
                      </a:lnTo>
                      <a:lnTo>
                        <a:pt x="6" y="324"/>
                      </a:lnTo>
                      <a:lnTo>
                        <a:pt x="6" y="324"/>
                      </a:lnTo>
                      <a:lnTo>
                        <a:pt x="6" y="324"/>
                      </a:lnTo>
                      <a:lnTo>
                        <a:pt x="6" y="322"/>
                      </a:lnTo>
                      <a:lnTo>
                        <a:pt x="6" y="322"/>
                      </a:lnTo>
                      <a:lnTo>
                        <a:pt x="6" y="322"/>
                      </a:lnTo>
                      <a:lnTo>
                        <a:pt x="6" y="322"/>
                      </a:lnTo>
                      <a:lnTo>
                        <a:pt x="6" y="322"/>
                      </a:lnTo>
                      <a:lnTo>
                        <a:pt x="6" y="324"/>
                      </a:lnTo>
                      <a:lnTo>
                        <a:pt x="6" y="324"/>
                      </a:lnTo>
                      <a:lnTo>
                        <a:pt x="6" y="324"/>
                      </a:lnTo>
                      <a:lnTo>
                        <a:pt x="6" y="324"/>
                      </a:lnTo>
                      <a:lnTo>
                        <a:pt x="6" y="324"/>
                      </a:lnTo>
                      <a:lnTo>
                        <a:pt x="6" y="324"/>
                      </a:lnTo>
                      <a:close/>
                      <a:moveTo>
                        <a:pt x="4" y="319"/>
                      </a:moveTo>
                      <a:lnTo>
                        <a:pt x="4" y="317"/>
                      </a:lnTo>
                      <a:lnTo>
                        <a:pt x="4" y="317"/>
                      </a:lnTo>
                      <a:lnTo>
                        <a:pt x="4" y="317"/>
                      </a:lnTo>
                      <a:lnTo>
                        <a:pt x="4" y="317"/>
                      </a:lnTo>
                      <a:lnTo>
                        <a:pt x="4" y="317"/>
                      </a:lnTo>
                      <a:lnTo>
                        <a:pt x="4" y="317"/>
                      </a:lnTo>
                      <a:lnTo>
                        <a:pt x="4" y="317"/>
                      </a:lnTo>
                      <a:lnTo>
                        <a:pt x="4" y="315"/>
                      </a:lnTo>
                      <a:lnTo>
                        <a:pt x="4" y="317"/>
                      </a:lnTo>
                      <a:lnTo>
                        <a:pt x="4" y="317"/>
                      </a:lnTo>
                      <a:lnTo>
                        <a:pt x="4" y="317"/>
                      </a:lnTo>
                      <a:lnTo>
                        <a:pt x="4" y="317"/>
                      </a:lnTo>
                      <a:lnTo>
                        <a:pt x="4" y="317"/>
                      </a:lnTo>
                      <a:lnTo>
                        <a:pt x="4" y="317"/>
                      </a:lnTo>
                      <a:lnTo>
                        <a:pt x="4" y="317"/>
                      </a:lnTo>
                      <a:lnTo>
                        <a:pt x="4" y="319"/>
                      </a:lnTo>
                      <a:close/>
                      <a:moveTo>
                        <a:pt x="2" y="309"/>
                      </a:moveTo>
                      <a:lnTo>
                        <a:pt x="2" y="309"/>
                      </a:lnTo>
                      <a:lnTo>
                        <a:pt x="2" y="309"/>
                      </a:lnTo>
                      <a:lnTo>
                        <a:pt x="2" y="309"/>
                      </a:lnTo>
                      <a:lnTo>
                        <a:pt x="2" y="307"/>
                      </a:lnTo>
                      <a:lnTo>
                        <a:pt x="2" y="307"/>
                      </a:lnTo>
                      <a:lnTo>
                        <a:pt x="2" y="307"/>
                      </a:lnTo>
                      <a:lnTo>
                        <a:pt x="2" y="307"/>
                      </a:lnTo>
                      <a:lnTo>
                        <a:pt x="2" y="307"/>
                      </a:lnTo>
                      <a:lnTo>
                        <a:pt x="2" y="307"/>
                      </a:lnTo>
                      <a:lnTo>
                        <a:pt x="2" y="307"/>
                      </a:lnTo>
                      <a:lnTo>
                        <a:pt x="2" y="307"/>
                      </a:lnTo>
                      <a:lnTo>
                        <a:pt x="2" y="307"/>
                      </a:lnTo>
                      <a:lnTo>
                        <a:pt x="2" y="309"/>
                      </a:lnTo>
                      <a:lnTo>
                        <a:pt x="2" y="309"/>
                      </a:lnTo>
                      <a:lnTo>
                        <a:pt x="2" y="309"/>
                      </a:lnTo>
                      <a:lnTo>
                        <a:pt x="2" y="309"/>
                      </a:lnTo>
                      <a:close/>
                      <a:moveTo>
                        <a:pt x="2" y="301"/>
                      </a:moveTo>
                      <a:lnTo>
                        <a:pt x="2" y="301"/>
                      </a:lnTo>
                      <a:lnTo>
                        <a:pt x="2" y="301"/>
                      </a:lnTo>
                      <a:lnTo>
                        <a:pt x="2" y="301"/>
                      </a:lnTo>
                      <a:lnTo>
                        <a:pt x="2" y="301"/>
                      </a:lnTo>
                      <a:lnTo>
                        <a:pt x="2" y="299"/>
                      </a:lnTo>
                      <a:lnTo>
                        <a:pt x="2" y="299"/>
                      </a:lnTo>
                      <a:lnTo>
                        <a:pt x="2" y="299"/>
                      </a:lnTo>
                      <a:lnTo>
                        <a:pt x="2" y="299"/>
                      </a:lnTo>
                      <a:lnTo>
                        <a:pt x="2" y="299"/>
                      </a:lnTo>
                      <a:lnTo>
                        <a:pt x="2" y="299"/>
                      </a:lnTo>
                      <a:lnTo>
                        <a:pt x="2" y="299"/>
                      </a:lnTo>
                      <a:lnTo>
                        <a:pt x="2" y="301"/>
                      </a:lnTo>
                      <a:lnTo>
                        <a:pt x="2" y="301"/>
                      </a:lnTo>
                      <a:lnTo>
                        <a:pt x="2" y="301"/>
                      </a:lnTo>
                      <a:lnTo>
                        <a:pt x="2" y="301"/>
                      </a:lnTo>
                      <a:lnTo>
                        <a:pt x="2" y="301"/>
                      </a:lnTo>
                      <a:close/>
                      <a:moveTo>
                        <a:pt x="0" y="294"/>
                      </a:moveTo>
                      <a:lnTo>
                        <a:pt x="0" y="294"/>
                      </a:lnTo>
                      <a:lnTo>
                        <a:pt x="0" y="294"/>
                      </a:lnTo>
                      <a:lnTo>
                        <a:pt x="0" y="294"/>
                      </a:lnTo>
                      <a:lnTo>
                        <a:pt x="0" y="294"/>
                      </a:lnTo>
                      <a:lnTo>
                        <a:pt x="0" y="294"/>
                      </a:lnTo>
                      <a:lnTo>
                        <a:pt x="0" y="292"/>
                      </a:lnTo>
                      <a:lnTo>
                        <a:pt x="0" y="292"/>
                      </a:lnTo>
                      <a:lnTo>
                        <a:pt x="0" y="292"/>
                      </a:lnTo>
                      <a:lnTo>
                        <a:pt x="0" y="292"/>
                      </a:lnTo>
                      <a:lnTo>
                        <a:pt x="0" y="292"/>
                      </a:lnTo>
                      <a:lnTo>
                        <a:pt x="0" y="294"/>
                      </a:lnTo>
                      <a:lnTo>
                        <a:pt x="0" y="294"/>
                      </a:lnTo>
                      <a:lnTo>
                        <a:pt x="0" y="294"/>
                      </a:lnTo>
                      <a:lnTo>
                        <a:pt x="0" y="294"/>
                      </a:lnTo>
                      <a:lnTo>
                        <a:pt x="0" y="294"/>
                      </a:lnTo>
                      <a:lnTo>
                        <a:pt x="0" y="294"/>
                      </a:lnTo>
                      <a:close/>
                      <a:moveTo>
                        <a:pt x="0" y="278"/>
                      </a:moveTo>
                      <a:lnTo>
                        <a:pt x="0" y="278"/>
                      </a:lnTo>
                      <a:lnTo>
                        <a:pt x="0" y="278"/>
                      </a:lnTo>
                      <a:lnTo>
                        <a:pt x="0" y="276"/>
                      </a:lnTo>
                      <a:lnTo>
                        <a:pt x="0" y="276"/>
                      </a:lnTo>
                      <a:lnTo>
                        <a:pt x="0" y="276"/>
                      </a:lnTo>
                      <a:lnTo>
                        <a:pt x="0" y="276"/>
                      </a:lnTo>
                      <a:lnTo>
                        <a:pt x="0" y="276"/>
                      </a:lnTo>
                      <a:lnTo>
                        <a:pt x="0" y="276"/>
                      </a:lnTo>
                      <a:lnTo>
                        <a:pt x="0" y="276"/>
                      </a:lnTo>
                      <a:lnTo>
                        <a:pt x="0" y="276"/>
                      </a:lnTo>
                      <a:lnTo>
                        <a:pt x="0" y="276"/>
                      </a:lnTo>
                      <a:lnTo>
                        <a:pt x="0" y="276"/>
                      </a:lnTo>
                      <a:lnTo>
                        <a:pt x="0" y="276"/>
                      </a:lnTo>
                      <a:lnTo>
                        <a:pt x="0" y="278"/>
                      </a:lnTo>
                      <a:lnTo>
                        <a:pt x="0" y="278"/>
                      </a:lnTo>
                      <a:lnTo>
                        <a:pt x="0" y="278"/>
                      </a:lnTo>
                      <a:close/>
                      <a:moveTo>
                        <a:pt x="2" y="271"/>
                      </a:moveTo>
                      <a:lnTo>
                        <a:pt x="2" y="271"/>
                      </a:lnTo>
                      <a:lnTo>
                        <a:pt x="2" y="271"/>
                      </a:lnTo>
                      <a:lnTo>
                        <a:pt x="2" y="271"/>
                      </a:lnTo>
                      <a:lnTo>
                        <a:pt x="2" y="269"/>
                      </a:lnTo>
                      <a:lnTo>
                        <a:pt x="2" y="269"/>
                      </a:lnTo>
                      <a:lnTo>
                        <a:pt x="2" y="269"/>
                      </a:lnTo>
                      <a:lnTo>
                        <a:pt x="2" y="269"/>
                      </a:lnTo>
                      <a:lnTo>
                        <a:pt x="2" y="269"/>
                      </a:lnTo>
                      <a:lnTo>
                        <a:pt x="2" y="269"/>
                      </a:lnTo>
                      <a:lnTo>
                        <a:pt x="2" y="269"/>
                      </a:lnTo>
                      <a:lnTo>
                        <a:pt x="2" y="269"/>
                      </a:lnTo>
                      <a:lnTo>
                        <a:pt x="2" y="269"/>
                      </a:lnTo>
                      <a:lnTo>
                        <a:pt x="2" y="271"/>
                      </a:lnTo>
                      <a:lnTo>
                        <a:pt x="2" y="271"/>
                      </a:lnTo>
                      <a:lnTo>
                        <a:pt x="2" y="271"/>
                      </a:lnTo>
                      <a:lnTo>
                        <a:pt x="2" y="271"/>
                      </a:lnTo>
                      <a:close/>
                      <a:moveTo>
                        <a:pt x="2" y="263"/>
                      </a:moveTo>
                      <a:lnTo>
                        <a:pt x="2" y="263"/>
                      </a:lnTo>
                      <a:lnTo>
                        <a:pt x="2" y="263"/>
                      </a:lnTo>
                      <a:lnTo>
                        <a:pt x="2" y="263"/>
                      </a:lnTo>
                      <a:lnTo>
                        <a:pt x="2" y="263"/>
                      </a:lnTo>
                      <a:lnTo>
                        <a:pt x="2" y="261"/>
                      </a:lnTo>
                      <a:lnTo>
                        <a:pt x="2" y="261"/>
                      </a:lnTo>
                      <a:lnTo>
                        <a:pt x="2" y="261"/>
                      </a:lnTo>
                      <a:lnTo>
                        <a:pt x="2" y="261"/>
                      </a:lnTo>
                      <a:lnTo>
                        <a:pt x="2" y="261"/>
                      </a:lnTo>
                      <a:lnTo>
                        <a:pt x="2" y="261"/>
                      </a:lnTo>
                      <a:lnTo>
                        <a:pt x="2" y="261"/>
                      </a:lnTo>
                      <a:lnTo>
                        <a:pt x="2" y="263"/>
                      </a:lnTo>
                      <a:lnTo>
                        <a:pt x="2" y="263"/>
                      </a:lnTo>
                      <a:lnTo>
                        <a:pt x="2" y="263"/>
                      </a:lnTo>
                      <a:lnTo>
                        <a:pt x="2" y="263"/>
                      </a:lnTo>
                      <a:lnTo>
                        <a:pt x="2" y="263"/>
                      </a:lnTo>
                      <a:close/>
                      <a:moveTo>
                        <a:pt x="4" y="255"/>
                      </a:move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3"/>
                      </a:lnTo>
                      <a:lnTo>
                        <a:pt x="4" y="255"/>
                      </a:lnTo>
                      <a:close/>
                      <a:moveTo>
                        <a:pt x="6" y="248"/>
                      </a:moveTo>
                      <a:lnTo>
                        <a:pt x="6" y="248"/>
                      </a:lnTo>
                      <a:lnTo>
                        <a:pt x="6" y="248"/>
                      </a:lnTo>
                      <a:lnTo>
                        <a:pt x="6" y="246"/>
                      </a:lnTo>
                      <a:lnTo>
                        <a:pt x="6" y="246"/>
                      </a:lnTo>
                      <a:lnTo>
                        <a:pt x="6" y="246"/>
                      </a:lnTo>
                      <a:lnTo>
                        <a:pt x="6" y="246"/>
                      </a:lnTo>
                      <a:lnTo>
                        <a:pt x="6" y="246"/>
                      </a:lnTo>
                      <a:lnTo>
                        <a:pt x="6" y="246"/>
                      </a:lnTo>
                      <a:lnTo>
                        <a:pt x="6" y="246"/>
                      </a:lnTo>
                      <a:lnTo>
                        <a:pt x="6" y="246"/>
                      </a:lnTo>
                      <a:lnTo>
                        <a:pt x="6" y="246"/>
                      </a:lnTo>
                      <a:lnTo>
                        <a:pt x="6" y="246"/>
                      </a:lnTo>
                      <a:lnTo>
                        <a:pt x="6" y="246"/>
                      </a:lnTo>
                      <a:lnTo>
                        <a:pt x="6" y="248"/>
                      </a:lnTo>
                      <a:lnTo>
                        <a:pt x="6" y="248"/>
                      </a:lnTo>
                      <a:lnTo>
                        <a:pt x="6" y="248"/>
                      </a:lnTo>
                      <a:close/>
                      <a:moveTo>
                        <a:pt x="7" y="240"/>
                      </a:moveTo>
                      <a:lnTo>
                        <a:pt x="7" y="240"/>
                      </a:lnTo>
                      <a:lnTo>
                        <a:pt x="7" y="240"/>
                      </a:lnTo>
                      <a:lnTo>
                        <a:pt x="7" y="240"/>
                      </a:lnTo>
                      <a:lnTo>
                        <a:pt x="7" y="240"/>
                      </a:lnTo>
                      <a:lnTo>
                        <a:pt x="7" y="238"/>
                      </a:lnTo>
                      <a:lnTo>
                        <a:pt x="7" y="238"/>
                      </a:lnTo>
                      <a:lnTo>
                        <a:pt x="7" y="238"/>
                      </a:lnTo>
                      <a:lnTo>
                        <a:pt x="9" y="238"/>
                      </a:lnTo>
                      <a:lnTo>
                        <a:pt x="7" y="238"/>
                      </a:lnTo>
                      <a:lnTo>
                        <a:pt x="7" y="238"/>
                      </a:lnTo>
                      <a:lnTo>
                        <a:pt x="7" y="238"/>
                      </a:lnTo>
                      <a:lnTo>
                        <a:pt x="7" y="240"/>
                      </a:lnTo>
                      <a:lnTo>
                        <a:pt x="7" y="240"/>
                      </a:lnTo>
                      <a:lnTo>
                        <a:pt x="7" y="240"/>
                      </a:lnTo>
                      <a:lnTo>
                        <a:pt x="7" y="240"/>
                      </a:lnTo>
                      <a:lnTo>
                        <a:pt x="7" y="240"/>
                      </a:lnTo>
                      <a:close/>
                      <a:moveTo>
                        <a:pt x="11" y="232"/>
                      </a:move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0"/>
                      </a:lnTo>
                      <a:lnTo>
                        <a:pt x="11" y="232"/>
                      </a:lnTo>
                      <a:close/>
                      <a:moveTo>
                        <a:pt x="13" y="225"/>
                      </a:moveTo>
                      <a:lnTo>
                        <a:pt x="15" y="225"/>
                      </a:lnTo>
                      <a:lnTo>
                        <a:pt x="15" y="225"/>
                      </a:lnTo>
                      <a:lnTo>
                        <a:pt x="15" y="225"/>
                      </a:lnTo>
                      <a:lnTo>
                        <a:pt x="15" y="223"/>
                      </a:lnTo>
                      <a:lnTo>
                        <a:pt x="15" y="223"/>
                      </a:lnTo>
                      <a:lnTo>
                        <a:pt x="15" y="223"/>
                      </a:lnTo>
                      <a:lnTo>
                        <a:pt x="15" y="223"/>
                      </a:lnTo>
                      <a:lnTo>
                        <a:pt x="15" y="223"/>
                      </a:lnTo>
                      <a:lnTo>
                        <a:pt x="15" y="223"/>
                      </a:lnTo>
                      <a:lnTo>
                        <a:pt x="15" y="223"/>
                      </a:lnTo>
                      <a:lnTo>
                        <a:pt x="15" y="223"/>
                      </a:lnTo>
                      <a:lnTo>
                        <a:pt x="15" y="223"/>
                      </a:lnTo>
                      <a:lnTo>
                        <a:pt x="15" y="225"/>
                      </a:lnTo>
                      <a:lnTo>
                        <a:pt x="15" y="225"/>
                      </a:lnTo>
                      <a:lnTo>
                        <a:pt x="15" y="225"/>
                      </a:lnTo>
                      <a:lnTo>
                        <a:pt x="13" y="225"/>
                      </a:lnTo>
                      <a:close/>
                      <a:moveTo>
                        <a:pt x="17" y="217"/>
                      </a:moveTo>
                      <a:lnTo>
                        <a:pt x="17" y="217"/>
                      </a:lnTo>
                      <a:lnTo>
                        <a:pt x="17" y="217"/>
                      </a:lnTo>
                      <a:lnTo>
                        <a:pt x="19" y="217"/>
                      </a:lnTo>
                      <a:lnTo>
                        <a:pt x="19" y="217"/>
                      </a:lnTo>
                      <a:lnTo>
                        <a:pt x="19" y="217"/>
                      </a:lnTo>
                      <a:lnTo>
                        <a:pt x="19" y="217"/>
                      </a:lnTo>
                      <a:lnTo>
                        <a:pt x="19" y="215"/>
                      </a:lnTo>
                      <a:lnTo>
                        <a:pt x="19" y="215"/>
                      </a:lnTo>
                      <a:lnTo>
                        <a:pt x="19" y="215"/>
                      </a:lnTo>
                      <a:lnTo>
                        <a:pt x="19" y="217"/>
                      </a:lnTo>
                      <a:lnTo>
                        <a:pt x="19" y="217"/>
                      </a:lnTo>
                      <a:lnTo>
                        <a:pt x="19" y="217"/>
                      </a:lnTo>
                      <a:lnTo>
                        <a:pt x="19" y="217"/>
                      </a:lnTo>
                      <a:lnTo>
                        <a:pt x="17" y="217"/>
                      </a:lnTo>
                      <a:lnTo>
                        <a:pt x="17" y="217"/>
                      </a:lnTo>
                      <a:lnTo>
                        <a:pt x="17" y="217"/>
                      </a:lnTo>
                      <a:close/>
                      <a:moveTo>
                        <a:pt x="21" y="211"/>
                      </a:moveTo>
                      <a:lnTo>
                        <a:pt x="21" y="211"/>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3" y="209"/>
                      </a:lnTo>
                      <a:lnTo>
                        <a:pt x="21" y="211"/>
                      </a:lnTo>
                      <a:lnTo>
                        <a:pt x="21" y="211"/>
                      </a:lnTo>
                      <a:close/>
                      <a:moveTo>
                        <a:pt x="27" y="202"/>
                      </a:moveTo>
                      <a:lnTo>
                        <a:pt x="27" y="202"/>
                      </a:lnTo>
                      <a:lnTo>
                        <a:pt x="27" y="202"/>
                      </a:lnTo>
                      <a:lnTo>
                        <a:pt x="27" y="202"/>
                      </a:lnTo>
                      <a:lnTo>
                        <a:pt x="27" y="202"/>
                      </a:lnTo>
                      <a:lnTo>
                        <a:pt x="29" y="202"/>
                      </a:lnTo>
                      <a:lnTo>
                        <a:pt x="29" y="202"/>
                      </a:lnTo>
                      <a:lnTo>
                        <a:pt x="29" y="200"/>
                      </a:lnTo>
                      <a:lnTo>
                        <a:pt x="29" y="200"/>
                      </a:lnTo>
                      <a:lnTo>
                        <a:pt x="29" y="200"/>
                      </a:lnTo>
                      <a:lnTo>
                        <a:pt x="29" y="202"/>
                      </a:lnTo>
                      <a:lnTo>
                        <a:pt x="29" y="202"/>
                      </a:lnTo>
                      <a:lnTo>
                        <a:pt x="27" y="202"/>
                      </a:lnTo>
                      <a:lnTo>
                        <a:pt x="27" y="202"/>
                      </a:lnTo>
                      <a:lnTo>
                        <a:pt x="27" y="202"/>
                      </a:lnTo>
                      <a:lnTo>
                        <a:pt x="27" y="202"/>
                      </a:lnTo>
                      <a:lnTo>
                        <a:pt x="27" y="202"/>
                      </a:lnTo>
                      <a:close/>
                      <a:moveTo>
                        <a:pt x="31" y="196"/>
                      </a:moveTo>
                      <a:lnTo>
                        <a:pt x="32" y="196"/>
                      </a:lnTo>
                      <a:lnTo>
                        <a:pt x="32" y="196"/>
                      </a:lnTo>
                      <a:lnTo>
                        <a:pt x="32" y="196"/>
                      </a:lnTo>
                      <a:lnTo>
                        <a:pt x="32" y="194"/>
                      </a:lnTo>
                      <a:lnTo>
                        <a:pt x="32" y="194"/>
                      </a:lnTo>
                      <a:lnTo>
                        <a:pt x="32" y="194"/>
                      </a:lnTo>
                      <a:lnTo>
                        <a:pt x="32" y="194"/>
                      </a:lnTo>
                      <a:lnTo>
                        <a:pt x="32" y="194"/>
                      </a:lnTo>
                      <a:lnTo>
                        <a:pt x="32" y="194"/>
                      </a:lnTo>
                      <a:lnTo>
                        <a:pt x="32" y="194"/>
                      </a:lnTo>
                      <a:lnTo>
                        <a:pt x="32" y="194"/>
                      </a:lnTo>
                      <a:lnTo>
                        <a:pt x="32" y="194"/>
                      </a:lnTo>
                      <a:lnTo>
                        <a:pt x="32" y="196"/>
                      </a:lnTo>
                      <a:lnTo>
                        <a:pt x="32" y="196"/>
                      </a:lnTo>
                      <a:lnTo>
                        <a:pt x="32" y="196"/>
                      </a:lnTo>
                      <a:lnTo>
                        <a:pt x="31" y="196"/>
                      </a:lnTo>
                      <a:close/>
                      <a:moveTo>
                        <a:pt x="36" y="188"/>
                      </a:moveTo>
                      <a:lnTo>
                        <a:pt x="36" y="188"/>
                      </a:lnTo>
                      <a:lnTo>
                        <a:pt x="36" y="188"/>
                      </a:lnTo>
                      <a:lnTo>
                        <a:pt x="36" y="188"/>
                      </a:lnTo>
                      <a:lnTo>
                        <a:pt x="38" y="188"/>
                      </a:lnTo>
                      <a:lnTo>
                        <a:pt x="38" y="188"/>
                      </a:lnTo>
                      <a:lnTo>
                        <a:pt x="38" y="188"/>
                      </a:lnTo>
                      <a:lnTo>
                        <a:pt x="38" y="186"/>
                      </a:lnTo>
                      <a:lnTo>
                        <a:pt x="38" y="186"/>
                      </a:lnTo>
                      <a:lnTo>
                        <a:pt x="38" y="186"/>
                      </a:lnTo>
                      <a:lnTo>
                        <a:pt x="38" y="188"/>
                      </a:lnTo>
                      <a:lnTo>
                        <a:pt x="38" y="188"/>
                      </a:lnTo>
                      <a:lnTo>
                        <a:pt x="38" y="188"/>
                      </a:lnTo>
                      <a:lnTo>
                        <a:pt x="36" y="188"/>
                      </a:lnTo>
                      <a:lnTo>
                        <a:pt x="36" y="188"/>
                      </a:lnTo>
                      <a:lnTo>
                        <a:pt x="36" y="188"/>
                      </a:lnTo>
                      <a:lnTo>
                        <a:pt x="36" y="188"/>
                      </a:lnTo>
                      <a:close/>
                      <a:moveTo>
                        <a:pt x="44" y="180"/>
                      </a:moveTo>
                      <a:lnTo>
                        <a:pt x="44" y="180"/>
                      </a:lnTo>
                      <a:lnTo>
                        <a:pt x="44" y="180"/>
                      </a:lnTo>
                      <a:lnTo>
                        <a:pt x="44" y="180"/>
                      </a:lnTo>
                      <a:lnTo>
                        <a:pt x="44" y="180"/>
                      </a:lnTo>
                      <a:lnTo>
                        <a:pt x="44" y="180"/>
                      </a:lnTo>
                      <a:lnTo>
                        <a:pt x="44" y="180"/>
                      </a:lnTo>
                      <a:lnTo>
                        <a:pt x="44" y="178"/>
                      </a:lnTo>
                      <a:lnTo>
                        <a:pt x="44" y="178"/>
                      </a:lnTo>
                      <a:lnTo>
                        <a:pt x="44" y="178"/>
                      </a:lnTo>
                      <a:lnTo>
                        <a:pt x="44" y="180"/>
                      </a:lnTo>
                      <a:lnTo>
                        <a:pt x="44" y="180"/>
                      </a:lnTo>
                      <a:lnTo>
                        <a:pt x="44" y="180"/>
                      </a:lnTo>
                      <a:lnTo>
                        <a:pt x="44" y="180"/>
                      </a:lnTo>
                      <a:lnTo>
                        <a:pt x="44" y="180"/>
                      </a:lnTo>
                      <a:lnTo>
                        <a:pt x="44" y="180"/>
                      </a:lnTo>
                      <a:lnTo>
                        <a:pt x="44" y="180"/>
                      </a:lnTo>
                      <a:close/>
                      <a:moveTo>
                        <a:pt x="50" y="175"/>
                      </a:moveTo>
                      <a:lnTo>
                        <a:pt x="50" y="175"/>
                      </a:lnTo>
                      <a:lnTo>
                        <a:pt x="50" y="175"/>
                      </a:lnTo>
                      <a:lnTo>
                        <a:pt x="50" y="173"/>
                      </a:lnTo>
                      <a:lnTo>
                        <a:pt x="50" y="173"/>
                      </a:lnTo>
                      <a:lnTo>
                        <a:pt x="50" y="173"/>
                      </a:lnTo>
                      <a:lnTo>
                        <a:pt x="50" y="173"/>
                      </a:lnTo>
                      <a:lnTo>
                        <a:pt x="52" y="173"/>
                      </a:lnTo>
                      <a:lnTo>
                        <a:pt x="52" y="173"/>
                      </a:lnTo>
                      <a:lnTo>
                        <a:pt x="52" y="173"/>
                      </a:lnTo>
                      <a:lnTo>
                        <a:pt x="50" y="173"/>
                      </a:lnTo>
                      <a:lnTo>
                        <a:pt x="50" y="173"/>
                      </a:lnTo>
                      <a:lnTo>
                        <a:pt x="50" y="173"/>
                      </a:lnTo>
                      <a:lnTo>
                        <a:pt x="50" y="173"/>
                      </a:lnTo>
                      <a:lnTo>
                        <a:pt x="50" y="175"/>
                      </a:lnTo>
                      <a:lnTo>
                        <a:pt x="50" y="175"/>
                      </a:lnTo>
                      <a:lnTo>
                        <a:pt x="50" y="175"/>
                      </a:lnTo>
                      <a:close/>
                      <a:moveTo>
                        <a:pt x="55" y="169"/>
                      </a:moveTo>
                      <a:lnTo>
                        <a:pt x="55" y="167"/>
                      </a:lnTo>
                      <a:lnTo>
                        <a:pt x="55" y="167"/>
                      </a:lnTo>
                      <a:lnTo>
                        <a:pt x="55" y="167"/>
                      </a:lnTo>
                      <a:lnTo>
                        <a:pt x="55" y="167"/>
                      </a:lnTo>
                      <a:lnTo>
                        <a:pt x="55" y="167"/>
                      </a:lnTo>
                      <a:lnTo>
                        <a:pt x="57" y="167"/>
                      </a:lnTo>
                      <a:lnTo>
                        <a:pt x="57" y="165"/>
                      </a:lnTo>
                      <a:lnTo>
                        <a:pt x="57" y="165"/>
                      </a:lnTo>
                      <a:lnTo>
                        <a:pt x="57" y="165"/>
                      </a:lnTo>
                      <a:lnTo>
                        <a:pt x="57" y="167"/>
                      </a:lnTo>
                      <a:lnTo>
                        <a:pt x="55" y="167"/>
                      </a:lnTo>
                      <a:lnTo>
                        <a:pt x="55" y="167"/>
                      </a:lnTo>
                      <a:lnTo>
                        <a:pt x="55" y="167"/>
                      </a:lnTo>
                      <a:lnTo>
                        <a:pt x="55" y="167"/>
                      </a:lnTo>
                      <a:lnTo>
                        <a:pt x="55" y="167"/>
                      </a:lnTo>
                      <a:lnTo>
                        <a:pt x="55" y="169"/>
                      </a:lnTo>
                      <a:close/>
                      <a:moveTo>
                        <a:pt x="61" y="161"/>
                      </a:moveTo>
                      <a:lnTo>
                        <a:pt x="61" y="161"/>
                      </a:lnTo>
                      <a:lnTo>
                        <a:pt x="61" y="161"/>
                      </a:lnTo>
                      <a:lnTo>
                        <a:pt x="63" y="161"/>
                      </a:lnTo>
                      <a:lnTo>
                        <a:pt x="63" y="161"/>
                      </a:lnTo>
                      <a:lnTo>
                        <a:pt x="63" y="159"/>
                      </a:lnTo>
                      <a:lnTo>
                        <a:pt x="63" y="159"/>
                      </a:lnTo>
                      <a:lnTo>
                        <a:pt x="63" y="159"/>
                      </a:lnTo>
                      <a:lnTo>
                        <a:pt x="63" y="159"/>
                      </a:lnTo>
                      <a:lnTo>
                        <a:pt x="63" y="159"/>
                      </a:lnTo>
                      <a:lnTo>
                        <a:pt x="63" y="159"/>
                      </a:lnTo>
                      <a:lnTo>
                        <a:pt x="63" y="159"/>
                      </a:lnTo>
                      <a:lnTo>
                        <a:pt x="63" y="161"/>
                      </a:lnTo>
                      <a:lnTo>
                        <a:pt x="63" y="161"/>
                      </a:lnTo>
                      <a:lnTo>
                        <a:pt x="61" y="161"/>
                      </a:lnTo>
                      <a:lnTo>
                        <a:pt x="61" y="161"/>
                      </a:lnTo>
                      <a:lnTo>
                        <a:pt x="61" y="161"/>
                      </a:lnTo>
                      <a:close/>
                      <a:moveTo>
                        <a:pt x="69" y="154"/>
                      </a:moveTo>
                      <a:lnTo>
                        <a:pt x="71" y="154"/>
                      </a:lnTo>
                      <a:lnTo>
                        <a:pt x="71" y="154"/>
                      </a:lnTo>
                      <a:lnTo>
                        <a:pt x="71" y="154"/>
                      </a:lnTo>
                      <a:lnTo>
                        <a:pt x="71" y="152"/>
                      </a:lnTo>
                      <a:lnTo>
                        <a:pt x="71" y="152"/>
                      </a:lnTo>
                      <a:lnTo>
                        <a:pt x="73" y="152"/>
                      </a:lnTo>
                      <a:lnTo>
                        <a:pt x="73" y="152"/>
                      </a:lnTo>
                      <a:lnTo>
                        <a:pt x="73" y="152"/>
                      </a:lnTo>
                      <a:lnTo>
                        <a:pt x="73" y="152"/>
                      </a:lnTo>
                      <a:lnTo>
                        <a:pt x="73" y="152"/>
                      </a:lnTo>
                      <a:lnTo>
                        <a:pt x="71" y="152"/>
                      </a:lnTo>
                      <a:lnTo>
                        <a:pt x="71" y="152"/>
                      </a:lnTo>
                      <a:lnTo>
                        <a:pt x="71" y="154"/>
                      </a:lnTo>
                      <a:lnTo>
                        <a:pt x="71" y="154"/>
                      </a:lnTo>
                      <a:lnTo>
                        <a:pt x="71" y="154"/>
                      </a:lnTo>
                      <a:lnTo>
                        <a:pt x="69" y="154"/>
                      </a:lnTo>
                      <a:close/>
                      <a:moveTo>
                        <a:pt x="77" y="148"/>
                      </a:moveTo>
                      <a:lnTo>
                        <a:pt x="77" y="148"/>
                      </a:lnTo>
                      <a:lnTo>
                        <a:pt x="77" y="148"/>
                      </a:lnTo>
                      <a:lnTo>
                        <a:pt x="78" y="148"/>
                      </a:lnTo>
                      <a:lnTo>
                        <a:pt x="78" y="146"/>
                      </a:lnTo>
                      <a:lnTo>
                        <a:pt x="78" y="146"/>
                      </a:lnTo>
                      <a:lnTo>
                        <a:pt x="78" y="146"/>
                      </a:lnTo>
                      <a:lnTo>
                        <a:pt x="80" y="146"/>
                      </a:lnTo>
                      <a:lnTo>
                        <a:pt x="80" y="146"/>
                      </a:lnTo>
                      <a:lnTo>
                        <a:pt x="80" y="146"/>
                      </a:lnTo>
                      <a:lnTo>
                        <a:pt x="78" y="146"/>
                      </a:lnTo>
                      <a:lnTo>
                        <a:pt x="78" y="146"/>
                      </a:lnTo>
                      <a:lnTo>
                        <a:pt x="78" y="146"/>
                      </a:lnTo>
                      <a:lnTo>
                        <a:pt x="78" y="148"/>
                      </a:lnTo>
                      <a:lnTo>
                        <a:pt x="77" y="148"/>
                      </a:lnTo>
                      <a:lnTo>
                        <a:pt x="77" y="148"/>
                      </a:lnTo>
                      <a:lnTo>
                        <a:pt x="77" y="148"/>
                      </a:lnTo>
                      <a:close/>
                      <a:moveTo>
                        <a:pt x="84" y="142"/>
                      </a:moveTo>
                      <a:lnTo>
                        <a:pt x="84" y="142"/>
                      </a:lnTo>
                      <a:lnTo>
                        <a:pt x="84" y="142"/>
                      </a:lnTo>
                      <a:lnTo>
                        <a:pt x="84" y="140"/>
                      </a:lnTo>
                      <a:lnTo>
                        <a:pt x="86" y="140"/>
                      </a:lnTo>
                      <a:lnTo>
                        <a:pt x="86" y="140"/>
                      </a:lnTo>
                      <a:lnTo>
                        <a:pt x="86" y="140"/>
                      </a:lnTo>
                      <a:lnTo>
                        <a:pt x="86" y="140"/>
                      </a:lnTo>
                      <a:lnTo>
                        <a:pt x="88" y="140"/>
                      </a:lnTo>
                      <a:lnTo>
                        <a:pt x="86" y="140"/>
                      </a:lnTo>
                      <a:lnTo>
                        <a:pt x="86" y="140"/>
                      </a:lnTo>
                      <a:lnTo>
                        <a:pt x="86" y="140"/>
                      </a:lnTo>
                      <a:lnTo>
                        <a:pt x="86" y="140"/>
                      </a:lnTo>
                      <a:lnTo>
                        <a:pt x="84" y="140"/>
                      </a:lnTo>
                      <a:lnTo>
                        <a:pt x="84" y="142"/>
                      </a:lnTo>
                      <a:lnTo>
                        <a:pt x="84" y="142"/>
                      </a:lnTo>
                      <a:lnTo>
                        <a:pt x="84" y="142"/>
                      </a:lnTo>
                      <a:close/>
                      <a:moveTo>
                        <a:pt x="94" y="134"/>
                      </a:moveTo>
                      <a:lnTo>
                        <a:pt x="94" y="134"/>
                      </a:lnTo>
                      <a:lnTo>
                        <a:pt x="96" y="134"/>
                      </a:lnTo>
                      <a:lnTo>
                        <a:pt x="96" y="132"/>
                      </a:lnTo>
                      <a:lnTo>
                        <a:pt x="96" y="132"/>
                      </a:lnTo>
                      <a:lnTo>
                        <a:pt x="96" y="132"/>
                      </a:lnTo>
                      <a:lnTo>
                        <a:pt x="98" y="132"/>
                      </a:lnTo>
                      <a:lnTo>
                        <a:pt x="98" y="132"/>
                      </a:lnTo>
                      <a:lnTo>
                        <a:pt x="98" y="131"/>
                      </a:lnTo>
                      <a:lnTo>
                        <a:pt x="98" y="132"/>
                      </a:lnTo>
                      <a:lnTo>
                        <a:pt x="98" y="132"/>
                      </a:lnTo>
                      <a:lnTo>
                        <a:pt x="96" y="132"/>
                      </a:lnTo>
                      <a:lnTo>
                        <a:pt x="96" y="132"/>
                      </a:lnTo>
                      <a:lnTo>
                        <a:pt x="96" y="132"/>
                      </a:lnTo>
                      <a:lnTo>
                        <a:pt x="96" y="134"/>
                      </a:lnTo>
                      <a:lnTo>
                        <a:pt x="94" y="134"/>
                      </a:lnTo>
                      <a:lnTo>
                        <a:pt x="94" y="134"/>
                      </a:lnTo>
                      <a:close/>
                      <a:moveTo>
                        <a:pt x="101" y="129"/>
                      </a:moveTo>
                      <a:lnTo>
                        <a:pt x="101" y="129"/>
                      </a:lnTo>
                      <a:lnTo>
                        <a:pt x="103" y="129"/>
                      </a:lnTo>
                      <a:lnTo>
                        <a:pt x="103" y="127"/>
                      </a:lnTo>
                      <a:lnTo>
                        <a:pt x="103" y="127"/>
                      </a:lnTo>
                      <a:lnTo>
                        <a:pt x="105" y="127"/>
                      </a:lnTo>
                      <a:lnTo>
                        <a:pt x="105" y="127"/>
                      </a:lnTo>
                      <a:lnTo>
                        <a:pt x="105" y="127"/>
                      </a:lnTo>
                      <a:lnTo>
                        <a:pt x="105" y="125"/>
                      </a:lnTo>
                      <a:lnTo>
                        <a:pt x="105" y="127"/>
                      </a:lnTo>
                      <a:lnTo>
                        <a:pt x="105" y="127"/>
                      </a:lnTo>
                      <a:lnTo>
                        <a:pt x="105" y="127"/>
                      </a:lnTo>
                      <a:lnTo>
                        <a:pt x="103" y="127"/>
                      </a:lnTo>
                      <a:lnTo>
                        <a:pt x="103" y="127"/>
                      </a:lnTo>
                      <a:lnTo>
                        <a:pt x="103" y="129"/>
                      </a:lnTo>
                      <a:lnTo>
                        <a:pt x="101" y="129"/>
                      </a:lnTo>
                      <a:lnTo>
                        <a:pt x="101" y="129"/>
                      </a:lnTo>
                      <a:close/>
                      <a:moveTo>
                        <a:pt x="109" y="123"/>
                      </a:moveTo>
                      <a:lnTo>
                        <a:pt x="111" y="123"/>
                      </a:lnTo>
                      <a:lnTo>
                        <a:pt x="111" y="123"/>
                      </a:lnTo>
                      <a:lnTo>
                        <a:pt x="111" y="121"/>
                      </a:lnTo>
                      <a:lnTo>
                        <a:pt x="113" y="121"/>
                      </a:lnTo>
                      <a:lnTo>
                        <a:pt x="113" y="121"/>
                      </a:lnTo>
                      <a:lnTo>
                        <a:pt x="113" y="121"/>
                      </a:lnTo>
                      <a:lnTo>
                        <a:pt x="113" y="121"/>
                      </a:lnTo>
                      <a:lnTo>
                        <a:pt x="115" y="121"/>
                      </a:lnTo>
                      <a:lnTo>
                        <a:pt x="113" y="121"/>
                      </a:lnTo>
                      <a:lnTo>
                        <a:pt x="113" y="121"/>
                      </a:lnTo>
                      <a:lnTo>
                        <a:pt x="113" y="121"/>
                      </a:lnTo>
                      <a:lnTo>
                        <a:pt x="113" y="121"/>
                      </a:lnTo>
                      <a:lnTo>
                        <a:pt x="111" y="121"/>
                      </a:lnTo>
                      <a:lnTo>
                        <a:pt x="111" y="123"/>
                      </a:lnTo>
                      <a:lnTo>
                        <a:pt x="111" y="123"/>
                      </a:lnTo>
                      <a:lnTo>
                        <a:pt x="109" y="123"/>
                      </a:lnTo>
                      <a:close/>
                      <a:moveTo>
                        <a:pt x="119" y="117"/>
                      </a:moveTo>
                      <a:lnTo>
                        <a:pt x="119" y="117"/>
                      </a:lnTo>
                      <a:lnTo>
                        <a:pt x="121" y="115"/>
                      </a:lnTo>
                      <a:lnTo>
                        <a:pt x="123" y="115"/>
                      </a:lnTo>
                      <a:lnTo>
                        <a:pt x="123" y="115"/>
                      </a:lnTo>
                      <a:lnTo>
                        <a:pt x="125" y="113"/>
                      </a:lnTo>
                      <a:lnTo>
                        <a:pt x="125" y="113"/>
                      </a:lnTo>
                      <a:lnTo>
                        <a:pt x="126" y="113"/>
                      </a:lnTo>
                      <a:lnTo>
                        <a:pt x="126" y="111"/>
                      </a:lnTo>
                      <a:lnTo>
                        <a:pt x="126" y="113"/>
                      </a:lnTo>
                      <a:lnTo>
                        <a:pt x="125" y="113"/>
                      </a:lnTo>
                      <a:lnTo>
                        <a:pt x="125" y="113"/>
                      </a:lnTo>
                      <a:lnTo>
                        <a:pt x="123" y="115"/>
                      </a:lnTo>
                      <a:lnTo>
                        <a:pt x="123" y="115"/>
                      </a:lnTo>
                      <a:lnTo>
                        <a:pt x="121" y="115"/>
                      </a:lnTo>
                      <a:lnTo>
                        <a:pt x="119" y="117"/>
                      </a:lnTo>
                      <a:lnTo>
                        <a:pt x="119" y="117"/>
                      </a:lnTo>
                      <a:close/>
                      <a:moveTo>
                        <a:pt x="130" y="109"/>
                      </a:moveTo>
                      <a:lnTo>
                        <a:pt x="130" y="109"/>
                      </a:lnTo>
                      <a:lnTo>
                        <a:pt x="132" y="109"/>
                      </a:lnTo>
                      <a:lnTo>
                        <a:pt x="132" y="109"/>
                      </a:lnTo>
                      <a:lnTo>
                        <a:pt x="132" y="107"/>
                      </a:lnTo>
                      <a:lnTo>
                        <a:pt x="134" y="107"/>
                      </a:lnTo>
                      <a:lnTo>
                        <a:pt x="134" y="107"/>
                      </a:lnTo>
                      <a:lnTo>
                        <a:pt x="134" y="107"/>
                      </a:lnTo>
                      <a:lnTo>
                        <a:pt x="136" y="107"/>
                      </a:lnTo>
                      <a:lnTo>
                        <a:pt x="134" y="107"/>
                      </a:lnTo>
                      <a:lnTo>
                        <a:pt x="134" y="107"/>
                      </a:lnTo>
                      <a:lnTo>
                        <a:pt x="134" y="107"/>
                      </a:lnTo>
                      <a:lnTo>
                        <a:pt x="132" y="107"/>
                      </a:lnTo>
                      <a:lnTo>
                        <a:pt x="132" y="109"/>
                      </a:lnTo>
                      <a:lnTo>
                        <a:pt x="132" y="109"/>
                      </a:lnTo>
                      <a:lnTo>
                        <a:pt x="130" y="109"/>
                      </a:lnTo>
                      <a:lnTo>
                        <a:pt x="130" y="109"/>
                      </a:lnTo>
                      <a:close/>
                      <a:moveTo>
                        <a:pt x="140" y="104"/>
                      </a:moveTo>
                      <a:lnTo>
                        <a:pt x="140" y="104"/>
                      </a:lnTo>
                      <a:lnTo>
                        <a:pt x="140" y="104"/>
                      </a:lnTo>
                      <a:lnTo>
                        <a:pt x="142" y="104"/>
                      </a:lnTo>
                      <a:lnTo>
                        <a:pt x="142" y="104"/>
                      </a:lnTo>
                      <a:lnTo>
                        <a:pt x="142" y="104"/>
                      </a:lnTo>
                      <a:lnTo>
                        <a:pt x="144" y="102"/>
                      </a:lnTo>
                      <a:lnTo>
                        <a:pt x="144" y="102"/>
                      </a:lnTo>
                      <a:lnTo>
                        <a:pt x="144" y="102"/>
                      </a:lnTo>
                      <a:lnTo>
                        <a:pt x="144" y="102"/>
                      </a:lnTo>
                      <a:lnTo>
                        <a:pt x="144" y="102"/>
                      </a:lnTo>
                      <a:lnTo>
                        <a:pt x="142" y="104"/>
                      </a:lnTo>
                      <a:lnTo>
                        <a:pt x="142" y="104"/>
                      </a:lnTo>
                      <a:lnTo>
                        <a:pt x="142" y="104"/>
                      </a:lnTo>
                      <a:lnTo>
                        <a:pt x="140" y="104"/>
                      </a:lnTo>
                      <a:lnTo>
                        <a:pt x="140"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2" y="86"/>
                      </a:lnTo>
                      <a:lnTo>
                        <a:pt x="174" y="86"/>
                      </a:lnTo>
                      <a:lnTo>
                        <a:pt x="174" y="86"/>
                      </a:lnTo>
                      <a:lnTo>
                        <a:pt x="176" y="84"/>
                      </a:lnTo>
                      <a:lnTo>
                        <a:pt x="176" y="84"/>
                      </a:lnTo>
                      <a:lnTo>
                        <a:pt x="176" y="84"/>
                      </a:lnTo>
                      <a:lnTo>
                        <a:pt x="178" y="84"/>
                      </a:lnTo>
                      <a:lnTo>
                        <a:pt x="176" y="84"/>
                      </a:lnTo>
                      <a:lnTo>
                        <a:pt x="176" y="84"/>
                      </a:lnTo>
                      <a:lnTo>
                        <a:pt x="176" y="84"/>
                      </a:lnTo>
                      <a:lnTo>
                        <a:pt x="174" y="86"/>
                      </a:lnTo>
                      <a:lnTo>
                        <a:pt x="174" y="86"/>
                      </a:lnTo>
                      <a:lnTo>
                        <a:pt x="172" y="86"/>
                      </a:lnTo>
                      <a:lnTo>
                        <a:pt x="172" y="86"/>
                      </a:lnTo>
                      <a:lnTo>
                        <a:pt x="172" y="86"/>
                      </a:lnTo>
                      <a:close/>
                      <a:moveTo>
                        <a:pt x="182" y="83"/>
                      </a:moveTo>
                      <a:lnTo>
                        <a:pt x="182" y="83"/>
                      </a:lnTo>
                      <a:lnTo>
                        <a:pt x="184" y="83"/>
                      </a:lnTo>
                      <a:lnTo>
                        <a:pt x="184" y="81"/>
                      </a:lnTo>
                      <a:lnTo>
                        <a:pt x="184" y="81"/>
                      </a:lnTo>
                      <a:lnTo>
                        <a:pt x="186" y="81"/>
                      </a:lnTo>
                      <a:lnTo>
                        <a:pt x="186" y="81"/>
                      </a:lnTo>
                      <a:lnTo>
                        <a:pt x="188" y="81"/>
                      </a:lnTo>
                      <a:lnTo>
                        <a:pt x="188" y="79"/>
                      </a:lnTo>
                      <a:lnTo>
                        <a:pt x="188" y="81"/>
                      </a:lnTo>
                      <a:lnTo>
                        <a:pt x="186" y="81"/>
                      </a:lnTo>
                      <a:lnTo>
                        <a:pt x="186" y="81"/>
                      </a:lnTo>
                      <a:lnTo>
                        <a:pt x="184" y="81"/>
                      </a:lnTo>
                      <a:lnTo>
                        <a:pt x="184" y="81"/>
                      </a:lnTo>
                      <a:lnTo>
                        <a:pt x="184" y="83"/>
                      </a:lnTo>
                      <a:lnTo>
                        <a:pt x="182" y="83"/>
                      </a:lnTo>
                      <a:lnTo>
                        <a:pt x="182" y="83"/>
                      </a:lnTo>
                      <a:close/>
                      <a:moveTo>
                        <a:pt x="190" y="79"/>
                      </a:moveTo>
                      <a:lnTo>
                        <a:pt x="192" y="77"/>
                      </a:lnTo>
                      <a:lnTo>
                        <a:pt x="194" y="77"/>
                      </a:lnTo>
                      <a:lnTo>
                        <a:pt x="195" y="77"/>
                      </a:lnTo>
                      <a:lnTo>
                        <a:pt x="197" y="75"/>
                      </a:lnTo>
                      <a:lnTo>
                        <a:pt x="199" y="75"/>
                      </a:lnTo>
                      <a:lnTo>
                        <a:pt x="201" y="73"/>
                      </a:lnTo>
                      <a:lnTo>
                        <a:pt x="201" y="73"/>
                      </a:lnTo>
                      <a:lnTo>
                        <a:pt x="203" y="73"/>
                      </a:lnTo>
                      <a:lnTo>
                        <a:pt x="201"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09" y="69"/>
                      </a:lnTo>
                      <a:lnTo>
                        <a:pt x="211" y="69"/>
                      </a:lnTo>
                      <a:lnTo>
                        <a:pt x="211" y="69"/>
                      </a:lnTo>
                      <a:lnTo>
                        <a:pt x="213" y="69"/>
                      </a:lnTo>
                      <a:lnTo>
                        <a:pt x="213" y="69"/>
                      </a:lnTo>
                      <a:lnTo>
                        <a:pt x="213" y="67"/>
                      </a:lnTo>
                      <a:lnTo>
                        <a:pt x="213" y="69"/>
                      </a:lnTo>
                      <a:lnTo>
                        <a:pt x="213" y="69"/>
                      </a:lnTo>
                      <a:lnTo>
                        <a:pt x="211" y="69"/>
                      </a:lnTo>
                      <a:lnTo>
                        <a:pt x="211" y="69"/>
                      </a:lnTo>
                      <a:lnTo>
                        <a:pt x="209" y="69"/>
                      </a:lnTo>
                      <a:lnTo>
                        <a:pt x="209" y="69"/>
                      </a:lnTo>
                      <a:lnTo>
                        <a:pt x="209" y="71"/>
                      </a:lnTo>
                      <a:lnTo>
                        <a:pt x="207" y="71"/>
                      </a:lnTo>
                      <a:close/>
                      <a:moveTo>
                        <a:pt x="219" y="65"/>
                      </a:moveTo>
                      <a:lnTo>
                        <a:pt x="219" y="65"/>
                      </a:lnTo>
                      <a:lnTo>
                        <a:pt x="220" y="65"/>
                      </a:lnTo>
                      <a:lnTo>
                        <a:pt x="220" y="65"/>
                      </a:lnTo>
                      <a:lnTo>
                        <a:pt x="220" y="65"/>
                      </a:lnTo>
                      <a:lnTo>
                        <a:pt x="222" y="65"/>
                      </a:lnTo>
                      <a:lnTo>
                        <a:pt x="222" y="63"/>
                      </a:lnTo>
                      <a:lnTo>
                        <a:pt x="224" y="63"/>
                      </a:lnTo>
                      <a:lnTo>
                        <a:pt x="224" y="63"/>
                      </a:lnTo>
                      <a:lnTo>
                        <a:pt x="224" y="63"/>
                      </a:lnTo>
                      <a:lnTo>
                        <a:pt x="222" y="63"/>
                      </a:lnTo>
                      <a:lnTo>
                        <a:pt x="222" y="65"/>
                      </a:lnTo>
                      <a:lnTo>
                        <a:pt x="220" y="65"/>
                      </a:lnTo>
                      <a:lnTo>
                        <a:pt x="220" y="65"/>
                      </a:lnTo>
                      <a:lnTo>
                        <a:pt x="220" y="65"/>
                      </a:lnTo>
                      <a:lnTo>
                        <a:pt x="219"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59" y="50"/>
                      </a:lnTo>
                      <a:lnTo>
                        <a:pt x="261" y="50"/>
                      </a:lnTo>
                      <a:lnTo>
                        <a:pt x="261" y="50"/>
                      </a:lnTo>
                      <a:lnTo>
                        <a:pt x="263" y="50"/>
                      </a:lnTo>
                      <a:lnTo>
                        <a:pt x="263" y="48"/>
                      </a:lnTo>
                      <a:lnTo>
                        <a:pt x="265" y="48"/>
                      </a:lnTo>
                      <a:lnTo>
                        <a:pt x="263" y="48"/>
                      </a:lnTo>
                      <a:lnTo>
                        <a:pt x="263" y="50"/>
                      </a:lnTo>
                      <a:lnTo>
                        <a:pt x="261" y="50"/>
                      </a:lnTo>
                      <a:lnTo>
                        <a:pt x="261" y="50"/>
                      </a:lnTo>
                      <a:lnTo>
                        <a:pt x="259" y="50"/>
                      </a:lnTo>
                      <a:lnTo>
                        <a:pt x="259" y="50"/>
                      </a:lnTo>
                      <a:lnTo>
                        <a:pt x="257" y="52"/>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1" y="36"/>
                      </a:lnTo>
                      <a:lnTo>
                        <a:pt x="303" y="36"/>
                      </a:lnTo>
                      <a:lnTo>
                        <a:pt x="305" y="36"/>
                      </a:lnTo>
                      <a:lnTo>
                        <a:pt x="305" y="35"/>
                      </a:lnTo>
                      <a:lnTo>
                        <a:pt x="307" y="35"/>
                      </a:lnTo>
                      <a:lnTo>
                        <a:pt x="305" y="35"/>
                      </a:lnTo>
                      <a:lnTo>
                        <a:pt x="305" y="36"/>
                      </a:lnTo>
                      <a:lnTo>
                        <a:pt x="303" y="36"/>
                      </a:lnTo>
                      <a:lnTo>
                        <a:pt x="301" y="36"/>
                      </a:lnTo>
                      <a:lnTo>
                        <a:pt x="301" y="36"/>
                      </a:lnTo>
                      <a:lnTo>
                        <a:pt x="299" y="36"/>
                      </a:lnTo>
                      <a:lnTo>
                        <a:pt x="299" y="38"/>
                      </a:lnTo>
                      <a:lnTo>
                        <a:pt x="297" y="38"/>
                      </a:lnTo>
                      <a:close/>
                      <a:moveTo>
                        <a:pt x="311" y="35"/>
                      </a:moveTo>
                      <a:lnTo>
                        <a:pt x="311" y="35"/>
                      </a:lnTo>
                      <a:lnTo>
                        <a:pt x="313" y="33"/>
                      </a:lnTo>
                      <a:lnTo>
                        <a:pt x="313" y="33"/>
                      </a:lnTo>
                      <a:lnTo>
                        <a:pt x="314" y="33"/>
                      </a:lnTo>
                      <a:lnTo>
                        <a:pt x="316" y="33"/>
                      </a:lnTo>
                      <a:lnTo>
                        <a:pt x="316" y="33"/>
                      </a:lnTo>
                      <a:lnTo>
                        <a:pt x="318" y="33"/>
                      </a:lnTo>
                      <a:lnTo>
                        <a:pt x="318" y="31"/>
                      </a:lnTo>
                      <a:lnTo>
                        <a:pt x="318" y="33"/>
                      </a:lnTo>
                      <a:lnTo>
                        <a:pt x="316" y="33"/>
                      </a:lnTo>
                      <a:lnTo>
                        <a:pt x="316" y="33"/>
                      </a:lnTo>
                      <a:lnTo>
                        <a:pt x="314" y="33"/>
                      </a:lnTo>
                      <a:lnTo>
                        <a:pt x="313" y="33"/>
                      </a:lnTo>
                      <a:lnTo>
                        <a:pt x="313" y="33"/>
                      </a:lnTo>
                      <a:lnTo>
                        <a:pt x="311" y="35"/>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59" y="21"/>
                      </a:lnTo>
                      <a:lnTo>
                        <a:pt x="360" y="21"/>
                      </a:lnTo>
                      <a:lnTo>
                        <a:pt x="362" y="21"/>
                      </a:lnTo>
                      <a:lnTo>
                        <a:pt x="362" y="19"/>
                      </a:lnTo>
                      <a:lnTo>
                        <a:pt x="364" y="19"/>
                      </a:lnTo>
                      <a:lnTo>
                        <a:pt x="362" y="19"/>
                      </a:lnTo>
                      <a:lnTo>
                        <a:pt x="362" y="21"/>
                      </a:lnTo>
                      <a:lnTo>
                        <a:pt x="360" y="21"/>
                      </a:lnTo>
                      <a:lnTo>
                        <a:pt x="359" y="21"/>
                      </a:lnTo>
                      <a:lnTo>
                        <a:pt x="359" y="21"/>
                      </a:lnTo>
                      <a:lnTo>
                        <a:pt x="357" y="21"/>
                      </a:lnTo>
                      <a:lnTo>
                        <a:pt x="355"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3" y="12"/>
                      </a:lnTo>
                      <a:lnTo>
                        <a:pt x="405" y="10"/>
                      </a:lnTo>
                      <a:lnTo>
                        <a:pt x="407" y="10"/>
                      </a:lnTo>
                      <a:lnTo>
                        <a:pt x="407" y="10"/>
                      </a:lnTo>
                      <a:lnTo>
                        <a:pt x="408" y="10"/>
                      </a:lnTo>
                      <a:lnTo>
                        <a:pt x="410" y="10"/>
                      </a:lnTo>
                      <a:lnTo>
                        <a:pt x="412" y="10"/>
                      </a:lnTo>
                      <a:lnTo>
                        <a:pt x="410" y="10"/>
                      </a:lnTo>
                      <a:lnTo>
                        <a:pt x="408" y="10"/>
                      </a:lnTo>
                      <a:lnTo>
                        <a:pt x="407" y="10"/>
                      </a:lnTo>
                      <a:lnTo>
                        <a:pt x="407" y="10"/>
                      </a:lnTo>
                      <a:lnTo>
                        <a:pt x="405" y="10"/>
                      </a:lnTo>
                      <a:lnTo>
                        <a:pt x="403" y="12"/>
                      </a:lnTo>
                      <a:lnTo>
                        <a:pt x="403" y="12"/>
                      </a:lnTo>
                      <a:lnTo>
                        <a:pt x="401" y="12"/>
                      </a:lnTo>
                      <a:close/>
                      <a:moveTo>
                        <a:pt x="414" y="10"/>
                      </a:moveTo>
                      <a:lnTo>
                        <a:pt x="414" y="8"/>
                      </a:lnTo>
                      <a:lnTo>
                        <a:pt x="416" y="8"/>
                      </a:lnTo>
                      <a:lnTo>
                        <a:pt x="418" y="8"/>
                      </a:lnTo>
                      <a:lnTo>
                        <a:pt x="418" y="8"/>
                      </a:lnTo>
                      <a:lnTo>
                        <a:pt x="420" y="8"/>
                      </a:lnTo>
                      <a:lnTo>
                        <a:pt x="422" y="8"/>
                      </a:lnTo>
                      <a:lnTo>
                        <a:pt x="424" y="8"/>
                      </a:lnTo>
                      <a:lnTo>
                        <a:pt x="424" y="6"/>
                      </a:lnTo>
                      <a:lnTo>
                        <a:pt x="424" y="8"/>
                      </a:lnTo>
                      <a:lnTo>
                        <a:pt x="422" y="8"/>
                      </a:lnTo>
                      <a:lnTo>
                        <a:pt x="420" y="8"/>
                      </a:lnTo>
                      <a:lnTo>
                        <a:pt x="418"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42" name="Freeform 52"/>
                <p:cNvSpPr>
                  <a:spLocks/>
                </p:cNvSpPr>
                <p:nvPr/>
              </p:nvSpPr>
              <p:spPr bwMode="auto">
                <a:xfrm>
                  <a:off x="1488" y="1368"/>
                  <a:ext cx="937" cy="938"/>
                </a:xfrm>
                <a:custGeom>
                  <a:avLst/>
                  <a:gdLst/>
                  <a:ahLst/>
                  <a:cxnLst>
                    <a:cxn ang="0">
                      <a:pos x="1594" y="2"/>
                    </a:cxn>
                    <a:cxn ang="0">
                      <a:pos x="1709" y="12"/>
                    </a:cxn>
                    <a:cxn ang="0">
                      <a:pos x="1821" y="31"/>
                    </a:cxn>
                    <a:cxn ang="0">
                      <a:pos x="2037" y="92"/>
                    </a:cxn>
                    <a:cxn ang="0">
                      <a:pos x="2239" y="184"/>
                    </a:cxn>
                    <a:cxn ang="0">
                      <a:pos x="2423" y="301"/>
                    </a:cxn>
                    <a:cxn ang="0">
                      <a:pos x="2588" y="445"/>
                    </a:cxn>
                    <a:cxn ang="0">
                      <a:pos x="2732" y="610"/>
                    </a:cxn>
                    <a:cxn ang="0">
                      <a:pos x="2849" y="794"/>
                    </a:cxn>
                    <a:cxn ang="0">
                      <a:pos x="2941" y="996"/>
                    </a:cxn>
                    <a:cxn ang="0">
                      <a:pos x="3002" y="1213"/>
                    </a:cxn>
                    <a:cxn ang="0">
                      <a:pos x="3021" y="1324"/>
                    </a:cxn>
                    <a:cxn ang="0">
                      <a:pos x="3031" y="1439"/>
                    </a:cxn>
                    <a:cxn ang="0">
                      <a:pos x="3033" y="1556"/>
                    </a:cxn>
                    <a:cxn ang="0">
                      <a:pos x="3025" y="1671"/>
                    </a:cxn>
                    <a:cxn ang="0">
                      <a:pos x="3010" y="1785"/>
                    </a:cxn>
                    <a:cxn ang="0">
                      <a:pos x="2964" y="1967"/>
                    </a:cxn>
                    <a:cxn ang="0">
                      <a:pos x="2883" y="2174"/>
                    </a:cxn>
                    <a:cxn ang="0">
                      <a:pos x="2774" y="2364"/>
                    </a:cxn>
                    <a:cxn ang="0">
                      <a:pos x="2638" y="2537"/>
                    </a:cxn>
                    <a:cxn ang="0">
                      <a:pos x="2480" y="2687"/>
                    </a:cxn>
                    <a:cxn ang="0">
                      <a:pos x="2302" y="2813"/>
                    </a:cxn>
                    <a:cxn ang="0">
                      <a:pos x="2106" y="2915"/>
                    </a:cxn>
                    <a:cxn ang="0">
                      <a:pos x="1895" y="2986"/>
                    </a:cxn>
                    <a:cxn ang="0">
                      <a:pos x="1748" y="3017"/>
                    </a:cxn>
                    <a:cxn ang="0">
                      <a:pos x="1633" y="3030"/>
                    </a:cxn>
                    <a:cxn ang="0">
                      <a:pos x="1517" y="3034"/>
                    </a:cxn>
                    <a:cxn ang="0">
                      <a:pos x="1400" y="3030"/>
                    </a:cxn>
                    <a:cxn ang="0">
                      <a:pos x="1285" y="3017"/>
                    </a:cxn>
                    <a:cxn ang="0">
                      <a:pos x="1138" y="2986"/>
                    </a:cxn>
                    <a:cxn ang="0">
                      <a:pos x="927" y="2915"/>
                    </a:cxn>
                    <a:cxn ang="0">
                      <a:pos x="731" y="2813"/>
                    </a:cxn>
                    <a:cxn ang="0">
                      <a:pos x="553" y="2687"/>
                    </a:cxn>
                    <a:cxn ang="0">
                      <a:pos x="395" y="2537"/>
                    </a:cxn>
                    <a:cxn ang="0">
                      <a:pos x="259" y="2364"/>
                    </a:cxn>
                    <a:cxn ang="0">
                      <a:pos x="150" y="2174"/>
                    </a:cxn>
                    <a:cxn ang="0">
                      <a:pos x="69" y="1967"/>
                    </a:cxn>
                    <a:cxn ang="0">
                      <a:pos x="23" y="1785"/>
                    </a:cxn>
                    <a:cxn ang="0">
                      <a:pos x="8" y="1671"/>
                    </a:cxn>
                    <a:cxn ang="0">
                      <a:pos x="0" y="1556"/>
                    </a:cxn>
                    <a:cxn ang="0">
                      <a:pos x="2" y="1439"/>
                    </a:cxn>
                    <a:cxn ang="0">
                      <a:pos x="12" y="1324"/>
                    </a:cxn>
                    <a:cxn ang="0">
                      <a:pos x="31" y="1213"/>
                    </a:cxn>
                    <a:cxn ang="0">
                      <a:pos x="92" y="996"/>
                    </a:cxn>
                    <a:cxn ang="0">
                      <a:pos x="184" y="794"/>
                    </a:cxn>
                    <a:cxn ang="0">
                      <a:pos x="301" y="610"/>
                    </a:cxn>
                    <a:cxn ang="0">
                      <a:pos x="445" y="445"/>
                    </a:cxn>
                    <a:cxn ang="0">
                      <a:pos x="610" y="301"/>
                    </a:cxn>
                    <a:cxn ang="0">
                      <a:pos x="794" y="184"/>
                    </a:cxn>
                    <a:cxn ang="0">
                      <a:pos x="996" y="92"/>
                    </a:cxn>
                    <a:cxn ang="0">
                      <a:pos x="1212" y="31"/>
                    </a:cxn>
                    <a:cxn ang="0">
                      <a:pos x="1324" y="12"/>
                    </a:cxn>
                    <a:cxn ang="0">
                      <a:pos x="1439" y="2"/>
                    </a:cxn>
                  </a:cxnLst>
                  <a:rect l="0" t="0" r="r" b="b"/>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0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43" name="Freeform 53"/>
                <p:cNvSpPr>
                  <a:spLocks/>
                </p:cNvSpPr>
                <p:nvPr/>
              </p:nvSpPr>
              <p:spPr bwMode="auto">
                <a:xfrm>
                  <a:off x="1488" y="1368"/>
                  <a:ext cx="470" cy="938"/>
                </a:xfrm>
                <a:custGeom>
                  <a:avLst/>
                  <a:gdLst/>
                  <a:ahLst/>
                  <a:cxnLst>
                    <a:cxn ang="0">
                      <a:pos x="1517" y="0"/>
                    </a:cxn>
                    <a:cxn ang="0">
                      <a:pos x="1519" y="0"/>
                    </a:cxn>
                    <a:cxn ang="0">
                      <a:pos x="1521" y="0"/>
                    </a:cxn>
                    <a:cxn ang="0">
                      <a:pos x="1523" y="0"/>
                    </a:cxn>
                    <a:cxn ang="0">
                      <a:pos x="1523" y="3034"/>
                    </a:cxn>
                    <a:cxn ang="0">
                      <a:pos x="1521" y="3034"/>
                    </a:cxn>
                    <a:cxn ang="0">
                      <a:pos x="1519" y="3034"/>
                    </a:cxn>
                    <a:cxn ang="0">
                      <a:pos x="1517" y="3034"/>
                    </a:cxn>
                    <a:cxn ang="0">
                      <a:pos x="1517" y="3034"/>
                    </a:cxn>
                    <a:cxn ang="0">
                      <a:pos x="1439" y="3032"/>
                    </a:cxn>
                    <a:cxn ang="0">
                      <a:pos x="1362" y="3026"/>
                    </a:cxn>
                    <a:cxn ang="0">
                      <a:pos x="1285" y="3017"/>
                    </a:cxn>
                    <a:cxn ang="0">
                      <a:pos x="1212" y="3003"/>
                    </a:cxn>
                    <a:cxn ang="0">
                      <a:pos x="1067" y="2965"/>
                    </a:cxn>
                    <a:cxn ang="0">
                      <a:pos x="927" y="2915"/>
                    </a:cxn>
                    <a:cxn ang="0">
                      <a:pos x="794" y="2850"/>
                    </a:cxn>
                    <a:cxn ang="0">
                      <a:pos x="670" y="2775"/>
                    </a:cxn>
                    <a:cxn ang="0">
                      <a:pos x="553" y="2687"/>
                    </a:cxn>
                    <a:cxn ang="0">
                      <a:pos x="445" y="2589"/>
                    </a:cxn>
                    <a:cxn ang="0">
                      <a:pos x="347" y="2481"/>
                    </a:cxn>
                    <a:cxn ang="0">
                      <a:pos x="259" y="2364"/>
                    </a:cxn>
                    <a:cxn ang="0">
                      <a:pos x="184" y="2240"/>
                    </a:cxn>
                    <a:cxn ang="0">
                      <a:pos x="119" y="2107"/>
                    </a:cxn>
                    <a:cxn ang="0">
                      <a:pos x="69" y="1967"/>
                    </a:cxn>
                    <a:cxn ang="0">
                      <a:pos x="31" y="1821"/>
                    </a:cxn>
                    <a:cxn ang="0">
                      <a:pos x="17" y="1748"/>
                    </a:cxn>
                    <a:cxn ang="0">
                      <a:pos x="8" y="1671"/>
                    </a:cxn>
                    <a:cxn ang="0">
                      <a:pos x="2" y="1595"/>
                    </a:cxn>
                    <a:cxn ang="0">
                      <a:pos x="0" y="1518"/>
                    </a:cxn>
                    <a:cxn ang="0">
                      <a:pos x="2" y="1439"/>
                    </a:cxn>
                    <a:cxn ang="0">
                      <a:pos x="8" y="1363"/>
                    </a:cxn>
                    <a:cxn ang="0">
                      <a:pos x="17" y="1286"/>
                    </a:cxn>
                    <a:cxn ang="0">
                      <a:pos x="31" y="1213"/>
                    </a:cxn>
                    <a:cxn ang="0">
                      <a:pos x="69" y="1067"/>
                    </a:cxn>
                    <a:cxn ang="0">
                      <a:pos x="119" y="927"/>
                    </a:cxn>
                    <a:cxn ang="0">
                      <a:pos x="184" y="794"/>
                    </a:cxn>
                    <a:cxn ang="0">
                      <a:pos x="259" y="670"/>
                    </a:cxn>
                    <a:cxn ang="0">
                      <a:pos x="347" y="553"/>
                    </a:cxn>
                    <a:cxn ang="0">
                      <a:pos x="445" y="445"/>
                    </a:cxn>
                    <a:cxn ang="0">
                      <a:pos x="553" y="347"/>
                    </a:cxn>
                    <a:cxn ang="0">
                      <a:pos x="670" y="259"/>
                    </a:cxn>
                    <a:cxn ang="0">
                      <a:pos x="794" y="184"/>
                    </a:cxn>
                    <a:cxn ang="0">
                      <a:pos x="927" y="119"/>
                    </a:cxn>
                    <a:cxn ang="0">
                      <a:pos x="1067" y="69"/>
                    </a:cxn>
                    <a:cxn ang="0">
                      <a:pos x="1212" y="31"/>
                    </a:cxn>
                    <a:cxn ang="0">
                      <a:pos x="1285" y="17"/>
                    </a:cxn>
                    <a:cxn ang="0">
                      <a:pos x="1362" y="8"/>
                    </a:cxn>
                    <a:cxn ang="0">
                      <a:pos x="1439" y="2"/>
                    </a:cxn>
                    <a:cxn ang="0">
                      <a:pos x="1517" y="0"/>
                    </a:cxn>
                  </a:cxnLst>
                  <a:rect l="0" t="0" r="r" b="b"/>
                  <a:pathLst>
                    <a:path w="1523" h="3034">
                      <a:moveTo>
                        <a:pt x="1517" y="0"/>
                      </a:moveTo>
                      <a:lnTo>
                        <a:pt x="1517" y="0"/>
                      </a:lnTo>
                      <a:lnTo>
                        <a:pt x="1517" y="0"/>
                      </a:lnTo>
                      <a:lnTo>
                        <a:pt x="1519" y="0"/>
                      </a:lnTo>
                      <a:lnTo>
                        <a:pt x="1519" y="0"/>
                      </a:lnTo>
                      <a:lnTo>
                        <a:pt x="1521" y="0"/>
                      </a:lnTo>
                      <a:lnTo>
                        <a:pt x="1521" y="0"/>
                      </a:lnTo>
                      <a:lnTo>
                        <a:pt x="1523" y="0"/>
                      </a:lnTo>
                      <a:lnTo>
                        <a:pt x="1523" y="0"/>
                      </a:lnTo>
                      <a:lnTo>
                        <a:pt x="1523" y="3034"/>
                      </a:lnTo>
                      <a:lnTo>
                        <a:pt x="1523" y="3034"/>
                      </a:lnTo>
                      <a:lnTo>
                        <a:pt x="1521" y="3034"/>
                      </a:lnTo>
                      <a:lnTo>
                        <a:pt x="1521" y="3034"/>
                      </a:lnTo>
                      <a:lnTo>
                        <a:pt x="1519" y="3034"/>
                      </a:lnTo>
                      <a:lnTo>
                        <a:pt x="1519" y="3034"/>
                      </a:lnTo>
                      <a:lnTo>
                        <a:pt x="1517" y="3034"/>
                      </a:lnTo>
                      <a:lnTo>
                        <a:pt x="1517"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solidFill>
                  <a:srgbClr val="FFC000"/>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44" name="Freeform 54"/>
                <p:cNvSpPr>
                  <a:spLocks/>
                </p:cNvSpPr>
                <p:nvPr/>
              </p:nvSpPr>
              <p:spPr bwMode="auto">
                <a:xfrm>
                  <a:off x="1695" y="1368"/>
                  <a:ext cx="263" cy="938"/>
                </a:xfrm>
                <a:custGeom>
                  <a:avLst/>
                  <a:gdLst/>
                  <a:ahLst/>
                  <a:cxnLst>
                    <a:cxn ang="0">
                      <a:pos x="846" y="0"/>
                    </a:cxn>
                    <a:cxn ang="0">
                      <a:pos x="848" y="0"/>
                    </a:cxn>
                    <a:cxn ang="0">
                      <a:pos x="850" y="0"/>
                    </a:cxn>
                    <a:cxn ang="0">
                      <a:pos x="850" y="0"/>
                    </a:cxn>
                    <a:cxn ang="0">
                      <a:pos x="850" y="3034"/>
                    </a:cxn>
                    <a:cxn ang="0">
                      <a:pos x="850" y="3034"/>
                    </a:cxn>
                    <a:cxn ang="0">
                      <a:pos x="848" y="3034"/>
                    </a:cxn>
                    <a:cxn ang="0">
                      <a:pos x="848" y="3034"/>
                    </a:cxn>
                    <a:cxn ang="0">
                      <a:pos x="846" y="3034"/>
                    </a:cxn>
                    <a:cxn ang="0">
                      <a:pos x="804" y="3032"/>
                    </a:cxn>
                    <a:cxn ang="0">
                      <a:pos x="760" y="3026"/>
                    </a:cxn>
                    <a:cxn ang="0">
                      <a:pos x="678" y="3003"/>
                    </a:cxn>
                    <a:cxn ang="0">
                      <a:pos x="595" y="2965"/>
                    </a:cxn>
                    <a:cxn ang="0">
                      <a:pos x="518" y="2915"/>
                    </a:cxn>
                    <a:cxn ang="0">
                      <a:pos x="444" y="2850"/>
                    </a:cxn>
                    <a:cxn ang="0">
                      <a:pos x="374" y="2775"/>
                    </a:cxn>
                    <a:cxn ang="0">
                      <a:pos x="309" y="2687"/>
                    </a:cxn>
                    <a:cxn ang="0">
                      <a:pos x="250" y="2589"/>
                    </a:cxn>
                    <a:cxn ang="0">
                      <a:pos x="194" y="2481"/>
                    </a:cxn>
                    <a:cxn ang="0">
                      <a:pos x="146" y="2364"/>
                    </a:cxn>
                    <a:cxn ang="0">
                      <a:pos x="104" y="2240"/>
                    </a:cxn>
                    <a:cxn ang="0">
                      <a:pos x="68" y="2107"/>
                    </a:cxn>
                    <a:cxn ang="0">
                      <a:pos x="39" y="1967"/>
                    </a:cxn>
                    <a:cxn ang="0">
                      <a:pos x="18" y="1821"/>
                    </a:cxn>
                    <a:cxn ang="0">
                      <a:pos x="6" y="1671"/>
                    </a:cxn>
                    <a:cxn ang="0">
                      <a:pos x="0" y="1518"/>
                    </a:cxn>
                    <a:cxn ang="0">
                      <a:pos x="6" y="1363"/>
                    </a:cxn>
                    <a:cxn ang="0">
                      <a:pos x="18" y="1213"/>
                    </a:cxn>
                    <a:cxn ang="0">
                      <a:pos x="39" y="1067"/>
                    </a:cxn>
                    <a:cxn ang="0">
                      <a:pos x="68" y="927"/>
                    </a:cxn>
                    <a:cxn ang="0">
                      <a:pos x="104" y="794"/>
                    </a:cxn>
                    <a:cxn ang="0">
                      <a:pos x="146" y="670"/>
                    </a:cxn>
                    <a:cxn ang="0">
                      <a:pos x="194" y="553"/>
                    </a:cxn>
                    <a:cxn ang="0">
                      <a:pos x="250" y="445"/>
                    </a:cxn>
                    <a:cxn ang="0">
                      <a:pos x="309" y="347"/>
                    </a:cxn>
                    <a:cxn ang="0">
                      <a:pos x="374" y="259"/>
                    </a:cxn>
                    <a:cxn ang="0">
                      <a:pos x="444" y="184"/>
                    </a:cxn>
                    <a:cxn ang="0">
                      <a:pos x="518" y="119"/>
                    </a:cxn>
                    <a:cxn ang="0">
                      <a:pos x="595" y="69"/>
                    </a:cxn>
                    <a:cxn ang="0">
                      <a:pos x="678" y="31"/>
                    </a:cxn>
                    <a:cxn ang="0">
                      <a:pos x="760" y="8"/>
                    </a:cxn>
                    <a:cxn ang="0">
                      <a:pos x="804" y="2"/>
                    </a:cxn>
                    <a:cxn ang="0">
                      <a:pos x="846" y="0"/>
                    </a:cxn>
                  </a:cxnLst>
                  <a:rect l="0" t="0" r="r" b="b"/>
                  <a:pathLst>
                    <a:path w="850" h="3034">
                      <a:moveTo>
                        <a:pt x="846" y="0"/>
                      </a:moveTo>
                      <a:lnTo>
                        <a:pt x="846" y="0"/>
                      </a:lnTo>
                      <a:lnTo>
                        <a:pt x="848" y="0"/>
                      </a:lnTo>
                      <a:lnTo>
                        <a:pt x="848" y="0"/>
                      </a:lnTo>
                      <a:lnTo>
                        <a:pt x="848" y="0"/>
                      </a:lnTo>
                      <a:lnTo>
                        <a:pt x="850" y="0"/>
                      </a:lnTo>
                      <a:lnTo>
                        <a:pt x="850" y="0"/>
                      </a:lnTo>
                      <a:lnTo>
                        <a:pt x="850" y="0"/>
                      </a:lnTo>
                      <a:lnTo>
                        <a:pt x="850" y="0"/>
                      </a:lnTo>
                      <a:lnTo>
                        <a:pt x="850" y="3034"/>
                      </a:lnTo>
                      <a:lnTo>
                        <a:pt x="850" y="3034"/>
                      </a:lnTo>
                      <a:lnTo>
                        <a:pt x="850" y="3034"/>
                      </a:lnTo>
                      <a:lnTo>
                        <a:pt x="850" y="3034"/>
                      </a:lnTo>
                      <a:lnTo>
                        <a:pt x="848" y="3034"/>
                      </a:lnTo>
                      <a:lnTo>
                        <a:pt x="848" y="3034"/>
                      </a:lnTo>
                      <a:lnTo>
                        <a:pt x="848" y="3034"/>
                      </a:lnTo>
                      <a:lnTo>
                        <a:pt x="846"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solidFill>
                  <a:srgbClr val="FF0000"/>
                </a:solidFill>
                <a:ln w="9525">
                  <a:solidFill>
                    <a:schemeClr val="tx1"/>
                  </a:solid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45" name="Freeform 55"/>
                <p:cNvSpPr>
                  <a:spLocks/>
                </p:cNvSpPr>
                <p:nvPr/>
              </p:nvSpPr>
              <p:spPr bwMode="auto">
                <a:xfrm>
                  <a:off x="1818" y="1518"/>
                  <a:ext cx="140" cy="638"/>
                </a:xfrm>
                <a:custGeom>
                  <a:avLst/>
                  <a:gdLst/>
                  <a:ahLst/>
                  <a:cxnLst>
                    <a:cxn ang="0">
                      <a:pos x="451" y="0"/>
                    </a:cxn>
                    <a:cxn ang="0">
                      <a:pos x="453" y="0"/>
                    </a:cxn>
                    <a:cxn ang="0">
                      <a:pos x="453" y="0"/>
                    </a:cxn>
                    <a:cxn ang="0">
                      <a:pos x="453" y="0"/>
                    </a:cxn>
                    <a:cxn ang="0">
                      <a:pos x="453" y="2066"/>
                    </a:cxn>
                    <a:cxn ang="0">
                      <a:pos x="453" y="2066"/>
                    </a:cxn>
                    <a:cxn ang="0">
                      <a:pos x="453" y="2066"/>
                    </a:cxn>
                    <a:cxn ang="0">
                      <a:pos x="451" y="2066"/>
                    </a:cxn>
                    <a:cxn ang="0">
                      <a:pos x="451" y="2066"/>
                    </a:cxn>
                    <a:cxn ang="0">
                      <a:pos x="405" y="2061"/>
                    </a:cxn>
                    <a:cxn ang="0">
                      <a:pos x="361" y="2045"/>
                    </a:cxn>
                    <a:cxn ang="0">
                      <a:pos x="317" y="2020"/>
                    </a:cxn>
                    <a:cxn ang="0">
                      <a:pos x="277" y="1984"/>
                    </a:cxn>
                    <a:cxn ang="0">
                      <a:pos x="236" y="1942"/>
                    </a:cxn>
                    <a:cxn ang="0">
                      <a:pos x="200" y="1890"/>
                    </a:cxn>
                    <a:cxn ang="0">
                      <a:pos x="164" y="1830"/>
                    </a:cxn>
                    <a:cxn ang="0">
                      <a:pos x="133" y="1763"/>
                    </a:cxn>
                    <a:cxn ang="0">
                      <a:pos x="102" y="1690"/>
                    </a:cxn>
                    <a:cxn ang="0">
                      <a:pos x="77" y="1610"/>
                    </a:cxn>
                    <a:cxn ang="0">
                      <a:pos x="54" y="1525"/>
                    </a:cxn>
                    <a:cxn ang="0">
                      <a:pos x="35" y="1435"/>
                    </a:cxn>
                    <a:cxn ang="0">
                      <a:pos x="20" y="1339"/>
                    </a:cxn>
                    <a:cxn ang="0">
                      <a:pos x="8" y="1241"/>
                    </a:cxn>
                    <a:cxn ang="0">
                      <a:pos x="2" y="1138"/>
                    </a:cxn>
                    <a:cxn ang="0">
                      <a:pos x="0" y="1034"/>
                    </a:cxn>
                    <a:cxn ang="0">
                      <a:pos x="2" y="928"/>
                    </a:cxn>
                    <a:cxn ang="0">
                      <a:pos x="8" y="825"/>
                    </a:cxn>
                    <a:cxn ang="0">
                      <a:pos x="20" y="727"/>
                    </a:cxn>
                    <a:cxn ang="0">
                      <a:pos x="35" y="631"/>
                    </a:cxn>
                    <a:cxn ang="0">
                      <a:pos x="54" y="541"/>
                    </a:cxn>
                    <a:cxn ang="0">
                      <a:pos x="77" y="456"/>
                    </a:cxn>
                    <a:cxn ang="0">
                      <a:pos x="102" y="376"/>
                    </a:cxn>
                    <a:cxn ang="0">
                      <a:pos x="133" y="303"/>
                    </a:cxn>
                    <a:cxn ang="0">
                      <a:pos x="164" y="236"/>
                    </a:cxn>
                    <a:cxn ang="0">
                      <a:pos x="200" y="176"/>
                    </a:cxn>
                    <a:cxn ang="0">
                      <a:pos x="236" y="124"/>
                    </a:cxn>
                    <a:cxn ang="0">
                      <a:pos x="277" y="82"/>
                    </a:cxn>
                    <a:cxn ang="0">
                      <a:pos x="317" y="46"/>
                    </a:cxn>
                    <a:cxn ang="0">
                      <a:pos x="361" y="21"/>
                    </a:cxn>
                    <a:cxn ang="0">
                      <a:pos x="405" y="5"/>
                    </a:cxn>
                    <a:cxn ang="0">
                      <a:pos x="451" y="0"/>
                    </a:cxn>
                  </a:cxnLst>
                  <a:rect l="0" t="0" r="r" b="b"/>
                  <a:pathLst>
                    <a:path w="453" h="2066">
                      <a:moveTo>
                        <a:pt x="451" y="0"/>
                      </a:moveTo>
                      <a:lnTo>
                        <a:pt x="451" y="0"/>
                      </a:lnTo>
                      <a:lnTo>
                        <a:pt x="451" y="0"/>
                      </a:lnTo>
                      <a:lnTo>
                        <a:pt x="453" y="0"/>
                      </a:lnTo>
                      <a:lnTo>
                        <a:pt x="453" y="0"/>
                      </a:lnTo>
                      <a:lnTo>
                        <a:pt x="453" y="0"/>
                      </a:lnTo>
                      <a:lnTo>
                        <a:pt x="453" y="0"/>
                      </a:lnTo>
                      <a:lnTo>
                        <a:pt x="453" y="0"/>
                      </a:lnTo>
                      <a:lnTo>
                        <a:pt x="453" y="0"/>
                      </a:lnTo>
                      <a:lnTo>
                        <a:pt x="453" y="2066"/>
                      </a:lnTo>
                      <a:lnTo>
                        <a:pt x="453" y="2066"/>
                      </a:lnTo>
                      <a:lnTo>
                        <a:pt x="453" y="2066"/>
                      </a:lnTo>
                      <a:lnTo>
                        <a:pt x="453" y="2066"/>
                      </a:lnTo>
                      <a:lnTo>
                        <a:pt x="453" y="2066"/>
                      </a:lnTo>
                      <a:lnTo>
                        <a:pt x="453" y="2066"/>
                      </a:lnTo>
                      <a:lnTo>
                        <a:pt x="451" y="2066"/>
                      </a:lnTo>
                      <a:lnTo>
                        <a:pt x="451"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sp>
              <p:nvSpPr>
                <p:cNvPr id="46" name="Freeform 56"/>
                <p:cNvSpPr>
                  <a:spLocks/>
                </p:cNvSpPr>
                <p:nvPr/>
              </p:nvSpPr>
              <p:spPr bwMode="auto">
                <a:xfrm>
                  <a:off x="1958" y="1518"/>
                  <a:ext cx="317" cy="638"/>
                </a:xfrm>
                <a:custGeom>
                  <a:avLst/>
                  <a:gdLst/>
                  <a:ahLst/>
                  <a:cxnLst>
                    <a:cxn ang="0">
                      <a:pos x="54" y="2"/>
                    </a:cxn>
                    <a:cxn ang="0">
                      <a:pos x="158" y="13"/>
                    </a:cxn>
                    <a:cxn ang="0">
                      <a:pos x="257" y="34"/>
                    </a:cxn>
                    <a:cxn ang="0">
                      <a:pos x="353" y="65"/>
                    </a:cxn>
                    <a:cxn ang="0">
                      <a:pos x="445" y="103"/>
                    </a:cxn>
                    <a:cxn ang="0">
                      <a:pos x="532" y="151"/>
                    </a:cxn>
                    <a:cxn ang="0">
                      <a:pos x="614" y="209"/>
                    </a:cxn>
                    <a:cxn ang="0">
                      <a:pos x="691" y="272"/>
                    </a:cxn>
                    <a:cxn ang="0">
                      <a:pos x="760" y="341"/>
                    </a:cxn>
                    <a:cxn ang="0">
                      <a:pos x="823" y="418"/>
                    </a:cxn>
                    <a:cxn ang="0">
                      <a:pos x="877" y="500"/>
                    </a:cxn>
                    <a:cxn ang="0">
                      <a:pos x="925" y="587"/>
                    </a:cxn>
                    <a:cxn ang="0">
                      <a:pos x="963" y="679"/>
                    </a:cxn>
                    <a:cxn ang="0">
                      <a:pos x="994" y="777"/>
                    </a:cxn>
                    <a:cxn ang="0">
                      <a:pos x="1015" y="877"/>
                    </a:cxn>
                    <a:cxn ang="0">
                      <a:pos x="1025" y="980"/>
                    </a:cxn>
                    <a:cxn ang="0">
                      <a:pos x="1025" y="1086"/>
                    </a:cxn>
                    <a:cxn ang="0">
                      <a:pos x="1015" y="1189"/>
                    </a:cxn>
                    <a:cxn ang="0">
                      <a:pos x="994" y="1289"/>
                    </a:cxn>
                    <a:cxn ang="0">
                      <a:pos x="963" y="1387"/>
                    </a:cxn>
                    <a:cxn ang="0">
                      <a:pos x="925" y="1479"/>
                    </a:cxn>
                    <a:cxn ang="0">
                      <a:pos x="877" y="1566"/>
                    </a:cxn>
                    <a:cxn ang="0">
                      <a:pos x="823" y="1648"/>
                    </a:cxn>
                    <a:cxn ang="0">
                      <a:pos x="760" y="1725"/>
                    </a:cxn>
                    <a:cxn ang="0">
                      <a:pos x="691" y="1794"/>
                    </a:cxn>
                    <a:cxn ang="0">
                      <a:pos x="614" y="1857"/>
                    </a:cxn>
                    <a:cxn ang="0">
                      <a:pos x="532" y="1915"/>
                    </a:cxn>
                    <a:cxn ang="0">
                      <a:pos x="445" y="1963"/>
                    </a:cxn>
                    <a:cxn ang="0">
                      <a:pos x="353" y="2001"/>
                    </a:cxn>
                    <a:cxn ang="0">
                      <a:pos x="257" y="2032"/>
                    </a:cxn>
                    <a:cxn ang="0">
                      <a:pos x="158" y="2053"/>
                    </a:cxn>
                    <a:cxn ang="0">
                      <a:pos x="54" y="2064"/>
                    </a:cxn>
                    <a:cxn ang="0">
                      <a:pos x="0" y="0"/>
                    </a:cxn>
                  </a:cxnLst>
                  <a:rect l="0" t="0" r="r" b="b"/>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solidFill>
                  <a:srgbClr val="FFFFFF">
                    <a:lumMod val="75000"/>
                  </a:srgbClr>
                </a:solidFill>
                <a:ln w="9525">
                  <a:noFill/>
                  <a:round/>
                  <a:headEnd/>
                  <a:tailEnd/>
                </a:ln>
                <a:scene3d>
                  <a:camera prst="orthographicFront"/>
                  <a:lightRig rig="threePt" dir="t"/>
                </a:scene3d>
                <a:sp3d>
                  <a:bevelT/>
                </a:sp3d>
              </p:spPr>
              <p:txBody>
                <a:bodyPr/>
                <a:lstStyle/>
                <a:p>
                  <a:pPr>
                    <a:defRPr/>
                  </a:pPr>
                  <a:endParaRPr lang="it-IT" kern="0">
                    <a:solidFill>
                      <a:sysClr val="windowText" lastClr="000000"/>
                    </a:solidFill>
                    <a:cs typeface="Arial" charset="0"/>
                  </a:endParaRPr>
                </a:p>
              </p:txBody>
            </p:sp>
          </p:grpSp>
          <p:sp>
            <p:nvSpPr>
              <p:cNvPr id="39" name="Oval 27"/>
              <p:cNvSpPr>
                <a:spLocks noChangeArrowheads="1"/>
              </p:cNvSpPr>
              <p:nvPr/>
            </p:nvSpPr>
            <p:spPr bwMode="auto">
              <a:xfrm rot="17670591">
                <a:off x="2003831" y="2539451"/>
                <a:ext cx="478363" cy="182021"/>
              </a:xfrm>
              <a:prstGeom prst="ellipse">
                <a:avLst/>
              </a:prstGeom>
              <a:solidFill>
                <a:srgbClr val="66FF33"/>
              </a:solidFill>
              <a:ln w="9525">
                <a:noFill/>
                <a:round/>
                <a:headEnd/>
                <a:tailEnd/>
              </a:ln>
              <a:effectLst/>
              <a:scene3d>
                <a:camera prst="orthographicFront"/>
                <a:lightRig rig="threePt" dir="t"/>
              </a:scene3d>
              <a:sp3d>
                <a:bevelT/>
              </a:sp3d>
            </p:spPr>
            <p:txBody>
              <a:bodyPr wrap="none" anchor="ctr"/>
              <a:lstStyle/>
              <a:p>
                <a:pPr>
                  <a:defRPr/>
                </a:pPr>
                <a:endParaRPr lang="it-IT" kern="0">
                  <a:solidFill>
                    <a:sysClr val="windowText" lastClr="000000"/>
                  </a:solidFill>
                  <a:cs typeface="Arial" charset="0"/>
                </a:endParaRPr>
              </a:p>
            </p:txBody>
          </p:sp>
        </p:grpSp>
      </p:grpSp>
      <p:sp>
        <p:nvSpPr>
          <p:cNvPr id="146438" name="Text Box 10"/>
          <p:cNvSpPr txBox="1">
            <a:spLocks noChangeArrowheads="1"/>
          </p:cNvSpPr>
          <p:nvPr/>
        </p:nvSpPr>
        <p:spPr bwMode="auto">
          <a:xfrm>
            <a:off x="8760297" y="6608386"/>
            <a:ext cx="1717137" cy="246221"/>
          </a:xfrm>
          <a:prstGeom prst="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wrap="none">
            <a:spAutoFit/>
          </a:bodyPr>
          <a:lstStyle/>
          <a:p>
            <a:r>
              <a:rPr lang="en-US" sz="1000" b="1" dirty="0">
                <a:cs typeface="Arial" pitchFamily="34" charset="0"/>
              </a:rPr>
              <a:t>Austin et al. Circulation 1990</a:t>
            </a:r>
          </a:p>
        </p:txBody>
      </p:sp>
      <p:sp>
        <p:nvSpPr>
          <p:cNvPr id="48" name="Text Box 12"/>
          <p:cNvSpPr txBox="1">
            <a:spLocks noChangeArrowheads="1"/>
          </p:cNvSpPr>
          <p:nvPr/>
        </p:nvSpPr>
        <p:spPr bwMode="auto">
          <a:xfrm>
            <a:off x="4799856" y="3361210"/>
            <a:ext cx="2160240" cy="1569660"/>
          </a:xfrm>
          <a:prstGeom prst="rect">
            <a:avLst/>
          </a:prstGeom>
          <a:noFill/>
          <a:ln>
            <a:noFill/>
          </a:ln>
          <a:effectLst>
            <a:outerShdw blurRad="50800" dist="38100" dir="5400000" algn="t" rotWithShape="0">
              <a:schemeClr val="bg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u="sng">
                <a:solidFill>
                  <a:schemeClr val="tx1"/>
                </a:solidFill>
                <a:latin typeface="Times New Roman" pitchFamily="18" charset="0"/>
              </a:defRPr>
            </a:lvl1pPr>
            <a:lvl2pPr marL="742950" indent="-285750" eaLnBrk="0" hangingPunct="0">
              <a:defRPr sz="3200" u="sng">
                <a:solidFill>
                  <a:schemeClr val="tx1"/>
                </a:solidFill>
                <a:latin typeface="Times New Roman" pitchFamily="18" charset="0"/>
              </a:defRPr>
            </a:lvl2pPr>
            <a:lvl3pPr marL="1143000" indent="-228600" eaLnBrk="0" hangingPunct="0">
              <a:defRPr sz="3200" u="sng">
                <a:solidFill>
                  <a:schemeClr val="tx1"/>
                </a:solidFill>
                <a:latin typeface="Times New Roman" pitchFamily="18" charset="0"/>
              </a:defRPr>
            </a:lvl3pPr>
            <a:lvl4pPr marL="1600200" indent="-228600" eaLnBrk="0" hangingPunct="0">
              <a:defRPr sz="3200" u="sng">
                <a:solidFill>
                  <a:schemeClr val="tx1"/>
                </a:solidFill>
                <a:latin typeface="Times New Roman" pitchFamily="18" charset="0"/>
              </a:defRPr>
            </a:lvl4pPr>
            <a:lvl5pPr marL="2057400" indent="-228600" eaLnBrk="0" hangingPunct="0">
              <a:defRPr sz="3200" u="sng">
                <a:solidFill>
                  <a:schemeClr val="tx1"/>
                </a:solidFill>
                <a:latin typeface="Times New Roman" pitchFamily="18" charset="0"/>
              </a:defRPr>
            </a:lvl5pPr>
            <a:lvl6pPr marL="2514600" indent="-228600" eaLnBrk="0" fontAlgn="base" hangingPunct="0">
              <a:spcBef>
                <a:spcPct val="0"/>
              </a:spcBef>
              <a:spcAft>
                <a:spcPct val="0"/>
              </a:spcAft>
              <a:defRPr sz="3200" u="sng">
                <a:solidFill>
                  <a:schemeClr val="tx1"/>
                </a:solidFill>
                <a:latin typeface="Times New Roman" pitchFamily="18" charset="0"/>
              </a:defRPr>
            </a:lvl6pPr>
            <a:lvl7pPr marL="2971800" indent="-228600" eaLnBrk="0" fontAlgn="base" hangingPunct="0">
              <a:spcBef>
                <a:spcPct val="0"/>
              </a:spcBef>
              <a:spcAft>
                <a:spcPct val="0"/>
              </a:spcAft>
              <a:defRPr sz="3200" u="sng">
                <a:solidFill>
                  <a:schemeClr val="tx1"/>
                </a:solidFill>
                <a:latin typeface="Times New Roman" pitchFamily="18" charset="0"/>
              </a:defRPr>
            </a:lvl7pPr>
            <a:lvl8pPr marL="3429000" indent="-228600" eaLnBrk="0" fontAlgn="base" hangingPunct="0">
              <a:spcBef>
                <a:spcPct val="0"/>
              </a:spcBef>
              <a:spcAft>
                <a:spcPct val="0"/>
              </a:spcAft>
              <a:defRPr sz="3200" u="sng">
                <a:solidFill>
                  <a:schemeClr val="tx1"/>
                </a:solidFill>
                <a:latin typeface="Times New Roman" pitchFamily="18" charset="0"/>
              </a:defRPr>
            </a:lvl8pPr>
            <a:lvl9pPr marL="3886200" indent="-228600" eaLnBrk="0" fontAlgn="base" hangingPunct="0">
              <a:spcBef>
                <a:spcPct val="0"/>
              </a:spcBef>
              <a:spcAft>
                <a:spcPct val="0"/>
              </a:spcAft>
              <a:defRPr sz="3200" u="sng">
                <a:solidFill>
                  <a:schemeClr val="tx1"/>
                </a:solidFill>
                <a:latin typeface="Times New Roman" pitchFamily="18" charset="0"/>
              </a:defRPr>
            </a:lvl9pPr>
          </a:lstStyle>
          <a:p>
            <a:pPr algn="ctr" eaLnBrk="1" hangingPunct="1">
              <a:spcBef>
                <a:spcPct val="50000"/>
              </a:spcBef>
            </a:pPr>
            <a:r>
              <a:rPr lang="cs-CZ" sz="2400" b="1" u="none" dirty="0" err="1">
                <a:solidFill>
                  <a:schemeClr val="accent5">
                    <a:lumMod val="50000"/>
                  </a:schemeClr>
                </a:solidFill>
                <a:latin typeface="Arial" pitchFamily="34" charset="0"/>
                <a:sym typeface="Symbol" pitchFamily="18" charset="2"/>
              </a:rPr>
              <a:t>Aterogenní</a:t>
            </a:r>
            <a:r>
              <a:rPr lang="cs-CZ" sz="2400" b="1" u="none" dirty="0">
                <a:solidFill>
                  <a:schemeClr val="accent5">
                    <a:lumMod val="50000"/>
                  </a:schemeClr>
                </a:solidFill>
                <a:latin typeface="Arial" pitchFamily="34" charset="0"/>
                <a:sym typeface="Symbol" pitchFamily="18" charset="2"/>
              </a:rPr>
              <a:t> </a:t>
            </a:r>
          </a:p>
          <a:p>
            <a:pPr algn="ctr" eaLnBrk="1" hangingPunct="1">
              <a:spcBef>
                <a:spcPct val="50000"/>
              </a:spcBef>
            </a:pPr>
            <a:r>
              <a:rPr lang="cs-CZ" sz="2400" b="1" u="none" dirty="0">
                <a:solidFill>
                  <a:schemeClr val="accent5">
                    <a:lumMod val="50000"/>
                  </a:schemeClr>
                </a:solidFill>
                <a:latin typeface="Arial" pitchFamily="34" charset="0"/>
                <a:sym typeface="Symbol" pitchFamily="18" charset="2"/>
              </a:rPr>
              <a:t>lipidová</a:t>
            </a:r>
          </a:p>
          <a:p>
            <a:pPr algn="ctr" eaLnBrk="1" hangingPunct="1">
              <a:spcBef>
                <a:spcPct val="50000"/>
              </a:spcBef>
            </a:pPr>
            <a:r>
              <a:rPr lang="cs-CZ" sz="2400" b="1" u="none" dirty="0">
                <a:solidFill>
                  <a:schemeClr val="accent5">
                    <a:lumMod val="50000"/>
                  </a:schemeClr>
                </a:solidFill>
                <a:latin typeface="Arial" pitchFamily="34" charset="0"/>
                <a:sym typeface="Symbol" pitchFamily="18" charset="2"/>
              </a:rPr>
              <a:t>trias</a:t>
            </a:r>
            <a:endParaRPr lang="fr-FR" sz="2400" b="1" u="none" dirty="0">
              <a:solidFill>
                <a:schemeClr val="accent5">
                  <a:lumMod val="50000"/>
                </a:schemeClr>
              </a:solidFill>
              <a:latin typeface="Arial" pitchFamily="34" charset="0"/>
            </a:endParaRPr>
          </a:p>
        </p:txBody>
      </p:sp>
      <p:sp>
        <p:nvSpPr>
          <p:cNvPr id="52" name="Text Box 10"/>
          <p:cNvSpPr txBox="1">
            <a:spLocks noChangeArrowheads="1"/>
          </p:cNvSpPr>
          <p:nvPr/>
        </p:nvSpPr>
        <p:spPr bwMode="auto">
          <a:xfrm>
            <a:off x="1507777" y="6623775"/>
            <a:ext cx="1034257" cy="246221"/>
          </a:xfrm>
          <a:prstGeom prst="rect">
            <a:avLst/>
          </a:prstGeom>
          <a:noFill/>
          <a:ln w="25400">
            <a:noFill/>
            <a:miter lim="800000"/>
            <a:headEnd type="none" w="sm" len="sm"/>
            <a:tailEnd type="none" w="sm" len="sm"/>
          </a:ln>
          <a:effectLst>
            <a:outerShdw blurRad="50800" dist="38100" dir="5400000" algn="t" rotWithShape="0">
              <a:prstClr val="black">
                <a:alpha val="40000"/>
              </a:prstClr>
            </a:outerShdw>
          </a:effectLst>
        </p:spPr>
        <p:txBody>
          <a:bodyPr wrap="none">
            <a:spAutoFit/>
          </a:bodyPr>
          <a:lstStyle/>
          <a:p>
            <a:r>
              <a:rPr lang="en-US" sz="1000" dirty="0">
                <a:solidFill>
                  <a:schemeClr val="bg1"/>
                </a:solidFill>
                <a:cs typeface="Arial" pitchFamily="34" charset="0"/>
              </a:rPr>
              <a:t>PP=postprandial</a:t>
            </a:r>
          </a:p>
        </p:txBody>
      </p:sp>
      <p:sp>
        <p:nvSpPr>
          <p:cNvPr id="47" name="Nadpis 1"/>
          <p:cNvSpPr txBox="1">
            <a:spLocks/>
          </p:cNvSpPr>
          <p:nvPr/>
        </p:nvSpPr>
        <p:spPr>
          <a:xfrm>
            <a:off x="1981200" y="2318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a:t>Nejvhodnější ukazatele </a:t>
            </a:r>
            <a:r>
              <a:rPr lang="cs-CZ" sz="3600" dirty="0" err="1"/>
              <a:t>aterogenicity</a:t>
            </a:r>
            <a:r>
              <a:rPr lang="cs-CZ" sz="3600" dirty="0"/>
              <a:t> sérových lipidů</a:t>
            </a:r>
          </a:p>
        </p:txBody>
      </p:sp>
      <p:sp>
        <p:nvSpPr>
          <p:cNvPr id="50" name="Text Box 12"/>
          <p:cNvSpPr txBox="1">
            <a:spLocks noChangeArrowheads="1"/>
          </p:cNvSpPr>
          <p:nvPr/>
        </p:nvSpPr>
        <p:spPr bwMode="auto">
          <a:xfrm>
            <a:off x="4181074" y="3463840"/>
            <a:ext cx="3211070" cy="1477328"/>
          </a:xfrm>
          <a:prstGeom prst="rect">
            <a:avLst/>
          </a:prstGeom>
          <a:solidFill>
            <a:schemeClr val="bg1"/>
          </a:solidFill>
          <a:ln>
            <a:noFill/>
          </a:ln>
          <a:effectLst>
            <a:outerShdw blurRad="50800" dist="38100" dir="5400000" algn="t" rotWithShape="0">
              <a:schemeClr val="bg1">
                <a:alpha val="40000"/>
              </a:schemeClr>
            </a:outerShdw>
          </a:effectLst>
        </p:spPr>
        <p:txBody>
          <a:bodyPr wrap="square">
            <a:spAutoFit/>
          </a:bodyPr>
          <a:lstStyle>
            <a:lvl1pPr eaLnBrk="0" hangingPunct="0">
              <a:defRPr sz="3200" u="sng">
                <a:solidFill>
                  <a:schemeClr val="tx1"/>
                </a:solidFill>
                <a:latin typeface="Times New Roman" pitchFamily="18" charset="0"/>
              </a:defRPr>
            </a:lvl1pPr>
            <a:lvl2pPr marL="742950" indent="-285750" eaLnBrk="0" hangingPunct="0">
              <a:defRPr sz="3200" u="sng">
                <a:solidFill>
                  <a:schemeClr val="tx1"/>
                </a:solidFill>
                <a:latin typeface="Times New Roman" pitchFamily="18" charset="0"/>
              </a:defRPr>
            </a:lvl2pPr>
            <a:lvl3pPr marL="1143000" indent="-228600" eaLnBrk="0" hangingPunct="0">
              <a:defRPr sz="3200" u="sng">
                <a:solidFill>
                  <a:schemeClr val="tx1"/>
                </a:solidFill>
                <a:latin typeface="Times New Roman" pitchFamily="18" charset="0"/>
              </a:defRPr>
            </a:lvl3pPr>
            <a:lvl4pPr marL="1600200" indent="-228600" eaLnBrk="0" hangingPunct="0">
              <a:defRPr sz="3200" u="sng">
                <a:solidFill>
                  <a:schemeClr val="tx1"/>
                </a:solidFill>
                <a:latin typeface="Times New Roman" pitchFamily="18" charset="0"/>
              </a:defRPr>
            </a:lvl4pPr>
            <a:lvl5pPr marL="2057400" indent="-228600" eaLnBrk="0" hangingPunct="0">
              <a:defRPr sz="3200" u="sng">
                <a:solidFill>
                  <a:schemeClr val="tx1"/>
                </a:solidFill>
                <a:latin typeface="Times New Roman" pitchFamily="18" charset="0"/>
              </a:defRPr>
            </a:lvl5pPr>
            <a:lvl6pPr marL="2514600" indent="-228600" eaLnBrk="0" fontAlgn="base" hangingPunct="0">
              <a:spcBef>
                <a:spcPct val="0"/>
              </a:spcBef>
              <a:spcAft>
                <a:spcPct val="0"/>
              </a:spcAft>
              <a:defRPr sz="3200" u="sng">
                <a:solidFill>
                  <a:schemeClr val="tx1"/>
                </a:solidFill>
                <a:latin typeface="Times New Roman" pitchFamily="18" charset="0"/>
              </a:defRPr>
            </a:lvl6pPr>
            <a:lvl7pPr marL="2971800" indent="-228600" eaLnBrk="0" fontAlgn="base" hangingPunct="0">
              <a:spcBef>
                <a:spcPct val="0"/>
              </a:spcBef>
              <a:spcAft>
                <a:spcPct val="0"/>
              </a:spcAft>
              <a:defRPr sz="3200" u="sng">
                <a:solidFill>
                  <a:schemeClr val="tx1"/>
                </a:solidFill>
                <a:latin typeface="Times New Roman" pitchFamily="18" charset="0"/>
              </a:defRPr>
            </a:lvl7pPr>
            <a:lvl8pPr marL="3429000" indent="-228600" eaLnBrk="0" fontAlgn="base" hangingPunct="0">
              <a:spcBef>
                <a:spcPct val="0"/>
              </a:spcBef>
              <a:spcAft>
                <a:spcPct val="0"/>
              </a:spcAft>
              <a:defRPr sz="3200" u="sng">
                <a:solidFill>
                  <a:schemeClr val="tx1"/>
                </a:solidFill>
                <a:latin typeface="Times New Roman" pitchFamily="18" charset="0"/>
              </a:defRPr>
            </a:lvl8pPr>
            <a:lvl9pPr marL="3886200" indent="-228600" eaLnBrk="0" fontAlgn="base" hangingPunct="0">
              <a:spcBef>
                <a:spcPct val="0"/>
              </a:spcBef>
              <a:spcAft>
                <a:spcPct val="0"/>
              </a:spcAft>
              <a:defRPr sz="3200" u="sng">
                <a:solidFill>
                  <a:schemeClr val="tx1"/>
                </a:solidFill>
                <a:latin typeface="Times New Roman" pitchFamily="18" charset="0"/>
              </a:defRPr>
            </a:lvl9pPr>
          </a:lstStyle>
          <a:p>
            <a:pPr algn="ctr" eaLnBrk="1" hangingPunct="1">
              <a:spcBef>
                <a:spcPct val="50000"/>
              </a:spcBef>
            </a:pPr>
            <a:r>
              <a:rPr lang="fr-FR" sz="3600" b="1" u="none" dirty="0">
                <a:solidFill>
                  <a:schemeClr val="accent5">
                    <a:lumMod val="50000"/>
                  </a:schemeClr>
                </a:solidFill>
                <a:latin typeface="Arial" pitchFamily="34" charset="0"/>
                <a:sym typeface="Symbol"/>
              </a:rPr>
              <a:t> </a:t>
            </a:r>
            <a:r>
              <a:rPr lang="fr-FR" sz="3600" b="1" u="none" dirty="0">
                <a:solidFill>
                  <a:schemeClr val="accent5">
                    <a:lumMod val="50000"/>
                  </a:schemeClr>
                </a:solidFill>
                <a:latin typeface="Arial" pitchFamily="34" charset="0"/>
                <a:sym typeface="Symbol" pitchFamily="18" charset="2"/>
              </a:rPr>
              <a:t>Non-HDL-C</a:t>
            </a:r>
          </a:p>
          <a:p>
            <a:pPr algn="ctr" eaLnBrk="1" hangingPunct="1">
              <a:spcBef>
                <a:spcPct val="50000"/>
              </a:spcBef>
            </a:pPr>
            <a:r>
              <a:rPr lang="fr-FR" sz="3600" b="1" u="none" dirty="0">
                <a:solidFill>
                  <a:schemeClr val="accent5">
                    <a:lumMod val="50000"/>
                  </a:schemeClr>
                </a:solidFill>
                <a:latin typeface="Arial" pitchFamily="34" charset="0"/>
                <a:sym typeface="Symbol"/>
              </a:rPr>
              <a:t> </a:t>
            </a:r>
            <a:r>
              <a:rPr lang="fr-FR" sz="3600" b="1" u="none" dirty="0" err="1">
                <a:solidFill>
                  <a:schemeClr val="accent5">
                    <a:lumMod val="50000"/>
                  </a:schemeClr>
                </a:solidFill>
                <a:latin typeface="Arial" pitchFamily="34" charset="0"/>
                <a:sym typeface="Symbol"/>
              </a:rPr>
              <a:t>apoB</a:t>
            </a:r>
            <a:endParaRPr lang="fr-FR" sz="3600" b="1" u="none"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1247631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402</TotalTime>
  <Words>2016</Words>
  <Application>Microsoft Office PowerPoint</Application>
  <PresentationFormat>Širokoúhlá obrazovka</PresentationFormat>
  <Paragraphs>188</Paragraphs>
  <Slides>21</Slides>
  <Notes>8</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21</vt:i4>
      </vt:variant>
    </vt:vector>
  </HeadingPairs>
  <TitlesOfParts>
    <vt:vector size="32" baseType="lpstr">
      <vt:lpstr>AdvOTb7819099</vt:lpstr>
      <vt:lpstr>AdvP3E7259</vt:lpstr>
      <vt:lpstr>Arial</vt:lpstr>
      <vt:lpstr>AvenirNextLTPro-Bold</vt:lpstr>
      <vt:lpstr>AvenirNextLTPro-Regular</vt:lpstr>
      <vt:lpstr>Calibri</vt:lpstr>
      <vt:lpstr>Calibri Light</vt:lpstr>
      <vt:lpstr>Helvetica</vt:lpstr>
      <vt:lpstr>Times CE</vt:lpstr>
      <vt:lpstr>Verdana</vt:lpstr>
      <vt:lpstr>Motiv Office</vt:lpstr>
      <vt:lpstr>Co (ne)budeme od laboratoře potřebovat při hodnocení KV rizika?</vt:lpstr>
      <vt:lpstr>Lipidové a nelipidové biomarkery rizika ASKVO</vt:lpstr>
      <vt:lpstr>Nové SCORE:  více kohort, modernější data, méně nadhodnocení, extenze do vyššího věku, základní parametr: non-HDL-C</vt:lpstr>
      <vt:lpstr>Lipoproteiny v plazmě</vt:lpstr>
      <vt:lpstr>Posprandiální (protrahovaná) hyperlipemie: významný aterogenní potenciál</vt:lpstr>
      <vt:lpstr>Aterogenní lipoproteiny: nejen LDL</vt:lpstr>
      <vt:lpstr>Retence RLP v subendoteliálním prostoru</vt:lpstr>
      <vt:lpstr>RLP se typicky zmnožují postprandiálně a zvyšují riziko</vt:lpstr>
      <vt:lpstr>Prezentace aplikace PowerPoint</vt:lpstr>
      <vt:lpstr>Rizikové kategorie nově</vt:lpstr>
      <vt:lpstr>Cílové hodnoty plazmatických lipidů a lipoproteinů podle ESC/EAS 2019</vt:lpstr>
      <vt:lpstr>Prezentace aplikace PowerPoint</vt:lpstr>
      <vt:lpstr>Prezentace aplikace PowerPoint</vt:lpstr>
      <vt:lpstr>Měřit nebo počítat (koncentraci LDL-C), to je oč tu běží…</vt:lpstr>
      <vt:lpstr>Přesnost LDL-C výpočtu klesá se stoupajícími TG, ale není dostatečná ani v běžných koncentracích LDL-C</vt:lpstr>
      <vt:lpstr>Variabilita stanovení LDL-C je také realita</vt:lpstr>
      <vt:lpstr>Lipoprotein (a) </vt:lpstr>
      <vt:lpstr>Lipoprotein (a): měření jednou za život a nové terapeutické možnosti (pelacarsen, ASO) </vt:lpstr>
      <vt:lpstr>Prezentace aplikace PowerPoint</vt:lpstr>
      <vt:lpstr>Polygenní rizikové skóre má prediktivní hodnotu</vt:lpstr>
      <vt:lpstr>Co (ne)budeme potřebovat od laboratoře pro stanovení rizika ASKVO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(ne)budeme od laboratoře potřebovat při hodnocení KV rizika?</dc:title>
  <dc:creator>Vrablík Michal, prof. MUDr. Ph.D.</dc:creator>
  <cp:lastModifiedBy>Vrablík Michal, prof. MUDr. Ph.D.</cp:lastModifiedBy>
  <cp:revision>5</cp:revision>
  <dcterms:created xsi:type="dcterms:W3CDTF">2022-09-18T10:37:41Z</dcterms:created>
  <dcterms:modified xsi:type="dcterms:W3CDTF">2022-09-19T10:31:11Z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2022-09-18T10:47:16Z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7bb4a714-9687-44e5-97db-c0b625191d67</vt:lpwstr>
  </property>
  <property fmtid="{D5CDD505-2E9C-101B-9397-08002B2CF9AE}" pid="8" name="MSIP_Label_2063cd7f-2d21-486a-9f29-9c1683fdd175_ContentBits">
    <vt:lpwstr>0</vt:lpwstr>
  </property>
</Properties>
</file>