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4" r:id="rId6"/>
    <p:sldMasterId id="2147483736" r:id="rId7"/>
  </p:sldMasterIdLst>
  <p:notesMasterIdLst>
    <p:notesMasterId r:id="rId35"/>
  </p:notesMasterIdLst>
  <p:sldIdLst>
    <p:sldId id="269" r:id="rId8"/>
    <p:sldId id="274" r:id="rId9"/>
    <p:sldId id="267" r:id="rId10"/>
    <p:sldId id="258" r:id="rId11"/>
    <p:sldId id="259" r:id="rId12"/>
    <p:sldId id="270" r:id="rId13"/>
    <p:sldId id="261" r:id="rId14"/>
    <p:sldId id="262" r:id="rId15"/>
    <p:sldId id="265" r:id="rId16"/>
    <p:sldId id="323" r:id="rId17"/>
    <p:sldId id="306" r:id="rId18"/>
    <p:sldId id="317" r:id="rId19"/>
    <p:sldId id="316" r:id="rId20"/>
    <p:sldId id="314" r:id="rId21"/>
    <p:sldId id="319" r:id="rId22"/>
    <p:sldId id="318" r:id="rId23"/>
    <p:sldId id="271" r:id="rId24"/>
    <p:sldId id="263" r:id="rId25"/>
    <p:sldId id="266" r:id="rId26"/>
    <p:sldId id="273" r:id="rId27"/>
    <p:sldId id="264" r:id="rId28"/>
    <p:sldId id="276" r:id="rId29"/>
    <p:sldId id="260" r:id="rId30"/>
    <p:sldId id="397" r:id="rId31"/>
    <p:sldId id="329" r:id="rId32"/>
    <p:sldId id="398" r:id="rId33"/>
    <p:sldId id="328" r:id="rId34"/>
  </p:sldIdLst>
  <p:sldSz cx="9144000" cy="6858000" type="screen4x3"/>
  <p:notesSz cx="6735763" cy="9799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7A96F-57CE-4DDC-9F03-74EC5A85F63D}" v="3" dt="2022-09-19T09:28:29.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EB0DC921-C23B-4E97-8ED5-09C40BEAB16B}" type="datetimeFigureOut">
              <a:rPr lang="cs-CZ" smtClean="0"/>
              <a:t>19.09.2022</a:t>
            </a:fld>
            <a:endParaRPr lang="cs-CZ"/>
          </a:p>
        </p:txBody>
      </p:sp>
      <p:sp>
        <p:nvSpPr>
          <p:cNvPr id="4" name="Zástupný symbol pro obrázek snímku 3"/>
          <p:cNvSpPr>
            <a:spLocks noGrp="1" noRot="1" noChangeAspect="1"/>
          </p:cNvSpPr>
          <p:nvPr>
            <p:ph type="sldImg" idx="2"/>
          </p:nvPr>
        </p:nvSpPr>
        <p:spPr>
          <a:xfrm>
            <a:off x="1163638" y="1225550"/>
            <a:ext cx="4408487" cy="330676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952DDED4-BFB8-4B8F-B19B-9C830B03CC9E}" type="slidenum">
              <a:rPr lang="cs-CZ" smtClean="0"/>
              <a:t>‹#›</a:t>
            </a:fld>
            <a:endParaRPr lang="cs-CZ"/>
          </a:p>
        </p:txBody>
      </p:sp>
    </p:spTree>
    <p:extLst>
      <p:ext uri="{BB962C8B-B14F-4D97-AF65-F5344CB8AC3E}">
        <p14:creationId xmlns:p14="http://schemas.microsoft.com/office/powerpoint/2010/main" val="408695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6AF6FC-DBDD-42E5-97A7-61BE4D38D6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6DBFFD-0EF2-4601-9340-9F0E73A0A049}" type="slidenum">
              <a:rPr kumimoji="0" lang="en-US" altLang="cs-CZ"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cs-CZ"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42" name="Rectangle 2">
            <a:extLst>
              <a:ext uri="{FF2B5EF4-FFF2-40B4-BE49-F238E27FC236}">
                <a16:creationId xmlns:a16="http://schemas.microsoft.com/office/drawing/2014/main" id="{D64B6B35-D06C-4E46-AA19-7EBE7AE39D82}"/>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CF3F7FB2-F148-4E17-94BF-048A4A82560E}"/>
              </a:ext>
            </a:extLst>
          </p:cNvPr>
          <p:cNvSpPr>
            <a:spLocks noGrp="1" noChangeArrowheads="1"/>
          </p:cNvSpPr>
          <p:nvPr>
            <p:ph type="body" idx="1"/>
          </p:nvPr>
        </p:nvSpPr>
        <p:spPr/>
        <p:txBody>
          <a:bodyPr/>
          <a:lstStyle/>
          <a:p>
            <a:r>
              <a:rPr lang="en-US" altLang="cs-CZ"/>
              <a:t>BNP is produced from the cardiac myocytes as a prepro hormone of 134 amino acids, which is clipped into a proBNP hormone.  Upon stimulus for secretion, it is released into the blood as the fragment protein N-terminal Pro BNP and the BNP molecule itself.  The N-terminal portion is made of 77 amino acids and is a biologically inactive protein.  BNP holds the biological activity primarily responsible for counteracting the RAA system.  BNP is the hormonally active natriuretic peptide that is represented in the literature we will be reviewing.</a:t>
            </a:r>
          </a:p>
        </p:txBody>
      </p:sp>
      <p:sp>
        <p:nvSpPr>
          <p:cNvPr id="215045" name="Text Box 5">
            <a:extLst>
              <a:ext uri="{FF2B5EF4-FFF2-40B4-BE49-F238E27FC236}">
                <a16:creationId xmlns:a16="http://schemas.microsoft.com/office/drawing/2014/main" id="{DDA3BDE9-E741-4E6C-B61F-22F33FCADA14}"/>
              </a:ext>
            </a:extLst>
          </p:cNvPr>
          <p:cNvSpPr txBox="1">
            <a:spLocks noChangeArrowheads="1"/>
          </p:cNvSpPr>
          <p:nvPr/>
        </p:nvSpPr>
        <p:spPr bwMode="auto">
          <a:xfrm>
            <a:off x="1197469" y="8411357"/>
            <a:ext cx="4490509"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cs-CZ" sz="1400" b="1" i="1" u="none" strike="noStrike" kern="1200" cap="none" spc="0" normalizeH="0" baseline="0" noProof="0">
                <a:ln>
                  <a:noFill/>
                </a:ln>
                <a:solidFill>
                  <a:srgbClr val="000000"/>
                </a:solidFill>
                <a:effectLst/>
                <a:uLnTx/>
                <a:uFillTx/>
                <a:latin typeface="Arial" panose="020B0604020202020204" pitchFamily="34" charset="0"/>
                <a:ea typeface="+mn-ea"/>
                <a:cs typeface="+mn-cs"/>
              </a:rPr>
              <a:t>The Triage® BNP Test is indicated for use as an aid in the diagnosis of congestive heart failure.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43"/>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91B507DE-723A-4B09-A629-A0C6CDE291FD}" type="slidenum">
              <a:rPr lang="cs-CZ" altLang="cs-CZ"/>
              <a:pPr/>
              <a:t>‹#›</a:t>
            </a:fld>
            <a:endParaRPr lang="cs-CZ" altLang="cs-CZ"/>
          </a:p>
        </p:txBody>
      </p:sp>
    </p:spTree>
    <p:extLst>
      <p:ext uri="{BB962C8B-B14F-4D97-AF65-F5344CB8AC3E}">
        <p14:creationId xmlns:p14="http://schemas.microsoft.com/office/powerpoint/2010/main" val="105782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381B302E-869E-4A6F-BAEA-EE8F7571513F}" type="slidenum">
              <a:rPr lang="cs-CZ" altLang="cs-CZ"/>
              <a:pPr/>
              <a:t>‹#›</a:t>
            </a:fld>
            <a:endParaRPr lang="cs-CZ" altLang="cs-CZ"/>
          </a:p>
        </p:txBody>
      </p:sp>
    </p:spTree>
    <p:extLst>
      <p:ext uri="{BB962C8B-B14F-4D97-AF65-F5344CB8AC3E}">
        <p14:creationId xmlns:p14="http://schemas.microsoft.com/office/powerpoint/2010/main" val="127228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56"/>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56"/>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AC5E1268-54DE-41A4-8D41-B374B90C13DD}" type="slidenum">
              <a:rPr lang="cs-CZ" altLang="cs-CZ"/>
              <a:pPr/>
              <a:t>‹#›</a:t>
            </a:fld>
            <a:endParaRPr lang="cs-CZ" altLang="cs-CZ"/>
          </a:p>
        </p:txBody>
      </p:sp>
    </p:spTree>
    <p:extLst>
      <p:ext uri="{BB962C8B-B14F-4D97-AF65-F5344CB8AC3E}">
        <p14:creationId xmlns:p14="http://schemas.microsoft.com/office/powerpoint/2010/main" val="2160199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43"/>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C06156CB-A0CC-4B36-BB02-322D173D7A3B}"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220793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D31BCD33-CE4F-47D4-BF3A-F1A7FB0BD514}"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3510472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18"/>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D3AC5EB7-A7EB-4D08-8521-F48C70395B81}"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2725790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E9B0F357-47E5-4B6D-BF7B-5A43EEA38D61}"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435619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8"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9"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27B59E27-4C27-40A6-9C3E-E2C0E002334F}"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1294616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3FB6654F-524E-4A9F-AD51-7FD81ED4413B}"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348120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9799FB21-DA4B-46C5-8901-1FEE4E2D865A}"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390982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489183E0-7340-40E1-91C7-5E161A8313D1}"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202805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557EBB41-D635-4D87-A011-E067319A9174}" type="slidenum">
              <a:rPr lang="cs-CZ" altLang="cs-CZ"/>
              <a:pPr/>
              <a:t>‹#›</a:t>
            </a:fld>
            <a:endParaRPr lang="cs-CZ" altLang="cs-CZ"/>
          </a:p>
        </p:txBody>
      </p:sp>
    </p:spTree>
    <p:extLst>
      <p:ext uri="{BB962C8B-B14F-4D97-AF65-F5344CB8AC3E}">
        <p14:creationId xmlns:p14="http://schemas.microsoft.com/office/powerpoint/2010/main" val="316111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C858F468-4AF0-4423-BD58-3584D8D3D741}"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1429251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114A5C5F-C26B-4DE7-AE9F-92DB8805691D}"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2283051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56"/>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56"/>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7270A3B8-D3EF-4F5C-935D-2E91BE21CFFF}"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3143273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56"/>
            <a:ext cx="82296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595577A9-1406-4FBD-B98F-7C95FE38079D}"/>
              </a:ext>
            </a:extLst>
          </p:cNvPr>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a:extLst>
              <a:ext uri="{FF2B5EF4-FFF2-40B4-BE49-F238E27FC236}">
                <a16:creationId xmlns:a16="http://schemas.microsoft.com/office/drawing/2014/main" id="{5A148A36-6DE8-4C13-AA95-3ADD80CD9DF3}"/>
              </a:ext>
            </a:extLst>
          </p:cNvPr>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a:extLst>
              <a:ext uri="{FF2B5EF4-FFF2-40B4-BE49-F238E27FC236}">
                <a16:creationId xmlns:a16="http://schemas.microsoft.com/office/drawing/2014/main" id="{530C6032-93FA-4266-9BE3-1C02AA49D426}"/>
              </a:ext>
            </a:extLst>
          </p:cNvPr>
          <p:cNvSpPr>
            <a:spLocks noGrp="1" noChangeArrowheads="1"/>
          </p:cNvSpPr>
          <p:nvPr>
            <p:ph type="sldNum" sz="quarter" idx="12"/>
          </p:nvPr>
        </p:nvSpPr>
        <p:spPr>
          <a:ln/>
        </p:spPr>
        <p:txBody>
          <a:bodyPr/>
          <a:lstStyle>
            <a:lvl1pPr>
              <a:defRPr/>
            </a:lvl1pPr>
          </a:lstStyle>
          <a:p>
            <a:fld id="{0887D0BF-1EDA-4302-9CEE-E06D66144423}" type="slidenum">
              <a:rPr lang="cs-CZ" altLang="cs-CZ">
                <a:solidFill>
                  <a:srgbClr val="000000"/>
                </a:solidFill>
              </a:rPr>
              <a:pPr/>
              <a:t>‹#›</a:t>
            </a:fld>
            <a:endParaRPr lang="cs-CZ" altLang="cs-CZ">
              <a:solidFill>
                <a:srgbClr val="000000"/>
              </a:solidFill>
            </a:endParaRPr>
          </a:p>
        </p:txBody>
      </p:sp>
    </p:spTree>
    <p:extLst>
      <p:ext uri="{BB962C8B-B14F-4D97-AF65-F5344CB8AC3E}">
        <p14:creationId xmlns:p14="http://schemas.microsoft.com/office/powerpoint/2010/main" val="495305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C256AA22-B6FA-4DE0-9EFD-36C5ECFF9167}" type="slidenum">
              <a:rPr lang="cs-CZ" altLang="cs-CZ"/>
              <a:pPr/>
              <a:t>‹#›</a:t>
            </a:fld>
            <a:endParaRPr lang="cs-CZ" altLang="cs-CZ"/>
          </a:p>
        </p:txBody>
      </p:sp>
    </p:spTree>
    <p:extLst>
      <p:ext uri="{BB962C8B-B14F-4D97-AF65-F5344CB8AC3E}">
        <p14:creationId xmlns:p14="http://schemas.microsoft.com/office/powerpoint/2010/main" val="1185244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94463E7D-575B-48DC-B374-AE337163C2FD}" type="slidenum">
              <a:rPr lang="cs-CZ" altLang="cs-CZ"/>
              <a:pPr/>
              <a:t>‹#›</a:t>
            </a:fld>
            <a:endParaRPr lang="cs-CZ" altLang="cs-CZ"/>
          </a:p>
        </p:txBody>
      </p:sp>
    </p:spTree>
    <p:extLst>
      <p:ext uri="{BB962C8B-B14F-4D97-AF65-F5344CB8AC3E}">
        <p14:creationId xmlns:p14="http://schemas.microsoft.com/office/powerpoint/2010/main" val="1093497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2D4636CA-0AE0-440B-A87E-6AF29746FED9}" type="slidenum">
              <a:rPr lang="cs-CZ" altLang="cs-CZ"/>
              <a:pPr/>
              <a:t>‹#›</a:t>
            </a:fld>
            <a:endParaRPr lang="cs-CZ" altLang="cs-CZ"/>
          </a:p>
        </p:txBody>
      </p:sp>
    </p:spTree>
    <p:extLst>
      <p:ext uri="{BB962C8B-B14F-4D97-AF65-F5344CB8AC3E}">
        <p14:creationId xmlns:p14="http://schemas.microsoft.com/office/powerpoint/2010/main" val="51367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E1371523-3802-4A1A-9C0B-573CCD8528D5}" type="slidenum">
              <a:rPr lang="cs-CZ" altLang="cs-CZ"/>
              <a:pPr/>
              <a:t>‹#›</a:t>
            </a:fld>
            <a:endParaRPr lang="cs-CZ" altLang="cs-CZ"/>
          </a:p>
        </p:txBody>
      </p:sp>
    </p:spTree>
    <p:extLst>
      <p:ext uri="{BB962C8B-B14F-4D97-AF65-F5344CB8AC3E}">
        <p14:creationId xmlns:p14="http://schemas.microsoft.com/office/powerpoint/2010/main" val="98334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6E0C11C7-718F-49D1-B85F-896F612910A9}" type="slidenum">
              <a:rPr lang="cs-CZ" altLang="cs-CZ"/>
              <a:pPr/>
              <a:t>‹#›</a:t>
            </a:fld>
            <a:endParaRPr lang="cs-CZ" altLang="cs-CZ"/>
          </a:p>
        </p:txBody>
      </p:sp>
    </p:spTree>
    <p:extLst>
      <p:ext uri="{BB962C8B-B14F-4D97-AF65-F5344CB8AC3E}">
        <p14:creationId xmlns:p14="http://schemas.microsoft.com/office/powerpoint/2010/main" val="328609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D9CACF88-FA08-4B43-AAD0-D239DCA781B7}" type="slidenum">
              <a:rPr lang="cs-CZ" altLang="cs-CZ"/>
              <a:pPr/>
              <a:t>‹#›</a:t>
            </a:fld>
            <a:endParaRPr lang="cs-CZ" altLang="cs-CZ"/>
          </a:p>
        </p:txBody>
      </p:sp>
    </p:spTree>
    <p:extLst>
      <p:ext uri="{BB962C8B-B14F-4D97-AF65-F5344CB8AC3E}">
        <p14:creationId xmlns:p14="http://schemas.microsoft.com/office/powerpoint/2010/main" val="37061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18"/>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E923F7B7-9069-4CC9-8806-3FE76A39140C}" type="slidenum">
              <a:rPr lang="cs-CZ" altLang="cs-CZ"/>
              <a:pPr/>
              <a:t>‹#›</a:t>
            </a:fld>
            <a:endParaRPr lang="cs-CZ" altLang="cs-CZ"/>
          </a:p>
        </p:txBody>
      </p:sp>
    </p:spTree>
    <p:extLst>
      <p:ext uri="{BB962C8B-B14F-4D97-AF65-F5344CB8AC3E}">
        <p14:creationId xmlns:p14="http://schemas.microsoft.com/office/powerpoint/2010/main" val="549719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1B14C691-28E7-42A5-A3A0-5498D0FBF50C}" type="slidenum">
              <a:rPr lang="cs-CZ" altLang="cs-CZ"/>
              <a:pPr/>
              <a:t>‹#›</a:t>
            </a:fld>
            <a:endParaRPr lang="cs-CZ" altLang="cs-CZ"/>
          </a:p>
        </p:txBody>
      </p:sp>
    </p:spTree>
    <p:extLst>
      <p:ext uri="{BB962C8B-B14F-4D97-AF65-F5344CB8AC3E}">
        <p14:creationId xmlns:p14="http://schemas.microsoft.com/office/powerpoint/2010/main" val="2382820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AF65922A-D989-43A8-8EF3-B82F886B472C}" type="slidenum">
              <a:rPr lang="cs-CZ" altLang="cs-CZ"/>
              <a:pPr/>
              <a:t>‹#›</a:t>
            </a:fld>
            <a:endParaRPr lang="cs-CZ" altLang="cs-CZ"/>
          </a:p>
        </p:txBody>
      </p:sp>
    </p:spTree>
    <p:extLst>
      <p:ext uri="{BB962C8B-B14F-4D97-AF65-F5344CB8AC3E}">
        <p14:creationId xmlns:p14="http://schemas.microsoft.com/office/powerpoint/2010/main" val="2802181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A93D4357-7EAD-480F-BF41-00C60E24DCD0}" type="slidenum">
              <a:rPr lang="cs-CZ" altLang="cs-CZ"/>
              <a:pPr/>
              <a:t>‹#›</a:t>
            </a:fld>
            <a:endParaRPr lang="cs-CZ" altLang="cs-CZ"/>
          </a:p>
        </p:txBody>
      </p:sp>
    </p:spTree>
    <p:extLst>
      <p:ext uri="{BB962C8B-B14F-4D97-AF65-F5344CB8AC3E}">
        <p14:creationId xmlns:p14="http://schemas.microsoft.com/office/powerpoint/2010/main" val="92078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CCBE0932-3553-4498-B47A-AE2CF7B45235}" type="slidenum">
              <a:rPr lang="cs-CZ" altLang="cs-CZ"/>
              <a:pPr/>
              <a:t>‹#›</a:t>
            </a:fld>
            <a:endParaRPr lang="cs-CZ" altLang="cs-CZ"/>
          </a:p>
        </p:txBody>
      </p:sp>
    </p:spTree>
    <p:extLst>
      <p:ext uri="{BB962C8B-B14F-4D97-AF65-F5344CB8AC3E}">
        <p14:creationId xmlns:p14="http://schemas.microsoft.com/office/powerpoint/2010/main" val="3846484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1AC2642A-7E26-40CC-9E7A-F1A4C5F4CC4F}" type="slidenum">
              <a:rPr lang="cs-CZ" altLang="cs-CZ"/>
              <a:pPr/>
              <a:t>‹#›</a:t>
            </a:fld>
            <a:endParaRPr lang="cs-CZ" altLang="cs-CZ"/>
          </a:p>
        </p:txBody>
      </p:sp>
    </p:spTree>
    <p:extLst>
      <p:ext uri="{BB962C8B-B14F-4D97-AF65-F5344CB8AC3E}">
        <p14:creationId xmlns:p14="http://schemas.microsoft.com/office/powerpoint/2010/main" val="1776273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38860203-3B8C-4BCB-A8CB-72B5718707E6}"/>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EC999E17-075F-4BE3-A4CD-266BDBE40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C35A3D86-23A5-48EF-A4B4-EDC811B17061}"/>
              </a:ext>
            </a:extLst>
          </p:cNvPr>
          <p:cNvSpPr>
            <a:spLocks noGrp="1" noChangeArrowheads="1"/>
          </p:cNvSpPr>
          <p:nvPr>
            <p:ph type="sldNum" sz="quarter" idx="12"/>
          </p:nvPr>
        </p:nvSpPr>
        <p:spPr>
          <a:ln/>
        </p:spPr>
        <p:txBody>
          <a:bodyPr/>
          <a:lstStyle>
            <a:lvl1pPr>
              <a:defRPr/>
            </a:lvl1pPr>
          </a:lstStyle>
          <a:p>
            <a:fld id="{E55F28BE-7398-4FEB-8B88-A8FD49B76AE4}" type="slidenum">
              <a:rPr lang="cs-CZ" altLang="cs-CZ"/>
              <a:pPr/>
              <a:t>‹#›</a:t>
            </a:fld>
            <a:endParaRPr lang="cs-CZ" altLang="cs-CZ"/>
          </a:p>
        </p:txBody>
      </p:sp>
    </p:spTree>
    <p:extLst>
      <p:ext uri="{BB962C8B-B14F-4D97-AF65-F5344CB8AC3E}">
        <p14:creationId xmlns:p14="http://schemas.microsoft.com/office/powerpoint/2010/main" val="1357560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1A5FB-AE00-45D7-95F6-656ED1171D2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734346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2872B3-CE9A-4A94-B3D0-22E88C24C8BF}"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0064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96634B-1CD0-45C8-9951-EC8FE2F36AE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539641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3054B2-64BE-4ABB-BAF7-A603AFF0CBE5}"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2665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5C99FE91-E830-480D-A858-A0C558C8CC0A}" type="slidenum">
              <a:rPr lang="cs-CZ" altLang="cs-CZ"/>
              <a:pPr/>
              <a:t>‹#›</a:t>
            </a:fld>
            <a:endParaRPr lang="cs-CZ" altLang="cs-CZ"/>
          </a:p>
        </p:txBody>
      </p:sp>
    </p:spTree>
    <p:extLst>
      <p:ext uri="{BB962C8B-B14F-4D97-AF65-F5344CB8AC3E}">
        <p14:creationId xmlns:p14="http://schemas.microsoft.com/office/powerpoint/2010/main" val="667139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890119-A71A-4F6C-A8BB-62C540D7F17C}"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882421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93FFBE-D865-423E-8BE4-144485E4F9A4}"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53716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9131B4-A743-4F77-BA20-7820717896C2}"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091692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E6B40-22CC-40F6-8587-178B6FC9077A}"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725408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EC3B76-B554-4364-9D5A-C74DD70D62CA}"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011781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08EB41-94FA-45A4-A4D4-94993529D737}"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301317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8EDF1-9C9C-46B0-A65F-F8EFDEB07A2B}"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614452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93B178-8ED0-4AB6-B325-083DEA24068F}"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966964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1A5FB-AE00-45D7-95F6-656ED1171D2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824588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2872B3-CE9A-4A94-B3D0-22E88C24C8BF}"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46988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0A38118C-9213-4E02-8067-754BBF547D09}" type="slidenum">
              <a:rPr lang="cs-CZ" altLang="cs-CZ"/>
              <a:pPr/>
              <a:t>‹#›</a:t>
            </a:fld>
            <a:endParaRPr lang="cs-CZ" altLang="cs-CZ"/>
          </a:p>
        </p:txBody>
      </p:sp>
    </p:spTree>
    <p:extLst>
      <p:ext uri="{BB962C8B-B14F-4D97-AF65-F5344CB8AC3E}">
        <p14:creationId xmlns:p14="http://schemas.microsoft.com/office/powerpoint/2010/main" val="17424664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96634B-1CD0-45C8-9951-EC8FE2F36AE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4151598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3054B2-64BE-4ABB-BAF7-A603AFF0CBE5}"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79809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890119-A71A-4F6C-A8BB-62C540D7F17C}"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837698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93FFBE-D865-423E-8BE4-144485E4F9A4}"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945177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9131B4-A743-4F77-BA20-7820717896C2}"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289172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E6B40-22CC-40F6-8587-178B6FC9077A}"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203672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EC3B76-B554-4364-9D5A-C74DD70D62CA}"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663437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08EB41-94FA-45A4-A4D4-94993529D737}"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3293324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8EDF1-9C9C-46B0-A65F-F8EFDEB07A2B}"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686698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93B178-8ED0-4AB6-B325-083DEA24068F}"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404646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E786EF89-6FCE-4CBE-B44B-87AF936484E4}" type="slidenum">
              <a:rPr lang="cs-CZ" altLang="cs-CZ"/>
              <a:pPr/>
              <a:t>‹#›</a:t>
            </a:fld>
            <a:endParaRPr lang="cs-CZ" altLang="cs-CZ"/>
          </a:p>
        </p:txBody>
      </p:sp>
    </p:spTree>
    <p:extLst>
      <p:ext uri="{BB962C8B-B14F-4D97-AF65-F5344CB8AC3E}">
        <p14:creationId xmlns:p14="http://schemas.microsoft.com/office/powerpoint/2010/main" val="1010142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8BBCAA-D6C9-4C72-A08B-59EB3D48E598}"/>
              </a:ext>
            </a:extLst>
          </p:cNvPr>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152494E-31AB-48A6-BA83-508C5DAD56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867D11A-9864-4742-887A-B80B85992C4A}"/>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55DA16B9-7CFA-4D99-A0C3-03B8279BD334}"/>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8D398FFA-488A-4F81-8BD4-3F02ED1EC7D4}"/>
              </a:ext>
            </a:extLst>
          </p:cNvPr>
          <p:cNvSpPr>
            <a:spLocks noGrp="1"/>
          </p:cNvSpPr>
          <p:nvPr>
            <p:ph type="sldNum" sz="quarter" idx="12"/>
          </p:nvPr>
        </p:nvSpPr>
        <p:spPr/>
        <p:txBody>
          <a:bodyPr/>
          <a:lstStyle>
            <a:lvl1pPr>
              <a:defRPr/>
            </a:lvl1pPr>
          </a:lstStyle>
          <a:p>
            <a:fld id="{D937C6B5-0364-4476-99B7-8D9360A9959B}" type="slidenum">
              <a:rPr lang="cs-CZ" altLang="cs-CZ"/>
              <a:pPr/>
              <a:t>‹#›</a:t>
            </a:fld>
            <a:endParaRPr lang="cs-CZ" altLang="cs-CZ"/>
          </a:p>
        </p:txBody>
      </p:sp>
    </p:spTree>
    <p:extLst>
      <p:ext uri="{BB962C8B-B14F-4D97-AF65-F5344CB8AC3E}">
        <p14:creationId xmlns:p14="http://schemas.microsoft.com/office/powerpoint/2010/main" val="1756630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B9820A-3B76-4217-8C53-DEAE8650F37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95C5F2D-E8C5-4B94-9EE3-47B0A60CA45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0C7291C-4B97-4CFA-92BE-36D613390BB3}"/>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EE81C6DC-E7DF-4028-9C90-4073C24F560F}"/>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7DE23EA9-5D7D-41CB-8516-0C47F447E988}"/>
              </a:ext>
            </a:extLst>
          </p:cNvPr>
          <p:cNvSpPr>
            <a:spLocks noGrp="1"/>
          </p:cNvSpPr>
          <p:nvPr>
            <p:ph type="sldNum" sz="quarter" idx="12"/>
          </p:nvPr>
        </p:nvSpPr>
        <p:spPr/>
        <p:txBody>
          <a:bodyPr/>
          <a:lstStyle>
            <a:lvl1pPr>
              <a:defRPr/>
            </a:lvl1pPr>
          </a:lstStyle>
          <a:p>
            <a:fld id="{55EDE835-9B96-4E15-B784-C0551D72E9C4}" type="slidenum">
              <a:rPr lang="cs-CZ" altLang="cs-CZ"/>
              <a:pPr/>
              <a:t>‹#›</a:t>
            </a:fld>
            <a:endParaRPr lang="cs-CZ" altLang="cs-CZ"/>
          </a:p>
        </p:txBody>
      </p:sp>
    </p:spTree>
    <p:extLst>
      <p:ext uri="{BB962C8B-B14F-4D97-AF65-F5344CB8AC3E}">
        <p14:creationId xmlns:p14="http://schemas.microsoft.com/office/powerpoint/2010/main" val="34936786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95D62E-C69E-4879-B3AB-6FCB43A4684C}"/>
              </a:ext>
            </a:extLst>
          </p:cNvPr>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C17B879-EDCE-4B8E-9FD1-C2A6C0BACE8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D0B86D1-6756-4CD0-B197-CEC224044697}"/>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7B5E3098-B196-4895-8027-184A73C16C34}"/>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9F70EE0A-E870-49F0-8685-34E483D0B205}"/>
              </a:ext>
            </a:extLst>
          </p:cNvPr>
          <p:cNvSpPr>
            <a:spLocks noGrp="1"/>
          </p:cNvSpPr>
          <p:nvPr>
            <p:ph type="sldNum" sz="quarter" idx="12"/>
          </p:nvPr>
        </p:nvSpPr>
        <p:spPr/>
        <p:txBody>
          <a:bodyPr/>
          <a:lstStyle>
            <a:lvl1pPr>
              <a:defRPr/>
            </a:lvl1pPr>
          </a:lstStyle>
          <a:p>
            <a:fld id="{73BF6CBF-5D4B-4D36-8712-8A6A37CDBE1A}" type="slidenum">
              <a:rPr lang="cs-CZ" altLang="cs-CZ"/>
              <a:pPr/>
              <a:t>‹#›</a:t>
            </a:fld>
            <a:endParaRPr lang="cs-CZ" altLang="cs-CZ"/>
          </a:p>
        </p:txBody>
      </p:sp>
    </p:spTree>
    <p:extLst>
      <p:ext uri="{BB962C8B-B14F-4D97-AF65-F5344CB8AC3E}">
        <p14:creationId xmlns:p14="http://schemas.microsoft.com/office/powerpoint/2010/main" val="1498404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8D4D0-6246-4147-BC38-C1C89D787F8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12C2429-9AB7-401E-A05D-9924FC8B50EF}"/>
              </a:ext>
            </a:extLst>
          </p:cNvPr>
          <p:cNvSpPr>
            <a:spLocks noGrp="1"/>
          </p:cNvSpPr>
          <p:nvPr>
            <p:ph sz="half" idx="1"/>
          </p:nvPr>
        </p:nvSpPr>
        <p:spPr>
          <a:xfrm>
            <a:off x="457200" y="1600200"/>
            <a:ext cx="40386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166373C-DD76-4F65-8D96-9FDD89209248}"/>
              </a:ext>
            </a:extLst>
          </p:cNvPr>
          <p:cNvSpPr>
            <a:spLocks noGrp="1"/>
          </p:cNvSpPr>
          <p:nvPr>
            <p:ph sz="half" idx="2"/>
          </p:nvPr>
        </p:nvSpPr>
        <p:spPr>
          <a:xfrm>
            <a:off x="4648200" y="1600200"/>
            <a:ext cx="40386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4E00C32-02D4-45CA-80A7-3C73DDDA4718}"/>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86FBD2E0-B58A-4605-BBC7-67343530F47F}"/>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55DFA279-E473-4AE3-A341-5C582A83E714}"/>
              </a:ext>
            </a:extLst>
          </p:cNvPr>
          <p:cNvSpPr>
            <a:spLocks noGrp="1"/>
          </p:cNvSpPr>
          <p:nvPr>
            <p:ph type="sldNum" sz="quarter" idx="12"/>
          </p:nvPr>
        </p:nvSpPr>
        <p:spPr/>
        <p:txBody>
          <a:bodyPr/>
          <a:lstStyle>
            <a:lvl1pPr>
              <a:defRPr/>
            </a:lvl1pPr>
          </a:lstStyle>
          <a:p>
            <a:fld id="{B84535BE-D2CB-40D1-9DAE-ADDD4DAD4BCF}" type="slidenum">
              <a:rPr lang="cs-CZ" altLang="cs-CZ"/>
              <a:pPr/>
              <a:t>‹#›</a:t>
            </a:fld>
            <a:endParaRPr lang="cs-CZ" altLang="cs-CZ"/>
          </a:p>
        </p:txBody>
      </p:sp>
    </p:spTree>
    <p:extLst>
      <p:ext uri="{BB962C8B-B14F-4D97-AF65-F5344CB8AC3E}">
        <p14:creationId xmlns:p14="http://schemas.microsoft.com/office/powerpoint/2010/main" val="3805923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4D9510-ACDF-475E-B78D-E62597F28444}"/>
              </a:ext>
            </a:extLst>
          </p:cNvPr>
          <p:cNvSpPr>
            <a:spLocks noGrp="1"/>
          </p:cNvSpPr>
          <p:nvPr>
            <p:ph type="title"/>
          </p:nvPr>
        </p:nvSpPr>
        <p:spPr>
          <a:xfrm>
            <a:off x="630238" y="365125"/>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CFD0158-0639-4F25-9BC7-036981F8013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1FB7C54-E7BF-491F-A309-12A47E8BBB0F}"/>
              </a:ext>
            </a:extLst>
          </p:cNvPr>
          <p:cNvSpPr>
            <a:spLocks noGrp="1"/>
          </p:cNvSpPr>
          <p:nvPr>
            <p:ph sz="half" idx="2"/>
          </p:nvPr>
        </p:nvSpPr>
        <p:spPr>
          <a:xfrm>
            <a:off x="630238" y="2505075"/>
            <a:ext cx="386873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0C901D6-3BE8-4AA3-817F-63B063404BF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D635835-1759-41BD-94AE-019BDE2EE781}"/>
              </a:ext>
            </a:extLst>
          </p:cNvPr>
          <p:cNvSpPr>
            <a:spLocks noGrp="1"/>
          </p:cNvSpPr>
          <p:nvPr>
            <p:ph sz="quarter" idx="4"/>
          </p:nvPr>
        </p:nvSpPr>
        <p:spPr>
          <a:xfrm>
            <a:off x="4629150" y="2505075"/>
            <a:ext cx="38877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7CE0E50-58E6-4F19-B0A1-C129AAB0DA99}"/>
              </a:ext>
            </a:extLst>
          </p:cNvPr>
          <p:cNvSpPr>
            <a:spLocks noGrp="1"/>
          </p:cNvSpPr>
          <p:nvPr>
            <p:ph type="dt" sz="half" idx="10"/>
          </p:nvPr>
        </p:nvSpPr>
        <p:spPr/>
        <p:txBody>
          <a:bodyPr/>
          <a:lstStyle>
            <a:lvl1pPr>
              <a:defRPr/>
            </a:lvl1pPr>
          </a:lstStyle>
          <a:p>
            <a:endParaRPr lang="cs-CZ" altLang="cs-CZ"/>
          </a:p>
        </p:txBody>
      </p:sp>
      <p:sp>
        <p:nvSpPr>
          <p:cNvPr id="8" name="Zástupný symbol pro zápatí 7">
            <a:extLst>
              <a:ext uri="{FF2B5EF4-FFF2-40B4-BE49-F238E27FC236}">
                <a16:creationId xmlns:a16="http://schemas.microsoft.com/office/drawing/2014/main" id="{7D8861F8-FD10-4113-94CD-00A026E1AE32}"/>
              </a:ext>
            </a:extLst>
          </p:cNvPr>
          <p:cNvSpPr>
            <a:spLocks noGrp="1"/>
          </p:cNvSpPr>
          <p:nvPr>
            <p:ph type="ftr" sz="quarter" idx="11"/>
          </p:nvPr>
        </p:nvSpPr>
        <p:spPr/>
        <p:txBody>
          <a:bodyPr/>
          <a:lstStyle>
            <a:lvl1pPr>
              <a:defRPr/>
            </a:lvl1pPr>
          </a:lstStyle>
          <a:p>
            <a:endParaRPr lang="cs-CZ" altLang="cs-CZ"/>
          </a:p>
        </p:txBody>
      </p:sp>
      <p:sp>
        <p:nvSpPr>
          <p:cNvPr id="9" name="Zástupný symbol pro číslo snímku 8">
            <a:extLst>
              <a:ext uri="{FF2B5EF4-FFF2-40B4-BE49-F238E27FC236}">
                <a16:creationId xmlns:a16="http://schemas.microsoft.com/office/drawing/2014/main" id="{BBBF9C59-7C78-4EBD-BA46-3285C669661F}"/>
              </a:ext>
            </a:extLst>
          </p:cNvPr>
          <p:cNvSpPr>
            <a:spLocks noGrp="1"/>
          </p:cNvSpPr>
          <p:nvPr>
            <p:ph type="sldNum" sz="quarter" idx="12"/>
          </p:nvPr>
        </p:nvSpPr>
        <p:spPr/>
        <p:txBody>
          <a:bodyPr/>
          <a:lstStyle>
            <a:lvl1pPr>
              <a:defRPr/>
            </a:lvl1pPr>
          </a:lstStyle>
          <a:p>
            <a:fld id="{7D3C5A48-FED6-445B-AD96-DDD61D9DF77C}" type="slidenum">
              <a:rPr lang="cs-CZ" altLang="cs-CZ"/>
              <a:pPr/>
              <a:t>‹#›</a:t>
            </a:fld>
            <a:endParaRPr lang="cs-CZ" altLang="cs-CZ"/>
          </a:p>
        </p:txBody>
      </p:sp>
    </p:spTree>
    <p:extLst>
      <p:ext uri="{BB962C8B-B14F-4D97-AF65-F5344CB8AC3E}">
        <p14:creationId xmlns:p14="http://schemas.microsoft.com/office/powerpoint/2010/main" val="2047988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46AEE0-71C5-4725-8AE7-910EB72314F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1CE1CFB-AD68-40C7-8E64-407871F978A9}"/>
              </a:ext>
            </a:extLst>
          </p:cNvPr>
          <p:cNvSpPr>
            <a:spLocks noGrp="1"/>
          </p:cNvSpPr>
          <p:nvPr>
            <p:ph type="dt" sz="half" idx="10"/>
          </p:nvPr>
        </p:nvSpPr>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3590B90C-A9CE-4221-A47E-14F1BEB91530}"/>
              </a:ext>
            </a:extLst>
          </p:cNvPr>
          <p:cNvSpPr>
            <a:spLocks noGrp="1"/>
          </p:cNvSpPr>
          <p:nvPr>
            <p:ph type="ftr" sz="quarter" idx="11"/>
          </p:nvPr>
        </p:nvSpPr>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526AE4A1-B66A-4F84-A847-3D1400729C9F}"/>
              </a:ext>
            </a:extLst>
          </p:cNvPr>
          <p:cNvSpPr>
            <a:spLocks noGrp="1"/>
          </p:cNvSpPr>
          <p:nvPr>
            <p:ph type="sldNum" sz="quarter" idx="12"/>
          </p:nvPr>
        </p:nvSpPr>
        <p:spPr/>
        <p:txBody>
          <a:bodyPr/>
          <a:lstStyle>
            <a:lvl1pPr>
              <a:defRPr/>
            </a:lvl1pPr>
          </a:lstStyle>
          <a:p>
            <a:fld id="{174474F0-4F72-4FA9-B610-0D6A9576287F}" type="slidenum">
              <a:rPr lang="cs-CZ" altLang="cs-CZ"/>
              <a:pPr/>
              <a:t>‹#›</a:t>
            </a:fld>
            <a:endParaRPr lang="cs-CZ" altLang="cs-CZ"/>
          </a:p>
        </p:txBody>
      </p:sp>
    </p:spTree>
    <p:extLst>
      <p:ext uri="{BB962C8B-B14F-4D97-AF65-F5344CB8AC3E}">
        <p14:creationId xmlns:p14="http://schemas.microsoft.com/office/powerpoint/2010/main" val="27787724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F0087D0-52EB-4C5F-AFC8-E14FBFABA149}"/>
              </a:ext>
            </a:extLst>
          </p:cNvPr>
          <p:cNvSpPr>
            <a:spLocks noGrp="1"/>
          </p:cNvSpPr>
          <p:nvPr>
            <p:ph type="dt" sz="half" idx="10"/>
          </p:nvPr>
        </p:nvSpPr>
        <p:spPr/>
        <p:txBody>
          <a:bodyPr/>
          <a:lstStyle>
            <a:lvl1pPr>
              <a:defRPr/>
            </a:lvl1pPr>
          </a:lstStyle>
          <a:p>
            <a:endParaRPr lang="cs-CZ" altLang="cs-CZ"/>
          </a:p>
        </p:txBody>
      </p:sp>
      <p:sp>
        <p:nvSpPr>
          <p:cNvPr id="3" name="Zástupný symbol pro zápatí 2">
            <a:extLst>
              <a:ext uri="{FF2B5EF4-FFF2-40B4-BE49-F238E27FC236}">
                <a16:creationId xmlns:a16="http://schemas.microsoft.com/office/drawing/2014/main" id="{6A8B4AD4-2A80-48CB-BC35-E82612AA7789}"/>
              </a:ext>
            </a:extLst>
          </p:cNvPr>
          <p:cNvSpPr>
            <a:spLocks noGrp="1"/>
          </p:cNvSpPr>
          <p:nvPr>
            <p:ph type="ftr" sz="quarter" idx="11"/>
          </p:nvPr>
        </p:nvSpPr>
        <p:spPr/>
        <p:txBody>
          <a:bodyPr/>
          <a:lstStyle>
            <a:lvl1pPr>
              <a:defRPr/>
            </a:lvl1pPr>
          </a:lstStyle>
          <a:p>
            <a:endParaRPr lang="cs-CZ" altLang="cs-CZ"/>
          </a:p>
        </p:txBody>
      </p:sp>
      <p:sp>
        <p:nvSpPr>
          <p:cNvPr id="4" name="Zástupný symbol pro číslo snímku 3">
            <a:extLst>
              <a:ext uri="{FF2B5EF4-FFF2-40B4-BE49-F238E27FC236}">
                <a16:creationId xmlns:a16="http://schemas.microsoft.com/office/drawing/2014/main" id="{4630BF2A-3499-4F9D-A66E-EEFED045D9A3}"/>
              </a:ext>
            </a:extLst>
          </p:cNvPr>
          <p:cNvSpPr>
            <a:spLocks noGrp="1"/>
          </p:cNvSpPr>
          <p:nvPr>
            <p:ph type="sldNum" sz="quarter" idx="12"/>
          </p:nvPr>
        </p:nvSpPr>
        <p:spPr/>
        <p:txBody>
          <a:bodyPr/>
          <a:lstStyle>
            <a:lvl1pPr>
              <a:defRPr/>
            </a:lvl1pPr>
          </a:lstStyle>
          <a:p>
            <a:fld id="{A448F0F3-09B0-4788-B9FC-21208702348F}" type="slidenum">
              <a:rPr lang="cs-CZ" altLang="cs-CZ"/>
              <a:pPr/>
              <a:t>‹#›</a:t>
            </a:fld>
            <a:endParaRPr lang="cs-CZ" altLang="cs-CZ"/>
          </a:p>
        </p:txBody>
      </p:sp>
    </p:spTree>
    <p:extLst>
      <p:ext uri="{BB962C8B-B14F-4D97-AF65-F5344CB8AC3E}">
        <p14:creationId xmlns:p14="http://schemas.microsoft.com/office/powerpoint/2010/main" val="3974027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038B8-2FAA-43F7-B928-D5374CC218BE}"/>
              </a:ext>
            </a:extLst>
          </p:cNvPr>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0A0E52D-0624-4FBC-84C3-84ABC41893D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59AC625-DF0B-410D-8671-15FBFF1DC5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844063F-704A-4486-85FE-58C183181502}"/>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684215B5-B232-4AF1-A545-0E87EDED3A1F}"/>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E011FEEF-F7D5-4EE7-814B-EB4147AA72B9}"/>
              </a:ext>
            </a:extLst>
          </p:cNvPr>
          <p:cNvSpPr>
            <a:spLocks noGrp="1"/>
          </p:cNvSpPr>
          <p:nvPr>
            <p:ph type="sldNum" sz="quarter" idx="12"/>
          </p:nvPr>
        </p:nvSpPr>
        <p:spPr/>
        <p:txBody>
          <a:bodyPr/>
          <a:lstStyle>
            <a:lvl1pPr>
              <a:defRPr/>
            </a:lvl1pPr>
          </a:lstStyle>
          <a:p>
            <a:fld id="{65A8814E-01F7-4A8E-9A94-7E3389F485D9}" type="slidenum">
              <a:rPr lang="cs-CZ" altLang="cs-CZ"/>
              <a:pPr/>
              <a:t>‹#›</a:t>
            </a:fld>
            <a:endParaRPr lang="cs-CZ" altLang="cs-CZ"/>
          </a:p>
        </p:txBody>
      </p:sp>
    </p:spTree>
    <p:extLst>
      <p:ext uri="{BB962C8B-B14F-4D97-AF65-F5344CB8AC3E}">
        <p14:creationId xmlns:p14="http://schemas.microsoft.com/office/powerpoint/2010/main" val="1688299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6DBFAF-2242-4EB5-ACD5-8513015077C4}"/>
              </a:ext>
            </a:extLst>
          </p:cNvPr>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ACBC161-16F2-4C67-8308-FDB282CBF9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6B45093-3F5A-4641-9D7A-2DBC86311D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F22C05D-D840-448F-9B7C-B5950A552755}"/>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16A0FCD5-F2D0-44A4-81D0-10D53DF55C09}"/>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E83F7E0E-8333-4406-856A-CE3C40F9F717}"/>
              </a:ext>
            </a:extLst>
          </p:cNvPr>
          <p:cNvSpPr>
            <a:spLocks noGrp="1"/>
          </p:cNvSpPr>
          <p:nvPr>
            <p:ph type="sldNum" sz="quarter" idx="12"/>
          </p:nvPr>
        </p:nvSpPr>
        <p:spPr/>
        <p:txBody>
          <a:bodyPr/>
          <a:lstStyle>
            <a:lvl1pPr>
              <a:defRPr/>
            </a:lvl1pPr>
          </a:lstStyle>
          <a:p>
            <a:fld id="{0BD63416-0E33-402F-9C1A-6736285393D4}" type="slidenum">
              <a:rPr lang="cs-CZ" altLang="cs-CZ"/>
              <a:pPr/>
              <a:t>‹#›</a:t>
            </a:fld>
            <a:endParaRPr lang="cs-CZ" altLang="cs-CZ"/>
          </a:p>
        </p:txBody>
      </p:sp>
    </p:spTree>
    <p:extLst>
      <p:ext uri="{BB962C8B-B14F-4D97-AF65-F5344CB8AC3E}">
        <p14:creationId xmlns:p14="http://schemas.microsoft.com/office/powerpoint/2010/main" val="2939505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2EC9A-D743-46AA-89EE-AB8859FA827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E8BE937-C47E-4912-9BE9-01758DE5843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A1EE571-5709-4E56-9E20-F2D060DF2FCC}"/>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17983433-B8C6-4ED8-B0C8-A6DA377237C0}"/>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A05AB7E1-F68E-46D2-B63C-985FA1BDA109}"/>
              </a:ext>
            </a:extLst>
          </p:cNvPr>
          <p:cNvSpPr>
            <a:spLocks noGrp="1"/>
          </p:cNvSpPr>
          <p:nvPr>
            <p:ph type="sldNum" sz="quarter" idx="12"/>
          </p:nvPr>
        </p:nvSpPr>
        <p:spPr/>
        <p:txBody>
          <a:bodyPr/>
          <a:lstStyle>
            <a:lvl1pPr>
              <a:defRPr/>
            </a:lvl1pPr>
          </a:lstStyle>
          <a:p>
            <a:fld id="{E496CC86-D0E3-47D6-A5DF-BB415919D138}" type="slidenum">
              <a:rPr lang="cs-CZ" altLang="cs-CZ"/>
              <a:pPr/>
              <a:t>‹#›</a:t>
            </a:fld>
            <a:endParaRPr lang="cs-CZ" altLang="cs-CZ"/>
          </a:p>
        </p:txBody>
      </p:sp>
    </p:spTree>
    <p:extLst>
      <p:ext uri="{BB962C8B-B14F-4D97-AF65-F5344CB8AC3E}">
        <p14:creationId xmlns:p14="http://schemas.microsoft.com/office/powerpoint/2010/main" val="281887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B7A9D6E9-B57D-4242-8768-221A0E00E6EC}" type="slidenum">
              <a:rPr lang="cs-CZ" altLang="cs-CZ"/>
              <a:pPr/>
              <a:t>‹#›</a:t>
            </a:fld>
            <a:endParaRPr lang="cs-CZ" altLang="cs-CZ"/>
          </a:p>
        </p:txBody>
      </p:sp>
    </p:spTree>
    <p:extLst>
      <p:ext uri="{BB962C8B-B14F-4D97-AF65-F5344CB8AC3E}">
        <p14:creationId xmlns:p14="http://schemas.microsoft.com/office/powerpoint/2010/main" val="3908027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BCEC20E-8636-4051-8866-4D3E8EBD9E47}"/>
              </a:ext>
            </a:extLst>
          </p:cNvPr>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4D65510-1479-4265-B6A6-25DF834691ED}"/>
              </a:ext>
            </a:extLst>
          </p:cNvPr>
          <p:cNvSpPr>
            <a:spLocks noGrp="1"/>
          </p:cNvSpPr>
          <p:nvPr>
            <p:ph type="body" orient="vert" idx="1"/>
          </p:nvPr>
        </p:nvSpPr>
        <p:spPr>
          <a:xfrm>
            <a:off x="457200" y="274638"/>
            <a:ext cx="6019800" cy="58515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0DAC016-B48B-46E5-8B1F-0AE7A184188E}"/>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AAC41E07-706E-40D8-A52C-EA6032FB9E73}"/>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D91D6B33-AF2D-44E0-86A0-E1FF810251D7}"/>
              </a:ext>
            </a:extLst>
          </p:cNvPr>
          <p:cNvSpPr>
            <a:spLocks noGrp="1"/>
          </p:cNvSpPr>
          <p:nvPr>
            <p:ph type="sldNum" sz="quarter" idx="12"/>
          </p:nvPr>
        </p:nvSpPr>
        <p:spPr/>
        <p:txBody>
          <a:bodyPr/>
          <a:lstStyle>
            <a:lvl1pPr>
              <a:defRPr/>
            </a:lvl1pPr>
          </a:lstStyle>
          <a:p>
            <a:fld id="{49FF1A8F-6B4C-4414-A7D5-0602BEC469C6}" type="slidenum">
              <a:rPr lang="cs-CZ" altLang="cs-CZ"/>
              <a:pPr/>
              <a:t>‹#›</a:t>
            </a:fld>
            <a:endParaRPr lang="cs-CZ" altLang="cs-CZ"/>
          </a:p>
        </p:txBody>
      </p:sp>
    </p:spTree>
    <p:extLst>
      <p:ext uri="{BB962C8B-B14F-4D97-AF65-F5344CB8AC3E}">
        <p14:creationId xmlns:p14="http://schemas.microsoft.com/office/powerpoint/2010/main" val="36776520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36194" name="AutoShape 1026">
            <a:extLst>
              <a:ext uri="{FF2B5EF4-FFF2-40B4-BE49-F238E27FC236}">
                <a16:creationId xmlns:a16="http://schemas.microsoft.com/office/drawing/2014/main" id="{56E473E0-CA08-4763-9A4B-9BB13913D176}"/>
              </a:ext>
            </a:extLst>
          </p:cNvPr>
          <p:cNvSpPr>
            <a:spLocks noChangeArrowheads="1"/>
          </p:cNvSpPr>
          <p:nvPr/>
        </p:nvSpPr>
        <p:spPr bwMode="invGray">
          <a:xfrm>
            <a:off x="457200" y="3079750"/>
            <a:ext cx="7919156" cy="165100"/>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36195" name="Rectangle 1027">
            <a:extLst>
              <a:ext uri="{FF2B5EF4-FFF2-40B4-BE49-F238E27FC236}">
                <a16:creationId xmlns:a16="http://schemas.microsoft.com/office/drawing/2014/main" id="{6551ECF1-9878-4ACF-B45C-01B658EB3E54}"/>
              </a:ext>
            </a:extLst>
          </p:cNvPr>
          <p:cNvSpPr>
            <a:spLocks noGrp="1" noChangeArrowheads="1"/>
          </p:cNvSpPr>
          <p:nvPr>
            <p:ph type="ctrTitle" sz="quarter"/>
          </p:nvPr>
        </p:nvSpPr>
        <p:spPr>
          <a:xfrm>
            <a:off x="685800" y="1447800"/>
            <a:ext cx="7772400" cy="1143000"/>
          </a:xfrm>
        </p:spPr>
        <p:txBody>
          <a:bodyPr/>
          <a:lstStyle>
            <a:lvl1pPr>
              <a:defRPr/>
            </a:lvl1pPr>
          </a:lstStyle>
          <a:p>
            <a:pPr lvl="0"/>
            <a:r>
              <a:rPr lang="en-US" altLang="cs-CZ" noProof="0"/>
              <a:t>Click to edit Master title style</a:t>
            </a:r>
          </a:p>
        </p:txBody>
      </p:sp>
      <p:sp>
        <p:nvSpPr>
          <p:cNvPr id="136196" name="Rectangle 1028">
            <a:extLst>
              <a:ext uri="{FF2B5EF4-FFF2-40B4-BE49-F238E27FC236}">
                <a16:creationId xmlns:a16="http://schemas.microsoft.com/office/drawing/2014/main" id="{5D992EC0-B3BD-4ED6-8BB1-CDFA51FABDDA}"/>
              </a:ext>
            </a:extLst>
          </p:cNvPr>
          <p:cNvSpPr>
            <a:spLocks noGrp="1" noChangeArrowheads="1"/>
          </p:cNvSpPr>
          <p:nvPr>
            <p:ph type="subTitle" sz="quarter" idx="1"/>
          </p:nvPr>
        </p:nvSpPr>
        <p:spPr>
          <a:xfrm>
            <a:off x="1371600" y="3733800"/>
            <a:ext cx="6400800" cy="1752600"/>
          </a:xfrm>
        </p:spPr>
        <p:txBody>
          <a:bodyPr/>
          <a:lstStyle>
            <a:lvl1pPr marL="0" indent="0" algn="ctr">
              <a:buFont typeface="Wingdings 3" panose="05040102010807070707" pitchFamily="18" charset="2"/>
              <a:buNone/>
              <a:defRPr/>
            </a:lvl1pPr>
          </a:lstStyle>
          <a:p>
            <a:pPr lvl="0"/>
            <a:r>
              <a:rPr lang="en-US" altLang="cs-CZ" noProof="0"/>
              <a:t>Click to edit Master subtitle style</a:t>
            </a:r>
          </a:p>
        </p:txBody>
      </p:sp>
      <p:sp>
        <p:nvSpPr>
          <p:cNvPr id="136197" name="Rectangle 1029">
            <a:extLst>
              <a:ext uri="{FF2B5EF4-FFF2-40B4-BE49-F238E27FC236}">
                <a16:creationId xmlns:a16="http://schemas.microsoft.com/office/drawing/2014/main" id="{FCEF8AAA-3493-4062-917F-EB5B98E8492B}"/>
              </a:ext>
            </a:extLst>
          </p:cNvPr>
          <p:cNvSpPr>
            <a:spLocks noGrp="1" noChangeArrowheads="1"/>
          </p:cNvSpPr>
          <p:nvPr>
            <p:ph type="dt" sz="quarter" idx="2"/>
          </p:nvPr>
        </p:nvSpPr>
        <p:spPr/>
        <p:txBody>
          <a:bodyPr/>
          <a:lstStyle>
            <a:lvl1pPr>
              <a:defRPr/>
            </a:lvl1pPr>
          </a:lstStyle>
          <a:p>
            <a:endParaRPr lang="en-US" altLang="cs-CZ"/>
          </a:p>
        </p:txBody>
      </p:sp>
      <p:sp>
        <p:nvSpPr>
          <p:cNvPr id="136198" name="Rectangle 1030">
            <a:extLst>
              <a:ext uri="{FF2B5EF4-FFF2-40B4-BE49-F238E27FC236}">
                <a16:creationId xmlns:a16="http://schemas.microsoft.com/office/drawing/2014/main" id="{A82A4313-8B83-4E55-AA96-ADED471D360D}"/>
              </a:ext>
            </a:extLst>
          </p:cNvPr>
          <p:cNvSpPr>
            <a:spLocks noGrp="1" noChangeArrowheads="1"/>
          </p:cNvSpPr>
          <p:nvPr>
            <p:ph type="ftr" sz="quarter" idx="3"/>
          </p:nvPr>
        </p:nvSpPr>
        <p:spPr/>
        <p:txBody>
          <a:bodyPr/>
          <a:lstStyle>
            <a:lvl1pPr>
              <a:defRPr/>
            </a:lvl1pPr>
          </a:lstStyle>
          <a:p>
            <a:endParaRPr lang="en-US" altLang="cs-CZ"/>
          </a:p>
        </p:txBody>
      </p:sp>
      <p:sp>
        <p:nvSpPr>
          <p:cNvPr id="136199" name="Rectangle 1031">
            <a:extLst>
              <a:ext uri="{FF2B5EF4-FFF2-40B4-BE49-F238E27FC236}">
                <a16:creationId xmlns:a16="http://schemas.microsoft.com/office/drawing/2014/main" id="{426BCC8E-5F12-4746-A0FE-5238D8F13CC3}"/>
              </a:ext>
            </a:extLst>
          </p:cNvPr>
          <p:cNvSpPr>
            <a:spLocks noGrp="1" noChangeArrowheads="1"/>
          </p:cNvSpPr>
          <p:nvPr>
            <p:ph type="sldNum" sz="quarter" idx="4"/>
          </p:nvPr>
        </p:nvSpPr>
        <p:spPr/>
        <p:txBody>
          <a:bodyPr/>
          <a:lstStyle>
            <a:lvl1pPr>
              <a:defRPr/>
            </a:lvl1pPr>
          </a:lstStyle>
          <a:p>
            <a:fld id="{4ACC3BF2-CA69-44B3-88E0-48145B47E2A3}" type="slidenum">
              <a:rPr lang="en-US" altLang="cs-CZ"/>
              <a:pPr/>
              <a:t>‹#›</a:t>
            </a:fld>
            <a:endParaRPr lang="en-US" altLang="cs-CZ"/>
          </a:p>
        </p:txBody>
      </p:sp>
    </p:spTree>
    <p:extLst>
      <p:ext uri="{BB962C8B-B14F-4D97-AF65-F5344CB8AC3E}">
        <p14:creationId xmlns:p14="http://schemas.microsoft.com/office/powerpoint/2010/main" val="8860723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CA69D-A4B0-452D-9C23-B1596C97881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73B435A-6227-4CC9-B194-E227D3854E0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E043978-1020-4E51-9300-B3DFA97F9148}"/>
              </a:ext>
            </a:extLst>
          </p:cNvPr>
          <p:cNvSpPr>
            <a:spLocks noGrp="1"/>
          </p:cNvSpPr>
          <p:nvPr>
            <p:ph type="dt" sz="half" idx="10"/>
          </p:nvPr>
        </p:nvSpPr>
        <p:spPr/>
        <p:txBody>
          <a:bodyPr/>
          <a:lstStyle>
            <a:lvl1pPr>
              <a:defRPr/>
            </a:lvl1pPr>
          </a:lstStyle>
          <a:p>
            <a:endParaRPr lang="en-US" altLang="cs-CZ"/>
          </a:p>
        </p:txBody>
      </p:sp>
      <p:sp>
        <p:nvSpPr>
          <p:cNvPr id="5" name="Zástupný symbol pro zápatí 4">
            <a:extLst>
              <a:ext uri="{FF2B5EF4-FFF2-40B4-BE49-F238E27FC236}">
                <a16:creationId xmlns:a16="http://schemas.microsoft.com/office/drawing/2014/main" id="{926E8C0A-9EB6-4C17-94C2-D055581EEA62}"/>
              </a:ext>
            </a:extLst>
          </p:cNvPr>
          <p:cNvSpPr>
            <a:spLocks noGrp="1"/>
          </p:cNvSpPr>
          <p:nvPr>
            <p:ph type="ftr" sz="quarter" idx="11"/>
          </p:nvPr>
        </p:nvSpPr>
        <p:spPr/>
        <p:txBody>
          <a:bodyPr/>
          <a:lstStyle>
            <a:lvl1pPr>
              <a:defRPr/>
            </a:lvl1pPr>
          </a:lstStyle>
          <a:p>
            <a:endParaRPr lang="en-US" altLang="cs-CZ"/>
          </a:p>
        </p:txBody>
      </p:sp>
      <p:sp>
        <p:nvSpPr>
          <p:cNvPr id="6" name="Zástupný symbol pro číslo snímku 5">
            <a:extLst>
              <a:ext uri="{FF2B5EF4-FFF2-40B4-BE49-F238E27FC236}">
                <a16:creationId xmlns:a16="http://schemas.microsoft.com/office/drawing/2014/main" id="{B99F60C7-F1AC-426C-B864-D9B49C0DC868}"/>
              </a:ext>
            </a:extLst>
          </p:cNvPr>
          <p:cNvSpPr>
            <a:spLocks noGrp="1"/>
          </p:cNvSpPr>
          <p:nvPr>
            <p:ph type="sldNum" sz="quarter" idx="12"/>
          </p:nvPr>
        </p:nvSpPr>
        <p:spPr/>
        <p:txBody>
          <a:bodyPr/>
          <a:lstStyle>
            <a:lvl1pPr>
              <a:defRPr/>
            </a:lvl1pPr>
          </a:lstStyle>
          <a:p>
            <a:fld id="{8F3C1AFB-4980-4AA2-8418-A7473AF64FC6}" type="slidenum">
              <a:rPr lang="en-US" altLang="cs-CZ"/>
              <a:pPr/>
              <a:t>‹#›</a:t>
            </a:fld>
            <a:endParaRPr lang="en-US" altLang="cs-CZ"/>
          </a:p>
        </p:txBody>
      </p:sp>
    </p:spTree>
    <p:extLst>
      <p:ext uri="{BB962C8B-B14F-4D97-AF65-F5344CB8AC3E}">
        <p14:creationId xmlns:p14="http://schemas.microsoft.com/office/powerpoint/2010/main" val="1160940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716885-7E48-40C0-A871-6098F4902ABD}"/>
              </a:ext>
            </a:extLst>
          </p:cNvPr>
          <p:cNvSpPr>
            <a:spLocks noGrp="1"/>
          </p:cNvSpPr>
          <p:nvPr>
            <p:ph type="title"/>
          </p:nvPr>
        </p:nvSpPr>
        <p:spPr>
          <a:xfrm>
            <a:off x="623711" y="1709739"/>
            <a:ext cx="7886700" cy="2852737"/>
          </a:xfrm>
        </p:spPr>
        <p:txBody>
          <a:bodyPr/>
          <a:lstStyle>
            <a:lvl1pPr>
              <a:defRPr sz="5333"/>
            </a:lvl1pPr>
          </a:lstStyle>
          <a:p>
            <a:r>
              <a:rPr lang="cs-CZ"/>
              <a:t>Kliknutím lze upravit styl.</a:t>
            </a:r>
          </a:p>
        </p:txBody>
      </p:sp>
      <p:sp>
        <p:nvSpPr>
          <p:cNvPr id="3" name="Zástupný text 2">
            <a:extLst>
              <a:ext uri="{FF2B5EF4-FFF2-40B4-BE49-F238E27FC236}">
                <a16:creationId xmlns:a16="http://schemas.microsoft.com/office/drawing/2014/main" id="{58083018-0582-4F79-9E9B-2C560BCA798D}"/>
              </a:ext>
            </a:extLst>
          </p:cNvPr>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DE7A080-CFCC-4A16-AAD2-D40F3704BAEA}"/>
              </a:ext>
            </a:extLst>
          </p:cNvPr>
          <p:cNvSpPr>
            <a:spLocks noGrp="1"/>
          </p:cNvSpPr>
          <p:nvPr>
            <p:ph type="dt" sz="half" idx="10"/>
          </p:nvPr>
        </p:nvSpPr>
        <p:spPr/>
        <p:txBody>
          <a:bodyPr/>
          <a:lstStyle>
            <a:lvl1pPr>
              <a:defRPr/>
            </a:lvl1pPr>
          </a:lstStyle>
          <a:p>
            <a:endParaRPr lang="en-US" altLang="cs-CZ"/>
          </a:p>
        </p:txBody>
      </p:sp>
      <p:sp>
        <p:nvSpPr>
          <p:cNvPr id="5" name="Zástupný symbol pro zápatí 4">
            <a:extLst>
              <a:ext uri="{FF2B5EF4-FFF2-40B4-BE49-F238E27FC236}">
                <a16:creationId xmlns:a16="http://schemas.microsoft.com/office/drawing/2014/main" id="{D73F20DF-2207-4053-B12D-A8BDF95C7BA6}"/>
              </a:ext>
            </a:extLst>
          </p:cNvPr>
          <p:cNvSpPr>
            <a:spLocks noGrp="1"/>
          </p:cNvSpPr>
          <p:nvPr>
            <p:ph type="ftr" sz="quarter" idx="11"/>
          </p:nvPr>
        </p:nvSpPr>
        <p:spPr/>
        <p:txBody>
          <a:bodyPr/>
          <a:lstStyle>
            <a:lvl1pPr>
              <a:defRPr/>
            </a:lvl1pPr>
          </a:lstStyle>
          <a:p>
            <a:endParaRPr lang="en-US" altLang="cs-CZ"/>
          </a:p>
        </p:txBody>
      </p:sp>
      <p:sp>
        <p:nvSpPr>
          <p:cNvPr id="6" name="Zástupný symbol pro číslo snímku 5">
            <a:extLst>
              <a:ext uri="{FF2B5EF4-FFF2-40B4-BE49-F238E27FC236}">
                <a16:creationId xmlns:a16="http://schemas.microsoft.com/office/drawing/2014/main" id="{92B9E43B-288C-4823-8F06-63ED38A87245}"/>
              </a:ext>
            </a:extLst>
          </p:cNvPr>
          <p:cNvSpPr>
            <a:spLocks noGrp="1"/>
          </p:cNvSpPr>
          <p:nvPr>
            <p:ph type="sldNum" sz="quarter" idx="12"/>
          </p:nvPr>
        </p:nvSpPr>
        <p:spPr/>
        <p:txBody>
          <a:bodyPr/>
          <a:lstStyle>
            <a:lvl1pPr>
              <a:defRPr/>
            </a:lvl1pPr>
          </a:lstStyle>
          <a:p>
            <a:fld id="{5E83235D-5467-4D13-910F-F5AB29A246C5}" type="slidenum">
              <a:rPr lang="en-US" altLang="cs-CZ"/>
              <a:pPr/>
              <a:t>‹#›</a:t>
            </a:fld>
            <a:endParaRPr lang="en-US" altLang="cs-CZ"/>
          </a:p>
        </p:txBody>
      </p:sp>
    </p:spTree>
    <p:extLst>
      <p:ext uri="{BB962C8B-B14F-4D97-AF65-F5344CB8AC3E}">
        <p14:creationId xmlns:p14="http://schemas.microsoft.com/office/powerpoint/2010/main" val="792387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9B00E-7237-45D8-B7F4-636AA409516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C24B858-537C-4191-B774-1A0A895B467B}"/>
              </a:ext>
            </a:extLst>
          </p:cNvPr>
          <p:cNvSpPr>
            <a:spLocks noGrp="1"/>
          </p:cNvSpPr>
          <p:nvPr>
            <p:ph sz="half" idx="1"/>
          </p:nvPr>
        </p:nvSpPr>
        <p:spPr>
          <a:xfrm>
            <a:off x="685800" y="2057400"/>
            <a:ext cx="3818467" cy="4114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456FD82-D2E5-4DA7-8CC5-4E44435C44CD}"/>
              </a:ext>
            </a:extLst>
          </p:cNvPr>
          <p:cNvSpPr>
            <a:spLocks noGrp="1"/>
          </p:cNvSpPr>
          <p:nvPr>
            <p:ph sz="half" idx="2"/>
          </p:nvPr>
        </p:nvSpPr>
        <p:spPr>
          <a:xfrm>
            <a:off x="4639734" y="2057400"/>
            <a:ext cx="3818467" cy="4114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D6ABCBF-8622-4FB5-821B-AE25C4EC6D01}"/>
              </a:ext>
            </a:extLst>
          </p:cNvPr>
          <p:cNvSpPr>
            <a:spLocks noGrp="1"/>
          </p:cNvSpPr>
          <p:nvPr>
            <p:ph type="dt" sz="half" idx="10"/>
          </p:nvPr>
        </p:nvSpPr>
        <p:spPr/>
        <p:txBody>
          <a:bodyPr/>
          <a:lstStyle>
            <a:lvl1pPr>
              <a:defRPr/>
            </a:lvl1pPr>
          </a:lstStyle>
          <a:p>
            <a:endParaRPr lang="en-US" altLang="cs-CZ"/>
          </a:p>
        </p:txBody>
      </p:sp>
      <p:sp>
        <p:nvSpPr>
          <p:cNvPr id="6" name="Zástupný symbol pro zápatí 5">
            <a:extLst>
              <a:ext uri="{FF2B5EF4-FFF2-40B4-BE49-F238E27FC236}">
                <a16:creationId xmlns:a16="http://schemas.microsoft.com/office/drawing/2014/main" id="{3C25DF5F-4D2A-47A4-A8B1-7C05B04FF2E0}"/>
              </a:ext>
            </a:extLst>
          </p:cNvPr>
          <p:cNvSpPr>
            <a:spLocks noGrp="1"/>
          </p:cNvSpPr>
          <p:nvPr>
            <p:ph type="ftr" sz="quarter" idx="11"/>
          </p:nvPr>
        </p:nvSpPr>
        <p:spPr/>
        <p:txBody>
          <a:bodyPr/>
          <a:lstStyle>
            <a:lvl1pPr>
              <a:defRPr/>
            </a:lvl1pPr>
          </a:lstStyle>
          <a:p>
            <a:endParaRPr lang="en-US" altLang="cs-CZ"/>
          </a:p>
        </p:txBody>
      </p:sp>
      <p:sp>
        <p:nvSpPr>
          <p:cNvPr id="7" name="Zástupný symbol pro číslo snímku 6">
            <a:extLst>
              <a:ext uri="{FF2B5EF4-FFF2-40B4-BE49-F238E27FC236}">
                <a16:creationId xmlns:a16="http://schemas.microsoft.com/office/drawing/2014/main" id="{E0BE243B-5E45-49B3-B275-D7AA33D883D3}"/>
              </a:ext>
            </a:extLst>
          </p:cNvPr>
          <p:cNvSpPr>
            <a:spLocks noGrp="1"/>
          </p:cNvSpPr>
          <p:nvPr>
            <p:ph type="sldNum" sz="quarter" idx="12"/>
          </p:nvPr>
        </p:nvSpPr>
        <p:spPr/>
        <p:txBody>
          <a:bodyPr/>
          <a:lstStyle>
            <a:lvl1pPr>
              <a:defRPr/>
            </a:lvl1pPr>
          </a:lstStyle>
          <a:p>
            <a:fld id="{16ADDE00-3F43-4D7E-A5BF-7DE6A9795BF4}" type="slidenum">
              <a:rPr lang="en-US" altLang="cs-CZ"/>
              <a:pPr/>
              <a:t>‹#›</a:t>
            </a:fld>
            <a:endParaRPr lang="en-US" altLang="cs-CZ"/>
          </a:p>
        </p:txBody>
      </p:sp>
    </p:spTree>
    <p:extLst>
      <p:ext uri="{BB962C8B-B14F-4D97-AF65-F5344CB8AC3E}">
        <p14:creationId xmlns:p14="http://schemas.microsoft.com/office/powerpoint/2010/main" val="930131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1DD48-06FC-4D0E-9652-375832FB84C8}"/>
              </a:ext>
            </a:extLst>
          </p:cNvPr>
          <p:cNvSpPr>
            <a:spLocks noGrp="1"/>
          </p:cNvSpPr>
          <p:nvPr>
            <p:ph type="title"/>
          </p:nvPr>
        </p:nvSpPr>
        <p:spPr>
          <a:xfrm>
            <a:off x="629356"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1547FBC-342B-4B6B-98AE-4C431A8CBFEC}"/>
              </a:ext>
            </a:extLst>
          </p:cNvPr>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361D4D3-D62D-497C-92BD-F780E744E91C}"/>
              </a:ext>
            </a:extLst>
          </p:cNvPr>
          <p:cNvSpPr>
            <a:spLocks noGrp="1"/>
          </p:cNvSpPr>
          <p:nvPr>
            <p:ph sz="half" idx="2"/>
          </p:nvPr>
        </p:nvSpPr>
        <p:spPr>
          <a:xfrm>
            <a:off x="629356" y="2505075"/>
            <a:ext cx="386926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643999E-9D89-4DD0-8F4A-56252338289C}"/>
              </a:ext>
            </a:extLst>
          </p:cNvPr>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1E850BF-4523-41CE-B9C7-E67B0C948D44}"/>
              </a:ext>
            </a:extLst>
          </p:cNvPr>
          <p:cNvSpPr>
            <a:spLocks noGrp="1"/>
          </p:cNvSpPr>
          <p:nvPr>
            <p:ph sz="quarter" idx="4"/>
          </p:nvPr>
        </p:nvSpPr>
        <p:spPr>
          <a:xfrm>
            <a:off x="4629856" y="2505075"/>
            <a:ext cx="388620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5B22510-81DB-4716-9217-A8636625C40B}"/>
              </a:ext>
            </a:extLst>
          </p:cNvPr>
          <p:cNvSpPr>
            <a:spLocks noGrp="1"/>
          </p:cNvSpPr>
          <p:nvPr>
            <p:ph type="dt" sz="half" idx="10"/>
          </p:nvPr>
        </p:nvSpPr>
        <p:spPr/>
        <p:txBody>
          <a:bodyPr/>
          <a:lstStyle>
            <a:lvl1pPr>
              <a:defRPr/>
            </a:lvl1pPr>
          </a:lstStyle>
          <a:p>
            <a:endParaRPr lang="en-US" altLang="cs-CZ"/>
          </a:p>
        </p:txBody>
      </p:sp>
      <p:sp>
        <p:nvSpPr>
          <p:cNvPr id="8" name="Zástupný symbol pro zápatí 7">
            <a:extLst>
              <a:ext uri="{FF2B5EF4-FFF2-40B4-BE49-F238E27FC236}">
                <a16:creationId xmlns:a16="http://schemas.microsoft.com/office/drawing/2014/main" id="{131E81EE-D01C-4545-B736-42554EB87CAD}"/>
              </a:ext>
            </a:extLst>
          </p:cNvPr>
          <p:cNvSpPr>
            <a:spLocks noGrp="1"/>
          </p:cNvSpPr>
          <p:nvPr>
            <p:ph type="ftr" sz="quarter" idx="11"/>
          </p:nvPr>
        </p:nvSpPr>
        <p:spPr/>
        <p:txBody>
          <a:bodyPr/>
          <a:lstStyle>
            <a:lvl1pPr>
              <a:defRPr/>
            </a:lvl1pPr>
          </a:lstStyle>
          <a:p>
            <a:endParaRPr lang="en-US" altLang="cs-CZ"/>
          </a:p>
        </p:txBody>
      </p:sp>
      <p:sp>
        <p:nvSpPr>
          <p:cNvPr id="9" name="Zástupný symbol pro číslo snímku 8">
            <a:extLst>
              <a:ext uri="{FF2B5EF4-FFF2-40B4-BE49-F238E27FC236}">
                <a16:creationId xmlns:a16="http://schemas.microsoft.com/office/drawing/2014/main" id="{53B101A6-73DF-41B5-9CE1-FBFE64D2A4DD}"/>
              </a:ext>
            </a:extLst>
          </p:cNvPr>
          <p:cNvSpPr>
            <a:spLocks noGrp="1"/>
          </p:cNvSpPr>
          <p:nvPr>
            <p:ph type="sldNum" sz="quarter" idx="12"/>
          </p:nvPr>
        </p:nvSpPr>
        <p:spPr/>
        <p:txBody>
          <a:bodyPr/>
          <a:lstStyle>
            <a:lvl1pPr>
              <a:defRPr/>
            </a:lvl1pPr>
          </a:lstStyle>
          <a:p>
            <a:fld id="{3E1115C6-E8B3-44D4-8EA0-E66070E81BD3}" type="slidenum">
              <a:rPr lang="en-US" altLang="cs-CZ"/>
              <a:pPr/>
              <a:t>‹#›</a:t>
            </a:fld>
            <a:endParaRPr lang="en-US" altLang="cs-CZ"/>
          </a:p>
        </p:txBody>
      </p:sp>
    </p:spTree>
    <p:extLst>
      <p:ext uri="{BB962C8B-B14F-4D97-AF65-F5344CB8AC3E}">
        <p14:creationId xmlns:p14="http://schemas.microsoft.com/office/powerpoint/2010/main" val="1015271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597C8E-932E-4F1F-A986-BB5F4A85F67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DD69065-CD97-487C-8C29-43B991DEB086}"/>
              </a:ext>
            </a:extLst>
          </p:cNvPr>
          <p:cNvSpPr>
            <a:spLocks noGrp="1"/>
          </p:cNvSpPr>
          <p:nvPr>
            <p:ph type="dt" sz="half" idx="10"/>
          </p:nvPr>
        </p:nvSpPr>
        <p:spPr/>
        <p:txBody>
          <a:bodyPr/>
          <a:lstStyle>
            <a:lvl1pPr>
              <a:defRPr/>
            </a:lvl1pPr>
          </a:lstStyle>
          <a:p>
            <a:endParaRPr lang="en-US" altLang="cs-CZ"/>
          </a:p>
        </p:txBody>
      </p:sp>
      <p:sp>
        <p:nvSpPr>
          <p:cNvPr id="4" name="Zástupný symbol pro zápatí 3">
            <a:extLst>
              <a:ext uri="{FF2B5EF4-FFF2-40B4-BE49-F238E27FC236}">
                <a16:creationId xmlns:a16="http://schemas.microsoft.com/office/drawing/2014/main" id="{DF3F0BED-B666-4B02-AAC4-1225EFE13A32}"/>
              </a:ext>
            </a:extLst>
          </p:cNvPr>
          <p:cNvSpPr>
            <a:spLocks noGrp="1"/>
          </p:cNvSpPr>
          <p:nvPr>
            <p:ph type="ftr" sz="quarter" idx="11"/>
          </p:nvPr>
        </p:nvSpPr>
        <p:spPr/>
        <p:txBody>
          <a:bodyPr/>
          <a:lstStyle>
            <a:lvl1pPr>
              <a:defRPr/>
            </a:lvl1pPr>
          </a:lstStyle>
          <a:p>
            <a:endParaRPr lang="en-US" altLang="cs-CZ"/>
          </a:p>
        </p:txBody>
      </p:sp>
      <p:sp>
        <p:nvSpPr>
          <p:cNvPr id="5" name="Zástupný symbol pro číslo snímku 4">
            <a:extLst>
              <a:ext uri="{FF2B5EF4-FFF2-40B4-BE49-F238E27FC236}">
                <a16:creationId xmlns:a16="http://schemas.microsoft.com/office/drawing/2014/main" id="{FFA2A404-E212-4FB2-A28B-1605F559E239}"/>
              </a:ext>
            </a:extLst>
          </p:cNvPr>
          <p:cNvSpPr>
            <a:spLocks noGrp="1"/>
          </p:cNvSpPr>
          <p:nvPr>
            <p:ph type="sldNum" sz="quarter" idx="12"/>
          </p:nvPr>
        </p:nvSpPr>
        <p:spPr/>
        <p:txBody>
          <a:bodyPr/>
          <a:lstStyle>
            <a:lvl1pPr>
              <a:defRPr/>
            </a:lvl1pPr>
          </a:lstStyle>
          <a:p>
            <a:fld id="{7933C54F-ADE3-4BA5-9391-6C786D89EF60}" type="slidenum">
              <a:rPr lang="en-US" altLang="cs-CZ"/>
              <a:pPr/>
              <a:t>‹#›</a:t>
            </a:fld>
            <a:endParaRPr lang="en-US" altLang="cs-CZ"/>
          </a:p>
        </p:txBody>
      </p:sp>
    </p:spTree>
    <p:extLst>
      <p:ext uri="{BB962C8B-B14F-4D97-AF65-F5344CB8AC3E}">
        <p14:creationId xmlns:p14="http://schemas.microsoft.com/office/powerpoint/2010/main" val="37747987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CF5A766-61B0-4144-9374-B2D388E90495}"/>
              </a:ext>
            </a:extLst>
          </p:cNvPr>
          <p:cNvSpPr>
            <a:spLocks noGrp="1"/>
          </p:cNvSpPr>
          <p:nvPr>
            <p:ph type="dt" sz="half" idx="10"/>
          </p:nvPr>
        </p:nvSpPr>
        <p:spPr/>
        <p:txBody>
          <a:bodyPr/>
          <a:lstStyle>
            <a:lvl1pPr>
              <a:defRPr/>
            </a:lvl1pPr>
          </a:lstStyle>
          <a:p>
            <a:endParaRPr lang="en-US" altLang="cs-CZ"/>
          </a:p>
        </p:txBody>
      </p:sp>
      <p:sp>
        <p:nvSpPr>
          <p:cNvPr id="3" name="Zástupný symbol pro zápatí 2">
            <a:extLst>
              <a:ext uri="{FF2B5EF4-FFF2-40B4-BE49-F238E27FC236}">
                <a16:creationId xmlns:a16="http://schemas.microsoft.com/office/drawing/2014/main" id="{B2CDE08D-FA61-4B2A-867C-08B84EB3EE28}"/>
              </a:ext>
            </a:extLst>
          </p:cNvPr>
          <p:cNvSpPr>
            <a:spLocks noGrp="1"/>
          </p:cNvSpPr>
          <p:nvPr>
            <p:ph type="ftr" sz="quarter" idx="11"/>
          </p:nvPr>
        </p:nvSpPr>
        <p:spPr/>
        <p:txBody>
          <a:bodyPr/>
          <a:lstStyle>
            <a:lvl1pPr>
              <a:defRPr/>
            </a:lvl1pPr>
          </a:lstStyle>
          <a:p>
            <a:endParaRPr lang="en-US" altLang="cs-CZ"/>
          </a:p>
        </p:txBody>
      </p:sp>
      <p:sp>
        <p:nvSpPr>
          <p:cNvPr id="4" name="Zástupný symbol pro číslo snímku 3">
            <a:extLst>
              <a:ext uri="{FF2B5EF4-FFF2-40B4-BE49-F238E27FC236}">
                <a16:creationId xmlns:a16="http://schemas.microsoft.com/office/drawing/2014/main" id="{A671A40D-A36C-4CEE-8241-FB6018F64EA0}"/>
              </a:ext>
            </a:extLst>
          </p:cNvPr>
          <p:cNvSpPr>
            <a:spLocks noGrp="1"/>
          </p:cNvSpPr>
          <p:nvPr>
            <p:ph type="sldNum" sz="quarter" idx="12"/>
          </p:nvPr>
        </p:nvSpPr>
        <p:spPr/>
        <p:txBody>
          <a:bodyPr/>
          <a:lstStyle>
            <a:lvl1pPr>
              <a:defRPr/>
            </a:lvl1pPr>
          </a:lstStyle>
          <a:p>
            <a:fld id="{758354FC-FBDC-44B2-941C-8E5BA64FC86B}" type="slidenum">
              <a:rPr lang="en-US" altLang="cs-CZ"/>
              <a:pPr/>
              <a:t>‹#›</a:t>
            </a:fld>
            <a:endParaRPr lang="en-US" altLang="cs-CZ"/>
          </a:p>
        </p:txBody>
      </p:sp>
    </p:spTree>
    <p:extLst>
      <p:ext uri="{BB962C8B-B14F-4D97-AF65-F5344CB8AC3E}">
        <p14:creationId xmlns:p14="http://schemas.microsoft.com/office/powerpoint/2010/main" val="776300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137B3-8D44-4AA1-8C85-95306209E922}"/>
              </a:ext>
            </a:extLst>
          </p:cNvPr>
          <p:cNvSpPr>
            <a:spLocks noGrp="1"/>
          </p:cNvSpPr>
          <p:nvPr>
            <p:ph type="title"/>
          </p:nvPr>
        </p:nvSpPr>
        <p:spPr>
          <a:xfrm>
            <a:off x="629356" y="457200"/>
            <a:ext cx="2949222" cy="1600200"/>
          </a:xfrm>
        </p:spPr>
        <p:txBody>
          <a:bodyPr/>
          <a:lstStyle>
            <a:lvl1pPr>
              <a:defRPr sz="2844"/>
            </a:lvl1pPr>
          </a:lstStyle>
          <a:p>
            <a:r>
              <a:rPr lang="cs-CZ"/>
              <a:t>Kliknutím lze upravit styl.</a:t>
            </a:r>
          </a:p>
        </p:txBody>
      </p:sp>
      <p:sp>
        <p:nvSpPr>
          <p:cNvPr id="3" name="Zástupný obsah 2">
            <a:extLst>
              <a:ext uri="{FF2B5EF4-FFF2-40B4-BE49-F238E27FC236}">
                <a16:creationId xmlns:a16="http://schemas.microsoft.com/office/drawing/2014/main" id="{757A1C43-0043-4869-A316-C60A68F356B1}"/>
              </a:ext>
            </a:extLst>
          </p:cNvPr>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A8C2AF7-C981-477E-8DBF-B066809522E8}"/>
              </a:ext>
            </a:extLst>
          </p:cNvPr>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909945B-396C-492D-837A-FFBF24C5493F}"/>
              </a:ext>
            </a:extLst>
          </p:cNvPr>
          <p:cNvSpPr>
            <a:spLocks noGrp="1"/>
          </p:cNvSpPr>
          <p:nvPr>
            <p:ph type="dt" sz="half" idx="10"/>
          </p:nvPr>
        </p:nvSpPr>
        <p:spPr/>
        <p:txBody>
          <a:bodyPr/>
          <a:lstStyle>
            <a:lvl1pPr>
              <a:defRPr/>
            </a:lvl1pPr>
          </a:lstStyle>
          <a:p>
            <a:endParaRPr lang="en-US" altLang="cs-CZ"/>
          </a:p>
        </p:txBody>
      </p:sp>
      <p:sp>
        <p:nvSpPr>
          <p:cNvPr id="6" name="Zástupný symbol pro zápatí 5">
            <a:extLst>
              <a:ext uri="{FF2B5EF4-FFF2-40B4-BE49-F238E27FC236}">
                <a16:creationId xmlns:a16="http://schemas.microsoft.com/office/drawing/2014/main" id="{24FC452F-BC65-47B9-A6D2-D977448717FA}"/>
              </a:ext>
            </a:extLst>
          </p:cNvPr>
          <p:cNvSpPr>
            <a:spLocks noGrp="1"/>
          </p:cNvSpPr>
          <p:nvPr>
            <p:ph type="ftr" sz="quarter" idx="11"/>
          </p:nvPr>
        </p:nvSpPr>
        <p:spPr/>
        <p:txBody>
          <a:bodyPr/>
          <a:lstStyle>
            <a:lvl1pPr>
              <a:defRPr/>
            </a:lvl1pPr>
          </a:lstStyle>
          <a:p>
            <a:endParaRPr lang="en-US" altLang="cs-CZ"/>
          </a:p>
        </p:txBody>
      </p:sp>
      <p:sp>
        <p:nvSpPr>
          <p:cNvPr id="7" name="Zástupný symbol pro číslo snímku 6">
            <a:extLst>
              <a:ext uri="{FF2B5EF4-FFF2-40B4-BE49-F238E27FC236}">
                <a16:creationId xmlns:a16="http://schemas.microsoft.com/office/drawing/2014/main" id="{D316ACF5-43E4-484D-918F-12AEF9EE94C5}"/>
              </a:ext>
            </a:extLst>
          </p:cNvPr>
          <p:cNvSpPr>
            <a:spLocks noGrp="1"/>
          </p:cNvSpPr>
          <p:nvPr>
            <p:ph type="sldNum" sz="quarter" idx="12"/>
          </p:nvPr>
        </p:nvSpPr>
        <p:spPr/>
        <p:txBody>
          <a:bodyPr/>
          <a:lstStyle>
            <a:lvl1pPr>
              <a:defRPr/>
            </a:lvl1pPr>
          </a:lstStyle>
          <a:p>
            <a:fld id="{CE16A908-1BA7-48A6-85FC-839780936D24}" type="slidenum">
              <a:rPr lang="en-US" altLang="cs-CZ"/>
              <a:pPr/>
              <a:t>‹#›</a:t>
            </a:fld>
            <a:endParaRPr lang="en-US" altLang="cs-CZ"/>
          </a:p>
        </p:txBody>
      </p:sp>
    </p:spTree>
    <p:extLst>
      <p:ext uri="{BB962C8B-B14F-4D97-AF65-F5344CB8AC3E}">
        <p14:creationId xmlns:p14="http://schemas.microsoft.com/office/powerpoint/2010/main" val="1630509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67AE4C-E4C3-41B1-8C2D-C5B10DB1E536}"/>
              </a:ext>
            </a:extLst>
          </p:cNvPr>
          <p:cNvSpPr>
            <a:spLocks noGrp="1"/>
          </p:cNvSpPr>
          <p:nvPr>
            <p:ph type="title"/>
          </p:nvPr>
        </p:nvSpPr>
        <p:spPr>
          <a:xfrm>
            <a:off x="629356" y="457200"/>
            <a:ext cx="2949222" cy="1600200"/>
          </a:xfrm>
        </p:spPr>
        <p:txBody>
          <a:bodyPr/>
          <a:lstStyle>
            <a:lvl1pPr>
              <a:defRPr sz="2844"/>
            </a:lvl1pPr>
          </a:lstStyle>
          <a:p>
            <a:r>
              <a:rPr lang="cs-CZ"/>
              <a:t>Kliknutím lze upravit styl.</a:t>
            </a:r>
          </a:p>
        </p:txBody>
      </p:sp>
      <p:sp>
        <p:nvSpPr>
          <p:cNvPr id="3" name="Zástupný symbol obrázku 2">
            <a:extLst>
              <a:ext uri="{FF2B5EF4-FFF2-40B4-BE49-F238E27FC236}">
                <a16:creationId xmlns:a16="http://schemas.microsoft.com/office/drawing/2014/main" id="{E3939565-73EC-47CE-91C7-DEFB021847B2}"/>
              </a:ext>
            </a:extLst>
          </p:cNvPr>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cs-CZ"/>
          </a:p>
        </p:txBody>
      </p:sp>
      <p:sp>
        <p:nvSpPr>
          <p:cNvPr id="4" name="Zástupný text 3">
            <a:extLst>
              <a:ext uri="{FF2B5EF4-FFF2-40B4-BE49-F238E27FC236}">
                <a16:creationId xmlns:a16="http://schemas.microsoft.com/office/drawing/2014/main" id="{C9CF3687-E57F-4144-AC55-F19207E5C96B}"/>
              </a:ext>
            </a:extLst>
          </p:cNvPr>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8804CD5-231F-432F-A0F3-FBE7CD74D194}"/>
              </a:ext>
            </a:extLst>
          </p:cNvPr>
          <p:cNvSpPr>
            <a:spLocks noGrp="1"/>
          </p:cNvSpPr>
          <p:nvPr>
            <p:ph type="dt" sz="half" idx="10"/>
          </p:nvPr>
        </p:nvSpPr>
        <p:spPr/>
        <p:txBody>
          <a:bodyPr/>
          <a:lstStyle>
            <a:lvl1pPr>
              <a:defRPr/>
            </a:lvl1pPr>
          </a:lstStyle>
          <a:p>
            <a:endParaRPr lang="en-US" altLang="cs-CZ"/>
          </a:p>
        </p:txBody>
      </p:sp>
      <p:sp>
        <p:nvSpPr>
          <p:cNvPr id="6" name="Zástupný symbol pro zápatí 5">
            <a:extLst>
              <a:ext uri="{FF2B5EF4-FFF2-40B4-BE49-F238E27FC236}">
                <a16:creationId xmlns:a16="http://schemas.microsoft.com/office/drawing/2014/main" id="{CC308E6C-E8B5-4EDB-96AD-D63797E399EA}"/>
              </a:ext>
            </a:extLst>
          </p:cNvPr>
          <p:cNvSpPr>
            <a:spLocks noGrp="1"/>
          </p:cNvSpPr>
          <p:nvPr>
            <p:ph type="ftr" sz="quarter" idx="11"/>
          </p:nvPr>
        </p:nvSpPr>
        <p:spPr/>
        <p:txBody>
          <a:bodyPr/>
          <a:lstStyle>
            <a:lvl1pPr>
              <a:defRPr/>
            </a:lvl1pPr>
          </a:lstStyle>
          <a:p>
            <a:endParaRPr lang="en-US" altLang="cs-CZ"/>
          </a:p>
        </p:txBody>
      </p:sp>
      <p:sp>
        <p:nvSpPr>
          <p:cNvPr id="7" name="Zástupný symbol pro číslo snímku 6">
            <a:extLst>
              <a:ext uri="{FF2B5EF4-FFF2-40B4-BE49-F238E27FC236}">
                <a16:creationId xmlns:a16="http://schemas.microsoft.com/office/drawing/2014/main" id="{CCF467EB-C131-435C-9DFD-B34A885AAFE2}"/>
              </a:ext>
            </a:extLst>
          </p:cNvPr>
          <p:cNvSpPr>
            <a:spLocks noGrp="1"/>
          </p:cNvSpPr>
          <p:nvPr>
            <p:ph type="sldNum" sz="quarter" idx="12"/>
          </p:nvPr>
        </p:nvSpPr>
        <p:spPr/>
        <p:txBody>
          <a:bodyPr/>
          <a:lstStyle>
            <a:lvl1pPr>
              <a:defRPr/>
            </a:lvl1pPr>
          </a:lstStyle>
          <a:p>
            <a:fld id="{BEED9725-82E5-45BB-B5A5-6CE326D491F5}" type="slidenum">
              <a:rPr lang="en-US" altLang="cs-CZ"/>
              <a:pPr/>
              <a:t>‹#›</a:t>
            </a:fld>
            <a:endParaRPr lang="en-US" altLang="cs-CZ"/>
          </a:p>
        </p:txBody>
      </p:sp>
    </p:spTree>
    <p:extLst>
      <p:ext uri="{BB962C8B-B14F-4D97-AF65-F5344CB8AC3E}">
        <p14:creationId xmlns:p14="http://schemas.microsoft.com/office/powerpoint/2010/main" val="18529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D7522B12-62B5-4F56-9B55-471C59578C8D}" type="slidenum">
              <a:rPr lang="cs-CZ" altLang="cs-CZ"/>
              <a:pPr/>
              <a:t>‹#›</a:t>
            </a:fld>
            <a:endParaRPr lang="cs-CZ" altLang="cs-CZ"/>
          </a:p>
        </p:txBody>
      </p:sp>
    </p:spTree>
    <p:extLst>
      <p:ext uri="{BB962C8B-B14F-4D97-AF65-F5344CB8AC3E}">
        <p14:creationId xmlns:p14="http://schemas.microsoft.com/office/powerpoint/2010/main" val="3991968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6EDE2C-264B-478F-9C59-6D7E5FE93B2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F97F5FD-2F8E-4D1A-B436-4557B7564A6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D1952CD-AA16-4023-9ACB-2AF7D73BCCAE}"/>
              </a:ext>
            </a:extLst>
          </p:cNvPr>
          <p:cNvSpPr>
            <a:spLocks noGrp="1"/>
          </p:cNvSpPr>
          <p:nvPr>
            <p:ph type="dt" sz="half" idx="10"/>
          </p:nvPr>
        </p:nvSpPr>
        <p:spPr/>
        <p:txBody>
          <a:bodyPr/>
          <a:lstStyle>
            <a:lvl1pPr>
              <a:defRPr/>
            </a:lvl1pPr>
          </a:lstStyle>
          <a:p>
            <a:endParaRPr lang="en-US" altLang="cs-CZ"/>
          </a:p>
        </p:txBody>
      </p:sp>
      <p:sp>
        <p:nvSpPr>
          <p:cNvPr id="5" name="Zástupný symbol pro zápatí 4">
            <a:extLst>
              <a:ext uri="{FF2B5EF4-FFF2-40B4-BE49-F238E27FC236}">
                <a16:creationId xmlns:a16="http://schemas.microsoft.com/office/drawing/2014/main" id="{4A0F189B-1778-4B19-A813-97D1C8079A56}"/>
              </a:ext>
            </a:extLst>
          </p:cNvPr>
          <p:cNvSpPr>
            <a:spLocks noGrp="1"/>
          </p:cNvSpPr>
          <p:nvPr>
            <p:ph type="ftr" sz="quarter" idx="11"/>
          </p:nvPr>
        </p:nvSpPr>
        <p:spPr/>
        <p:txBody>
          <a:bodyPr/>
          <a:lstStyle>
            <a:lvl1pPr>
              <a:defRPr/>
            </a:lvl1pPr>
          </a:lstStyle>
          <a:p>
            <a:endParaRPr lang="en-US" altLang="cs-CZ"/>
          </a:p>
        </p:txBody>
      </p:sp>
      <p:sp>
        <p:nvSpPr>
          <p:cNvPr id="6" name="Zástupný symbol pro číslo snímku 5">
            <a:extLst>
              <a:ext uri="{FF2B5EF4-FFF2-40B4-BE49-F238E27FC236}">
                <a16:creationId xmlns:a16="http://schemas.microsoft.com/office/drawing/2014/main" id="{41B764FE-5E2B-4563-A0A1-59BFB54E9072}"/>
              </a:ext>
            </a:extLst>
          </p:cNvPr>
          <p:cNvSpPr>
            <a:spLocks noGrp="1"/>
          </p:cNvSpPr>
          <p:nvPr>
            <p:ph type="sldNum" sz="quarter" idx="12"/>
          </p:nvPr>
        </p:nvSpPr>
        <p:spPr/>
        <p:txBody>
          <a:bodyPr/>
          <a:lstStyle>
            <a:lvl1pPr>
              <a:defRPr/>
            </a:lvl1pPr>
          </a:lstStyle>
          <a:p>
            <a:fld id="{6A042BD7-A4CB-4EB0-A22F-831851E4DF62}" type="slidenum">
              <a:rPr lang="en-US" altLang="cs-CZ"/>
              <a:pPr/>
              <a:t>‹#›</a:t>
            </a:fld>
            <a:endParaRPr lang="en-US" altLang="cs-CZ"/>
          </a:p>
        </p:txBody>
      </p:sp>
    </p:spTree>
    <p:extLst>
      <p:ext uri="{BB962C8B-B14F-4D97-AF65-F5344CB8AC3E}">
        <p14:creationId xmlns:p14="http://schemas.microsoft.com/office/powerpoint/2010/main" val="1503454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43CD1A0-6073-48A5-AA5E-574699DC2FE4}"/>
              </a:ext>
            </a:extLst>
          </p:cNvPr>
          <p:cNvSpPr>
            <a:spLocks noGrp="1"/>
          </p:cNvSpPr>
          <p:nvPr>
            <p:ph type="title" orient="vert"/>
          </p:nvPr>
        </p:nvSpPr>
        <p:spPr>
          <a:xfrm>
            <a:off x="6515101" y="381000"/>
            <a:ext cx="1943100" cy="5791200"/>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17A2FE2-14FE-4302-B80F-526A5608F99C}"/>
              </a:ext>
            </a:extLst>
          </p:cNvPr>
          <p:cNvSpPr>
            <a:spLocks noGrp="1"/>
          </p:cNvSpPr>
          <p:nvPr>
            <p:ph type="body" orient="vert" idx="1"/>
          </p:nvPr>
        </p:nvSpPr>
        <p:spPr>
          <a:xfrm>
            <a:off x="685800" y="381000"/>
            <a:ext cx="5693834" cy="5791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F783FE9-0170-467E-B4AD-721247CD5D16}"/>
              </a:ext>
            </a:extLst>
          </p:cNvPr>
          <p:cNvSpPr>
            <a:spLocks noGrp="1"/>
          </p:cNvSpPr>
          <p:nvPr>
            <p:ph type="dt" sz="half" idx="10"/>
          </p:nvPr>
        </p:nvSpPr>
        <p:spPr/>
        <p:txBody>
          <a:bodyPr/>
          <a:lstStyle>
            <a:lvl1pPr>
              <a:defRPr/>
            </a:lvl1pPr>
          </a:lstStyle>
          <a:p>
            <a:endParaRPr lang="en-US" altLang="cs-CZ"/>
          </a:p>
        </p:txBody>
      </p:sp>
      <p:sp>
        <p:nvSpPr>
          <p:cNvPr id="5" name="Zástupný symbol pro zápatí 4">
            <a:extLst>
              <a:ext uri="{FF2B5EF4-FFF2-40B4-BE49-F238E27FC236}">
                <a16:creationId xmlns:a16="http://schemas.microsoft.com/office/drawing/2014/main" id="{AEA080B7-1D85-404C-B3ED-242D4F371BDD}"/>
              </a:ext>
            </a:extLst>
          </p:cNvPr>
          <p:cNvSpPr>
            <a:spLocks noGrp="1"/>
          </p:cNvSpPr>
          <p:nvPr>
            <p:ph type="ftr" sz="quarter" idx="11"/>
          </p:nvPr>
        </p:nvSpPr>
        <p:spPr/>
        <p:txBody>
          <a:bodyPr/>
          <a:lstStyle>
            <a:lvl1pPr>
              <a:defRPr/>
            </a:lvl1pPr>
          </a:lstStyle>
          <a:p>
            <a:endParaRPr lang="en-US" altLang="cs-CZ"/>
          </a:p>
        </p:txBody>
      </p:sp>
      <p:sp>
        <p:nvSpPr>
          <p:cNvPr id="6" name="Zástupný symbol pro číslo snímku 5">
            <a:extLst>
              <a:ext uri="{FF2B5EF4-FFF2-40B4-BE49-F238E27FC236}">
                <a16:creationId xmlns:a16="http://schemas.microsoft.com/office/drawing/2014/main" id="{181F2909-10DD-4F89-9589-CC914BC968E6}"/>
              </a:ext>
            </a:extLst>
          </p:cNvPr>
          <p:cNvSpPr>
            <a:spLocks noGrp="1"/>
          </p:cNvSpPr>
          <p:nvPr>
            <p:ph type="sldNum" sz="quarter" idx="12"/>
          </p:nvPr>
        </p:nvSpPr>
        <p:spPr/>
        <p:txBody>
          <a:bodyPr/>
          <a:lstStyle>
            <a:lvl1pPr>
              <a:defRPr/>
            </a:lvl1pPr>
          </a:lstStyle>
          <a:p>
            <a:fld id="{AAFFB7D8-6C21-4C79-AAB6-8C7DA219A86A}" type="slidenum">
              <a:rPr lang="en-US" altLang="cs-CZ"/>
              <a:pPr/>
              <a:t>‹#›</a:t>
            </a:fld>
            <a:endParaRPr lang="en-US" altLang="cs-CZ"/>
          </a:p>
        </p:txBody>
      </p:sp>
    </p:spTree>
    <p:extLst>
      <p:ext uri="{BB962C8B-B14F-4D97-AF65-F5344CB8AC3E}">
        <p14:creationId xmlns:p14="http://schemas.microsoft.com/office/powerpoint/2010/main" val="25317635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EA32E-88FE-4F9B-86CA-2EE706713940}"/>
              </a:ext>
            </a:extLst>
          </p:cNvPr>
          <p:cNvSpPr>
            <a:spLocks noGrp="1"/>
          </p:cNvSpPr>
          <p:nvPr>
            <p:ph type="title"/>
          </p:nvPr>
        </p:nvSpPr>
        <p:spPr>
          <a:xfrm>
            <a:off x="685800" y="381000"/>
            <a:ext cx="7772400" cy="1143000"/>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ACAD37D3-9212-4CDC-A500-11C530ABA1A3}"/>
              </a:ext>
            </a:extLst>
          </p:cNvPr>
          <p:cNvSpPr>
            <a:spLocks noGrp="1"/>
          </p:cNvSpPr>
          <p:nvPr>
            <p:ph type="tbl" idx="1"/>
          </p:nvPr>
        </p:nvSpPr>
        <p:spPr>
          <a:xfrm>
            <a:off x="685800" y="2057400"/>
            <a:ext cx="7772400" cy="4114800"/>
          </a:xfrm>
        </p:spPr>
        <p:txBody>
          <a:bodyPr/>
          <a:lstStyle/>
          <a:p>
            <a:endParaRPr lang="cs-CZ"/>
          </a:p>
        </p:txBody>
      </p:sp>
      <p:sp>
        <p:nvSpPr>
          <p:cNvPr id="4" name="Zástupný symbol pro datum 3">
            <a:extLst>
              <a:ext uri="{FF2B5EF4-FFF2-40B4-BE49-F238E27FC236}">
                <a16:creationId xmlns:a16="http://schemas.microsoft.com/office/drawing/2014/main" id="{8ED1045D-94F0-48F5-8753-A887AE055EED}"/>
              </a:ext>
            </a:extLst>
          </p:cNvPr>
          <p:cNvSpPr>
            <a:spLocks noGrp="1"/>
          </p:cNvSpPr>
          <p:nvPr>
            <p:ph type="dt" sz="half" idx="10"/>
          </p:nvPr>
        </p:nvSpPr>
        <p:spPr>
          <a:xfrm>
            <a:off x="685800" y="6324600"/>
            <a:ext cx="1905000" cy="457200"/>
          </a:xfrm>
        </p:spPr>
        <p:txBody>
          <a:bodyPr/>
          <a:lstStyle>
            <a:lvl1pPr>
              <a:defRPr/>
            </a:lvl1pPr>
          </a:lstStyle>
          <a:p>
            <a:endParaRPr lang="en-US" altLang="cs-CZ"/>
          </a:p>
        </p:txBody>
      </p:sp>
      <p:sp>
        <p:nvSpPr>
          <p:cNvPr id="5" name="Zástupný symbol pro zápatí 4">
            <a:extLst>
              <a:ext uri="{FF2B5EF4-FFF2-40B4-BE49-F238E27FC236}">
                <a16:creationId xmlns:a16="http://schemas.microsoft.com/office/drawing/2014/main" id="{616FD527-02B8-4DFE-80C2-321E6DEA6ED9}"/>
              </a:ext>
            </a:extLst>
          </p:cNvPr>
          <p:cNvSpPr>
            <a:spLocks noGrp="1"/>
          </p:cNvSpPr>
          <p:nvPr>
            <p:ph type="ftr" sz="quarter" idx="11"/>
          </p:nvPr>
        </p:nvSpPr>
        <p:spPr>
          <a:xfrm>
            <a:off x="3124200" y="6324600"/>
            <a:ext cx="2895600" cy="457200"/>
          </a:xfrm>
        </p:spPr>
        <p:txBody>
          <a:bodyPr/>
          <a:lstStyle>
            <a:lvl1pPr>
              <a:defRPr/>
            </a:lvl1pPr>
          </a:lstStyle>
          <a:p>
            <a:endParaRPr lang="en-US" altLang="cs-CZ"/>
          </a:p>
        </p:txBody>
      </p:sp>
      <p:sp>
        <p:nvSpPr>
          <p:cNvPr id="6" name="Zástupný symbol pro číslo snímku 5">
            <a:extLst>
              <a:ext uri="{FF2B5EF4-FFF2-40B4-BE49-F238E27FC236}">
                <a16:creationId xmlns:a16="http://schemas.microsoft.com/office/drawing/2014/main" id="{A0722B9A-1E21-447F-9F59-014626A8061D}"/>
              </a:ext>
            </a:extLst>
          </p:cNvPr>
          <p:cNvSpPr>
            <a:spLocks noGrp="1"/>
          </p:cNvSpPr>
          <p:nvPr>
            <p:ph type="sldNum" sz="quarter" idx="12"/>
          </p:nvPr>
        </p:nvSpPr>
        <p:spPr>
          <a:xfrm>
            <a:off x="6553200" y="6324600"/>
            <a:ext cx="1905000" cy="457200"/>
          </a:xfrm>
        </p:spPr>
        <p:txBody>
          <a:bodyPr/>
          <a:lstStyle>
            <a:lvl1pPr>
              <a:defRPr/>
            </a:lvl1pPr>
          </a:lstStyle>
          <a:p>
            <a:fld id="{DCEE17B0-C2CA-46C5-800F-15E2D3E2DA5A}" type="slidenum">
              <a:rPr lang="en-US" altLang="cs-CZ"/>
              <a:pPr/>
              <a:t>‹#›</a:t>
            </a:fld>
            <a:endParaRPr lang="en-US" altLang="cs-CZ"/>
          </a:p>
        </p:txBody>
      </p:sp>
    </p:spTree>
    <p:extLst>
      <p:ext uri="{BB962C8B-B14F-4D97-AF65-F5344CB8AC3E}">
        <p14:creationId xmlns:p14="http://schemas.microsoft.com/office/powerpoint/2010/main" val="36837329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A74E7A-FD50-4AAB-8F31-81E3AF2D0DFF}"/>
              </a:ext>
            </a:extLst>
          </p:cNvPr>
          <p:cNvSpPr>
            <a:spLocks noGrp="1"/>
          </p:cNvSpPr>
          <p:nvPr>
            <p:ph type="title"/>
          </p:nvPr>
        </p:nvSpPr>
        <p:spPr>
          <a:xfrm>
            <a:off x="685800" y="381000"/>
            <a:ext cx="7772400" cy="1143000"/>
          </a:xfrm>
        </p:spPr>
        <p:txBody>
          <a:bodyPr/>
          <a:lstStyle/>
          <a:p>
            <a:r>
              <a:rPr lang="cs-CZ"/>
              <a:t>Kliknutím lze upravit styl.</a:t>
            </a:r>
          </a:p>
        </p:txBody>
      </p:sp>
      <p:sp>
        <p:nvSpPr>
          <p:cNvPr id="3" name="Zástupný objekt grafu 2">
            <a:extLst>
              <a:ext uri="{FF2B5EF4-FFF2-40B4-BE49-F238E27FC236}">
                <a16:creationId xmlns:a16="http://schemas.microsoft.com/office/drawing/2014/main" id="{41886150-A462-4BE5-91CD-E0B600901E5A}"/>
              </a:ext>
            </a:extLst>
          </p:cNvPr>
          <p:cNvSpPr>
            <a:spLocks noGrp="1"/>
          </p:cNvSpPr>
          <p:nvPr>
            <p:ph type="chart" idx="1"/>
          </p:nvPr>
        </p:nvSpPr>
        <p:spPr>
          <a:xfrm>
            <a:off x="685800" y="2057400"/>
            <a:ext cx="7772400" cy="4114800"/>
          </a:xfrm>
        </p:spPr>
        <p:txBody>
          <a:bodyPr/>
          <a:lstStyle/>
          <a:p>
            <a:endParaRPr lang="cs-CZ"/>
          </a:p>
        </p:txBody>
      </p:sp>
      <p:sp>
        <p:nvSpPr>
          <p:cNvPr id="4" name="Zástupný symbol pro datum 3">
            <a:extLst>
              <a:ext uri="{FF2B5EF4-FFF2-40B4-BE49-F238E27FC236}">
                <a16:creationId xmlns:a16="http://schemas.microsoft.com/office/drawing/2014/main" id="{D0EB3B13-3C84-428F-9324-B958011E0732}"/>
              </a:ext>
            </a:extLst>
          </p:cNvPr>
          <p:cNvSpPr>
            <a:spLocks noGrp="1"/>
          </p:cNvSpPr>
          <p:nvPr>
            <p:ph type="dt" sz="half" idx="10"/>
          </p:nvPr>
        </p:nvSpPr>
        <p:spPr>
          <a:xfrm>
            <a:off x="685800" y="6324600"/>
            <a:ext cx="1905000" cy="457200"/>
          </a:xfrm>
        </p:spPr>
        <p:txBody>
          <a:bodyPr/>
          <a:lstStyle>
            <a:lvl1pPr>
              <a:defRPr/>
            </a:lvl1pPr>
          </a:lstStyle>
          <a:p>
            <a:endParaRPr lang="en-US" altLang="cs-CZ"/>
          </a:p>
        </p:txBody>
      </p:sp>
      <p:sp>
        <p:nvSpPr>
          <p:cNvPr id="5" name="Zástupný symbol pro zápatí 4">
            <a:extLst>
              <a:ext uri="{FF2B5EF4-FFF2-40B4-BE49-F238E27FC236}">
                <a16:creationId xmlns:a16="http://schemas.microsoft.com/office/drawing/2014/main" id="{00D3DD3D-47CB-44F2-850D-1CB766B31820}"/>
              </a:ext>
            </a:extLst>
          </p:cNvPr>
          <p:cNvSpPr>
            <a:spLocks noGrp="1"/>
          </p:cNvSpPr>
          <p:nvPr>
            <p:ph type="ftr" sz="quarter" idx="11"/>
          </p:nvPr>
        </p:nvSpPr>
        <p:spPr>
          <a:xfrm>
            <a:off x="3124200" y="6324600"/>
            <a:ext cx="2895600" cy="457200"/>
          </a:xfrm>
        </p:spPr>
        <p:txBody>
          <a:bodyPr/>
          <a:lstStyle>
            <a:lvl1pPr>
              <a:defRPr/>
            </a:lvl1pPr>
          </a:lstStyle>
          <a:p>
            <a:endParaRPr lang="en-US" altLang="cs-CZ"/>
          </a:p>
        </p:txBody>
      </p:sp>
      <p:sp>
        <p:nvSpPr>
          <p:cNvPr id="6" name="Zástupný symbol pro číslo snímku 5">
            <a:extLst>
              <a:ext uri="{FF2B5EF4-FFF2-40B4-BE49-F238E27FC236}">
                <a16:creationId xmlns:a16="http://schemas.microsoft.com/office/drawing/2014/main" id="{8A6301F7-2BF2-4E6C-9EFE-556D4C88BC9A}"/>
              </a:ext>
            </a:extLst>
          </p:cNvPr>
          <p:cNvSpPr>
            <a:spLocks noGrp="1"/>
          </p:cNvSpPr>
          <p:nvPr>
            <p:ph type="sldNum" sz="quarter" idx="12"/>
          </p:nvPr>
        </p:nvSpPr>
        <p:spPr>
          <a:xfrm>
            <a:off x="6553200" y="6324600"/>
            <a:ext cx="1905000" cy="457200"/>
          </a:xfrm>
        </p:spPr>
        <p:txBody>
          <a:bodyPr/>
          <a:lstStyle>
            <a:lvl1pPr>
              <a:defRPr/>
            </a:lvl1pPr>
          </a:lstStyle>
          <a:p>
            <a:fld id="{AD1E6365-9769-4839-BDFA-D586B41EF253}" type="slidenum">
              <a:rPr lang="en-US" altLang="cs-CZ"/>
              <a:pPr/>
              <a:t>‹#›</a:t>
            </a:fld>
            <a:endParaRPr lang="en-US" altLang="cs-CZ"/>
          </a:p>
        </p:txBody>
      </p:sp>
    </p:spTree>
    <p:extLst>
      <p:ext uri="{BB962C8B-B14F-4D97-AF65-F5344CB8AC3E}">
        <p14:creationId xmlns:p14="http://schemas.microsoft.com/office/powerpoint/2010/main" val="89669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D28FC96D-E6CF-4A5F-8ED4-A699064148B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093AAD08-25AD-4993-AA6D-9A1856ECC04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3EA8878D-90F6-46E6-A8DA-743F0A35F2B0}"/>
              </a:ext>
            </a:extLst>
          </p:cNvPr>
          <p:cNvSpPr>
            <a:spLocks noGrp="1" noChangeArrowheads="1"/>
          </p:cNvSpPr>
          <p:nvPr>
            <p:ph type="sldNum" sz="quarter" idx="12"/>
          </p:nvPr>
        </p:nvSpPr>
        <p:spPr>
          <a:ln/>
        </p:spPr>
        <p:txBody>
          <a:bodyPr/>
          <a:lstStyle>
            <a:lvl1pPr>
              <a:defRPr/>
            </a:lvl1pPr>
          </a:lstStyle>
          <a:p>
            <a:fld id="{DA369D15-8AE0-48EE-9388-08A94ED1EC84}" type="slidenum">
              <a:rPr lang="cs-CZ" altLang="cs-CZ"/>
              <a:pPr/>
              <a:t>‹#›</a:t>
            </a:fld>
            <a:endParaRPr lang="cs-CZ" altLang="cs-CZ"/>
          </a:p>
        </p:txBody>
      </p:sp>
    </p:spTree>
    <p:extLst>
      <p:ext uri="{BB962C8B-B14F-4D97-AF65-F5344CB8AC3E}">
        <p14:creationId xmlns:p14="http://schemas.microsoft.com/office/powerpoint/2010/main" val="5981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6740" name="Rectangle 4">
            <a:extLst>
              <a:ext uri="{FF2B5EF4-FFF2-40B4-BE49-F238E27FC236}">
                <a16:creationId xmlns:a16="http://schemas.microsoft.com/office/drawing/2014/main" id="{D28FC96D-E6CF-4A5F-8ED4-A699064148B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cs-CZ" altLang="cs-CZ"/>
          </a:p>
        </p:txBody>
      </p:sp>
      <p:sp>
        <p:nvSpPr>
          <p:cNvPr id="116741" name="Rectangle 5">
            <a:extLst>
              <a:ext uri="{FF2B5EF4-FFF2-40B4-BE49-F238E27FC236}">
                <a16:creationId xmlns:a16="http://schemas.microsoft.com/office/drawing/2014/main" id="{093AAD08-25AD-4993-AA6D-9A1856ECC04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cs-CZ" altLang="cs-CZ"/>
          </a:p>
        </p:txBody>
      </p:sp>
      <p:sp>
        <p:nvSpPr>
          <p:cNvPr id="116742" name="Rectangle 6">
            <a:extLst>
              <a:ext uri="{FF2B5EF4-FFF2-40B4-BE49-F238E27FC236}">
                <a16:creationId xmlns:a16="http://schemas.microsoft.com/office/drawing/2014/main" id="{3EA8878D-90F6-46E6-A8DA-743F0A35F2B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E446201A-B07D-4B93-A5C4-40C0EBFD2019}" type="slidenum">
              <a:rPr lang="cs-CZ" altLang="cs-CZ"/>
              <a:pPr fontAlgn="base">
                <a:spcBef>
                  <a:spcPct val="0"/>
                </a:spcBef>
                <a:spcAft>
                  <a:spcPct val="0"/>
                </a:spcAft>
              </a:pPr>
              <a:t>‹#›</a:t>
            </a:fld>
            <a:endParaRPr lang="cs-CZ" altLang="cs-CZ"/>
          </a:p>
        </p:txBody>
      </p:sp>
    </p:spTree>
    <p:extLst>
      <p:ext uri="{BB962C8B-B14F-4D97-AF65-F5344CB8AC3E}">
        <p14:creationId xmlns:p14="http://schemas.microsoft.com/office/powerpoint/2010/main" val="3893191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72036" name="Rectangle 4">
            <a:extLst>
              <a:ext uri="{FF2B5EF4-FFF2-40B4-BE49-F238E27FC236}">
                <a16:creationId xmlns:a16="http://schemas.microsoft.com/office/drawing/2014/main" id="{595577A9-1406-4FBD-B98F-7C95FE38079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fontAlgn="base">
              <a:spcBef>
                <a:spcPct val="0"/>
              </a:spcBef>
              <a:spcAft>
                <a:spcPct val="0"/>
              </a:spcAft>
              <a:defRPr/>
            </a:pPr>
            <a:endParaRPr lang="cs-CZ">
              <a:solidFill>
                <a:srgbClr val="000000"/>
              </a:solidFill>
            </a:endParaRPr>
          </a:p>
        </p:txBody>
      </p:sp>
      <p:sp>
        <p:nvSpPr>
          <p:cNvPr id="172037" name="Rectangle 5">
            <a:extLst>
              <a:ext uri="{FF2B5EF4-FFF2-40B4-BE49-F238E27FC236}">
                <a16:creationId xmlns:a16="http://schemas.microsoft.com/office/drawing/2014/main" id="{5A148A36-6DE8-4C13-AA95-3ADD80CD9DF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fontAlgn="base">
              <a:spcBef>
                <a:spcPct val="0"/>
              </a:spcBef>
              <a:spcAft>
                <a:spcPct val="0"/>
              </a:spcAft>
              <a:defRPr/>
            </a:pPr>
            <a:endParaRPr lang="cs-CZ">
              <a:solidFill>
                <a:srgbClr val="000000"/>
              </a:solidFill>
            </a:endParaRPr>
          </a:p>
        </p:txBody>
      </p:sp>
      <p:sp>
        <p:nvSpPr>
          <p:cNvPr id="172038" name="Rectangle 6">
            <a:extLst>
              <a:ext uri="{FF2B5EF4-FFF2-40B4-BE49-F238E27FC236}">
                <a16:creationId xmlns:a16="http://schemas.microsoft.com/office/drawing/2014/main" id="{530C6032-93FA-4266-9BE3-1C02AA49D42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fontAlgn="base">
              <a:spcBef>
                <a:spcPct val="0"/>
              </a:spcBef>
              <a:spcAft>
                <a:spcPct val="0"/>
              </a:spcAft>
            </a:pPr>
            <a:fld id="{57C4A9AA-EB57-4B73-BA23-513DCDB08BC2}" type="slidenum">
              <a:rPr lang="cs-CZ" altLang="cs-CZ">
                <a:solidFill>
                  <a:srgbClr val="000000"/>
                </a:solidFill>
              </a:rPr>
              <a:pPr fontAlgn="base">
                <a:spcBef>
                  <a:spcPct val="0"/>
                </a:spcBef>
                <a:spcAft>
                  <a:spcPct val="0"/>
                </a:spcAft>
              </a:pPr>
              <a:t>‹#›</a:t>
            </a:fld>
            <a:endParaRPr lang="cs-CZ" altLang="cs-CZ">
              <a:solidFill>
                <a:srgbClr val="000000"/>
              </a:solidFill>
            </a:endParaRPr>
          </a:p>
        </p:txBody>
      </p:sp>
    </p:spTree>
    <p:extLst>
      <p:ext uri="{BB962C8B-B14F-4D97-AF65-F5344CB8AC3E}">
        <p14:creationId xmlns:p14="http://schemas.microsoft.com/office/powerpoint/2010/main" val="527963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72036" name="Rectangle 4">
            <a:extLst>
              <a:ext uri="{FF2B5EF4-FFF2-40B4-BE49-F238E27FC236}">
                <a16:creationId xmlns:a16="http://schemas.microsoft.com/office/drawing/2014/main" id="{38860203-3B8C-4BCB-A8CB-72B5718707E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cs-CZ"/>
          </a:p>
        </p:txBody>
      </p:sp>
      <p:sp>
        <p:nvSpPr>
          <p:cNvPr id="172037" name="Rectangle 5">
            <a:extLst>
              <a:ext uri="{FF2B5EF4-FFF2-40B4-BE49-F238E27FC236}">
                <a16:creationId xmlns:a16="http://schemas.microsoft.com/office/drawing/2014/main" id="{EC999E17-075F-4BE3-A4CD-266BDBE40E9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cs-CZ"/>
          </a:p>
        </p:txBody>
      </p:sp>
      <p:sp>
        <p:nvSpPr>
          <p:cNvPr id="172038" name="Rectangle 6">
            <a:extLst>
              <a:ext uri="{FF2B5EF4-FFF2-40B4-BE49-F238E27FC236}">
                <a16:creationId xmlns:a16="http://schemas.microsoft.com/office/drawing/2014/main" id="{C35A3D86-23A5-48EF-A4B4-EDC811B1706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03052E36-8A66-4361-A965-7DF95D71E5CA}" type="slidenum">
              <a:rPr lang="cs-CZ" altLang="cs-CZ"/>
              <a:pPr fontAlgn="base">
                <a:spcBef>
                  <a:spcPct val="0"/>
                </a:spcBef>
                <a:spcAft>
                  <a:spcPct val="0"/>
                </a:spcAft>
              </a:pPr>
              <a:t>‹#›</a:t>
            </a:fld>
            <a:endParaRPr lang="cs-CZ" altLang="cs-CZ"/>
          </a:p>
        </p:txBody>
      </p:sp>
    </p:spTree>
    <p:extLst>
      <p:ext uri="{BB962C8B-B14F-4D97-AF65-F5344CB8AC3E}">
        <p14:creationId xmlns:p14="http://schemas.microsoft.com/office/powerpoint/2010/main" val="39415736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72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cs-CZ">
              <a:solidFill>
                <a:srgbClr val="000000"/>
              </a:solidFill>
            </a:endParaRPr>
          </a:p>
        </p:txBody>
      </p:sp>
      <p:sp>
        <p:nvSpPr>
          <p:cNvPr id="172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cs-CZ">
              <a:solidFill>
                <a:srgbClr val="000000"/>
              </a:solidFill>
            </a:endParaRPr>
          </a:p>
        </p:txBody>
      </p:sp>
      <p:sp>
        <p:nvSpPr>
          <p:cNvPr id="172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2E0921AB-E811-4FD8-B50A-5ECDBE4EF6C6}" type="slidenum">
              <a:rPr lang="cs-CZ">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14544088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72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cs-CZ">
              <a:solidFill>
                <a:srgbClr val="000000"/>
              </a:solidFill>
            </a:endParaRPr>
          </a:p>
        </p:txBody>
      </p:sp>
      <p:sp>
        <p:nvSpPr>
          <p:cNvPr id="172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cs-CZ">
              <a:solidFill>
                <a:srgbClr val="000000"/>
              </a:solidFill>
            </a:endParaRPr>
          </a:p>
        </p:txBody>
      </p:sp>
      <p:sp>
        <p:nvSpPr>
          <p:cNvPr id="172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2E0921AB-E811-4FD8-B50A-5ECDBE4EF6C6}" type="slidenum">
              <a:rPr lang="cs-CZ">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39642191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46275"/>
                <a:invGamma/>
              </a:srgbClr>
            </a:gs>
            <a:gs pos="100000">
              <a:srgbClr val="0000CC"/>
            </a:gs>
          </a:gsLst>
          <a:lin ang="5400000" scaled="1"/>
        </a:gra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9F1E437-7FEE-4BB1-8B9E-C26861EA256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16739" name="Rectangle 3">
            <a:extLst>
              <a:ext uri="{FF2B5EF4-FFF2-40B4-BE49-F238E27FC236}">
                <a16:creationId xmlns:a16="http://schemas.microsoft.com/office/drawing/2014/main" id="{2218E404-D429-4153-978D-344A8656F9B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6740" name="Rectangle 4">
            <a:extLst>
              <a:ext uri="{FF2B5EF4-FFF2-40B4-BE49-F238E27FC236}">
                <a16:creationId xmlns:a16="http://schemas.microsoft.com/office/drawing/2014/main" id="{E2A8DA4B-8002-43AE-A9D8-7ACB67A0AFB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cs-CZ" altLang="cs-CZ"/>
          </a:p>
        </p:txBody>
      </p:sp>
      <p:sp>
        <p:nvSpPr>
          <p:cNvPr id="116741" name="Rectangle 5">
            <a:extLst>
              <a:ext uri="{FF2B5EF4-FFF2-40B4-BE49-F238E27FC236}">
                <a16:creationId xmlns:a16="http://schemas.microsoft.com/office/drawing/2014/main" id="{6B9B89F7-85CE-4635-B7B8-10E070EEFED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cs-CZ" altLang="cs-CZ"/>
          </a:p>
        </p:txBody>
      </p:sp>
      <p:sp>
        <p:nvSpPr>
          <p:cNvPr id="116742" name="Rectangle 6">
            <a:extLst>
              <a:ext uri="{FF2B5EF4-FFF2-40B4-BE49-F238E27FC236}">
                <a16:creationId xmlns:a16="http://schemas.microsoft.com/office/drawing/2014/main" id="{CBD102F9-C86F-414A-953D-170DF795DFD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7D6C211D-3521-43F0-A466-F4993B12A988}" type="slidenum">
              <a:rPr lang="cs-CZ" altLang="cs-CZ"/>
              <a:pPr/>
              <a:t>‹#›</a:t>
            </a:fld>
            <a:endParaRPr lang="cs-CZ" altLang="cs-CZ"/>
          </a:p>
        </p:txBody>
      </p:sp>
    </p:spTree>
    <p:extLst>
      <p:ext uri="{BB962C8B-B14F-4D97-AF65-F5344CB8AC3E}">
        <p14:creationId xmlns:p14="http://schemas.microsoft.com/office/powerpoint/2010/main" val="3113209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35170" name="AutoShape 2">
            <a:extLst>
              <a:ext uri="{FF2B5EF4-FFF2-40B4-BE49-F238E27FC236}">
                <a16:creationId xmlns:a16="http://schemas.microsoft.com/office/drawing/2014/main" id="{33B08AF6-EB2A-4DE9-8FF2-808A1AED6607}"/>
              </a:ext>
            </a:extLst>
          </p:cNvPr>
          <p:cNvSpPr>
            <a:spLocks noChangeArrowheads="1"/>
          </p:cNvSpPr>
          <p:nvPr/>
        </p:nvSpPr>
        <p:spPr bwMode="invGray">
          <a:xfrm>
            <a:off x="457200" y="1708150"/>
            <a:ext cx="7919156" cy="165100"/>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35171" name="Rectangle 3">
            <a:extLst>
              <a:ext uri="{FF2B5EF4-FFF2-40B4-BE49-F238E27FC236}">
                <a16:creationId xmlns:a16="http://schemas.microsoft.com/office/drawing/2014/main" id="{CE60471A-6A21-4FA1-93B6-AE79814FC1B7}"/>
              </a:ext>
            </a:extLst>
          </p:cNvPr>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cs-CZ"/>
              <a:t>Click to edit Master title style</a:t>
            </a:r>
          </a:p>
        </p:txBody>
      </p:sp>
      <p:sp>
        <p:nvSpPr>
          <p:cNvPr id="135172" name="Rectangle 4">
            <a:extLst>
              <a:ext uri="{FF2B5EF4-FFF2-40B4-BE49-F238E27FC236}">
                <a16:creationId xmlns:a16="http://schemas.microsoft.com/office/drawing/2014/main" id="{E4306C9D-3285-4333-8EFE-3214DB97CC4C}"/>
              </a:ext>
            </a:extLst>
          </p:cNvPr>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cs-CZ"/>
              <a:t>Click to 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135173" name="Rectangle 5">
            <a:extLst>
              <a:ext uri="{FF2B5EF4-FFF2-40B4-BE49-F238E27FC236}">
                <a16:creationId xmlns:a16="http://schemas.microsoft.com/office/drawing/2014/main" id="{A2E786E6-0DA8-426D-BDD9-2BE502B40A07}"/>
              </a:ext>
            </a:extLst>
          </p:cNvPr>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244"/>
            </a:lvl1pPr>
          </a:lstStyle>
          <a:p>
            <a:endParaRPr lang="en-US" altLang="cs-CZ"/>
          </a:p>
        </p:txBody>
      </p:sp>
      <p:sp>
        <p:nvSpPr>
          <p:cNvPr id="135174" name="Rectangle 6">
            <a:extLst>
              <a:ext uri="{FF2B5EF4-FFF2-40B4-BE49-F238E27FC236}">
                <a16:creationId xmlns:a16="http://schemas.microsoft.com/office/drawing/2014/main" id="{78B8AA8F-4631-43CA-823F-D58E3BD8117D}"/>
              </a:ext>
            </a:extLst>
          </p:cNvPr>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244"/>
            </a:lvl1pPr>
          </a:lstStyle>
          <a:p>
            <a:endParaRPr lang="en-US" altLang="cs-CZ"/>
          </a:p>
        </p:txBody>
      </p:sp>
      <p:sp>
        <p:nvSpPr>
          <p:cNvPr id="135175" name="Rectangle 7">
            <a:extLst>
              <a:ext uri="{FF2B5EF4-FFF2-40B4-BE49-F238E27FC236}">
                <a16:creationId xmlns:a16="http://schemas.microsoft.com/office/drawing/2014/main" id="{BF871663-37B8-431E-98EF-EFADEC0F59BB}"/>
              </a:ext>
            </a:extLst>
          </p:cNvPr>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244"/>
            </a:lvl1pPr>
          </a:lstStyle>
          <a:p>
            <a:fld id="{2A25E565-52FC-449A-9F20-8601448C7B0A}" type="slidenum">
              <a:rPr lang="en-US" altLang="cs-CZ"/>
              <a:pPr/>
              <a:t>‹#›</a:t>
            </a:fld>
            <a:endParaRPr lang="en-US" altLang="cs-CZ"/>
          </a:p>
        </p:txBody>
      </p:sp>
    </p:spTree>
    <p:extLst>
      <p:ext uri="{BB962C8B-B14F-4D97-AF65-F5344CB8AC3E}">
        <p14:creationId xmlns:p14="http://schemas.microsoft.com/office/powerpoint/2010/main" val="3168276242"/>
      </p:ext>
    </p:extLst>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r" rtl="0" eaLnBrk="0" fontAlgn="base" hangingPunct="0">
        <a:spcBef>
          <a:spcPct val="0"/>
        </a:spcBef>
        <a:spcAft>
          <a:spcPct val="0"/>
        </a:spcAft>
        <a:defRPr sz="3911" b="1" i="1" kern="1200">
          <a:solidFill>
            <a:schemeClr val="tx2"/>
          </a:solidFill>
          <a:latin typeface="+mj-lt"/>
          <a:ea typeface="+mj-ea"/>
          <a:cs typeface="+mj-cs"/>
        </a:defRPr>
      </a:lvl1pPr>
      <a:lvl2pPr algn="r" rtl="0" eaLnBrk="0" fontAlgn="base" hangingPunct="0">
        <a:spcBef>
          <a:spcPct val="0"/>
        </a:spcBef>
        <a:spcAft>
          <a:spcPct val="0"/>
        </a:spcAft>
        <a:defRPr sz="3911" b="1" i="1">
          <a:solidFill>
            <a:schemeClr val="tx2"/>
          </a:solidFill>
          <a:latin typeface="Times New Roman" panose="02020603050405020304" pitchFamily="18" charset="0"/>
        </a:defRPr>
      </a:lvl2pPr>
      <a:lvl3pPr algn="r" rtl="0" eaLnBrk="0" fontAlgn="base" hangingPunct="0">
        <a:spcBef>
          <a:spcPct val="0"/>
        </a:spcBef>
        <a:spcAft>
          <a:spcPct val="0"/>
        </a:spcAft>
        <a:defRPr sz="3911" b="1" i="1">
          <a:solidFill>
            <a:schemeClr val="tx2"/>
          </a:solidFill>
          <a:latin typeface="Times New Roman" panose="02020603050405020304" pitchFamily="18" charset="0"/>
        </a:defRPr>
      </a:lvl3pPr>
      <a:lvl4pPr algn="r" rtl="0" eaLnBrk="0" fontAlgn="base" hangingPunct="0">
        <a:spcBef>
          <a:spcPct val="0"/>
        </a:spcBef>
        <a:spcAft>
          <a:spcPct val="0"/>
        </a:spcAft>
        <a:defRPr sz="3911" b="1" i="1">
          <a:solidFill>
            <a:schemeClr val="tx2"/>
          </a:solidFill>
          <a:latin typeface="Times New Roman" panose="02020603050405020304" pitchFamily="18" charset="0"/>
        </a:defRPr>
      </a:lvl4pPr>
      <a:lvl5pPr algn="r" rtl="0" eaLnBrk="0" fontAlgn="base" hangingPunct="0">
        <a:spcBef>
          <a:spcPct val="0"/>
        </a:spcBef>
        <a:spcAft>
          <a:spcPct val="0"/>
        </a:spcAft>
        <a:defRPr sz="3911" b="1" i="1">
          <a:solidFill>
            <a:schemeClr val="tx2"/>
          </a:solidFill>
          <a:latin typeface="Times New Roman" panose="02020603050405020304" pitchFamily="18" charset="0"/>
        </a:defRPr>
      </a:lvl5pPr>
      <a:lvl6pPr marL="406405" algn="r" rtl="0" eaLnBrk="0" fontAlgn="base" hangingPunct="0">
        <a:spcBef>
          <a:spcPct val="0"/>
        </a:spcBef>
        <a:spcAft>
          <a:spcPct val="0"/>
        </a:spcAft>
        <a:defRPr sz="3911" b="1" i="1">
          <a:solidFill>
            <a:schemeClr val="tx2"/>
          </a:solidFill>
          <a:latin typeface="Times New Roman" panose="02020603050405020304" pitchFamily="18" charset="0"/>
        </a:defRPr>
      </a:lvl6pPr>
      <a:lvl7pPr marL="812810" algn="r" rtl="0" eaLnBrk="0" fontAlgn="base" hangingPunct="0">
        <a:spcBef>
          <a:spcPct val="0"/>
        </a:spcBef>
        <a:spcAft>
          <a:spcPct val="0"/>
        </a:spcAft>
        <a:defRPr sz="3911" b="1" i="1">
          <a:solidFill>
            <a:schemeClr val="tx2"/>
          </a:solidFill>
          <a:latin typeface="Times New Roman" panose="02020603050405020304" pitchFamily="18" charset="0"/>
        </a:defRPr>
      </a:lvl7pPr>
      <a:lvl8pPr marL="1219215" algn="r" rtl="0" eaLnBrk="0" fontAlgn="base" hangingPunct="0">
        <a:spcBef>
          <a:spcPct val="0"/>
        </a:spcBef>
        <a:spcAft>
          <a:spcPct val="0"/>
        </a:spcAft>
        <a:defRPr sz="3911" b="1" i="1">
          <a:solidFill>
            <a:schemeClr val="tx2"/>
          </a:solidFill>
          <a:latin typeface="Times New Roman" panose="02020603050405020304" pitchFamily="18" charset="0"/>
        </a:defRPr>
      </a:lvl8pPr>
      <a:lvl9pPr marL="1625620" algn="r" rtl="0" eaLnBrk="0" fontAlgn="base" hangingPunct="0">
        <a:spcBef>
          <a:spcPct val="0"/>
        </a:spcBef>
        <a:spcAft>
          <a:spcPct val="0"/>
        </a:spcAft>
        <a:defRPr sz="3911" b="1" i="1">
          <a:solidFill>
            <a:schemeClr val="tx2"/>
          </a:solidFill>
          <a:latin typeface="Times New Roman" panose="02020603050405020304" pitchFamily="18" charset="0"/>
        </a:defRPr>
      </a:lvl9pPr>
    </p:titleStyle>
    <p:bodyStyle>
      <a:lvl1pPr marL="304804" indent="-304804" algn="l" rtl="0" eaLnBrk="0" fontAlgn="base" hangingPunct="0">
        <a:spcBef>
          <a:spcPct val="20000"/>
        </a:spcBef>
        <a:spcAft>
          <a:spcPct val="0"/>
        </a:spcAft>
        <a:buClr>
          <a:schemeClr val="tx2"/>
        </a:buClr>
        <a:buSzPct val="75000"/>
        <a:buFont typeface="Wingdings 3" panose="05040102010807070707" pitchFamily="18" charset="2"/>
        <a:buChar char="u"/>
        <a:defRPr sz="2667" b="1" kern="1200">
          <a:solidFill>
            <a:schemeClr val="tx1"/>
          </a:solidFill>
          <a:latin typeface="+mn-lt"/>
          <a:ea typeface="+mn-ea"/>
          <a:cs typeface="+mn-cs"/>
        </a:defRPr>
      </a:lvl1pPr>
      <a:lvl2pPr marL="660408" indent="-254003" algn="l" rtl="0" eaLnBrk="0" fontAlgn="base" hangingPunct="0">
        <a:spcBef>
          <a:spcPct val="20000"/>
        </a:spcBef>
        <a:spcAft>
          <a:spcPct val="0"/>
        </a:spcAft>
        <a:buClr>
          <a:schemeClr val="tx2"/>
        </a:buClr>
        <a:buChar char="•"/>
        <a:defRPr sz="2489" b="1" kern="1200">
          <a:solidFill>
            <a:schemeClr val="tx1"/>
          </a:solidFill>
          <a:latin typeface="+mn-lt"/>
          <a:ea typeface="+mn-ea"/>
          <a:cs typeface="+mn-cs"/>
        </a:defRPr>
      </a:lvl2pPr>
      <a:lvl3pPr marL="1016013" indent="-203203" algn="l" rtl="0" eaLnBrk="0" fontAlgn="base" hangingPunct="0">
        <a:spcBef>
          <a:spcPct val="20000"/>
        </a:spcBef>
        <a:spcAft>
          <a:spcPct val="0"/>
        </a:spcAft>
        <a:buClr>
          <a:schemeClr val="tx2"/>
        </a:buClr>
        <a:buChar char="•"/>
        <a:defRPr sz="2133" b="1" kern="1200">
          <a:solidFill>
            <a:schemeClr val="tx1"/>
          </a:solidFill>
          <a:latin typeface="+mn-lt"/>
          <a:ea typeface="+mn-ea"/>
          <a:cs typeface="+mn-cs"/>
        </a:defRPr>
      </a:lvl3pPr>
      <a:lvl4pPr marL="1422418" indent="-203203" algn="l" rtl="0" eaLnBrk="0" fontAlgn="base" hangingPunct="0">
        <a:spcBef>
          <a:spcPct val="20000"/>
        </a:spcBef>
        <a:spcAft>
          <a:spcPct val="0"/>
        </a:spcAft>
        <a:buClr>
          <a:schemeClr val="tx2"/>
        </a:buClr>
        <a:buChar char="•"/>
        <a:defRPr sz="1778" kern="1200">
          <a:solidFill>
            <a:schemeClr val="tx1"/>
          </a:solidFill>
          <a:latin typeface="+mn-lt"/>
          <a:ea typeface="+mn-ea"/>
          <a:cs typeface="+mn-cs"/>
        </a:defRPr>
      </a:lvl4pPr>
      <a:lvl5pPr marL="1828823" indent="-203203" algn="l" rtl="0" eaLnBrk="0" fontAlgn="base" hangingPunct="0">
        <a:spcBef>
          <a:spcPct val="20000"/>
        </a:spcBef>
        <a:spcAft>
          <a:spcPct val="0"/>
        </a:spcAft>
        <a:buClr>
          <a:schemeClr val="tx2"/>
        </a:buClr>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cs-CZ"/>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1.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1.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1.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1.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33DE6C8-B413-4683-A830-69DBC04DE1BF}" type="slidenum">
              <a:rPr lang="cs-CZ" altLang="cs-CZ" sz="1400">
                <a:solidFill>
                  <a:srgbClr val="000000"/>
                </a:solidFill>
              </a:rPr>
              <a:pPr>
                <a:spcBef>
                  <a:spcPct val="0"/>
                </a:spcBef>
                <a:buFontTx/>
                <a:buNone/>
              </a:pPr>
              <a:t>1</a:t>
            </a:fld>
            <a:endParaRPr lang="cs-CZ" altLang="cs-CZ" sz="1400">
              <a:solidFill>
                <a:srgbClr val="000000"/>
              </a:solidFill>
            </a:endParaRPr>
          </a:p>
        </p:txBody>
      </p:sp>
      <p:sp>
        <p:nvSpPr>
          <p:cNvPr id="83971" name="Rectangle 2"/>
          <p:cNvSpPr>
            <a:spLocks noGrp="1" noChangeArrowheads="1"/>
          </p:cNvSpPr>
          <p:nvPr>
            <p:ph type="ctrTitle"/>
          </p:nvPr>
        </p:nvSpPr>
        <p:spPr>
          <a:xfrm>
            <a:off x="395536" y="457200"/>
            <a:ext cx="8424862" cy="2323728"/>
          </a:xfrm>
          <a:noFill/>
          <a:ln>
            <a:solidFill>
              <a:srgbClr val="FF0000"/>
            </a:solidFill>
            <a:miter lim="800000"/>
            <a:headEnd/>
            <a:tailEnd/>
          </a:ln>
        </p:spPr>
        <p:txBody>
          <a:bodyPr/>
          <a:lstStyle/>
          <a:p>
            <a:pPr eaLnBrk="1" hangingPunct="1"/>
            <a:r>
              <a:rPr lang="cs-CZ" altLang="cs-CZ" b="1" dirty="0">
                <a:solidFill>
                  <a:srgbClr val="FFFF00"/>
                </a:solidFill>
              </a:rPr>
              <a:t>Srdeční troponiny </a:t>
            </a:r>
            <a:br>
              <a:rPr lang="cs-CZ" altLang="cs-CZ" b="1" dirty="0">
                <a:solidFill>
                  <a:srgbClr val="FFFF00"/>
                </a:solidFill>
              </a:rPr>
            </a:br>
            <a:r>
              <a:rPr lang="cs-CZ" altLang="cs-CZ" b="1" dirty="0">
                <a:solidFill>
                  <a:srgbClr val="FFFF00"/>
                </a:solidFill>
              </a:rPr>
              <a:t>a </a:t>
            </a:r>
            <a:r>
              <a:rPr lang="cs-CZ" altLang="cs-CZ" b="1" dirty="0" err="1">
                <a:solidFill>
                  <a:srgbClr val="FFFF00"/>
                </a:solidFill>
              </a:rPr>
              <a:t>natriuretické</a:t>
            </a:r>
            <a:r>
              <a:rPr lang="cs-CZ" altLang="cs-CZ" b="1" dirty="0">
                <a:solidFill>
                  <a:srgbClr val="FFFF00"/>
                </a:solidFill>
              </a:rPr>
              <a:t> peptidy</a:t>
            </a:r>
            <a:br>
              <a:rPr lang="cs-CZ" altLang="cs-CZ" b="1" dirty="0">
                <a:solidFill>
                  <a:srgbClr val="FFFF00"/>
                </a:solidFill>
              </a:rPr>
            </a:br>
            <a:r>
              <a:rPr lang="cs-CZ" altLang="cs-CZ" b="1" dirty="0">
                <a:solidFill>
                  <a:srgbClr val="FFFF00"/>
                </a:solidFill>
              </a:rPr>
              <a:t>u kriticky nemocných</a:t>
            </a:r>
          </a:p>
        </p:txBody>
      </p:sp>
      <p:sp>
        <p:nvSpPr>
          <p:cNvPr id="83972" name="Rectangle 3"/>
          <p:cNvSpPr>
            <a:spLocks noGrp="1" noChangeArrowheads="1"/>
          </p:cNvSpPr>
          <p:nvPr>
            <p:ph type="subTitle" idx="1"/>
          </p:nvPr>
        </p:nvSpPr>
        <p:spPr>
          <a:xfrm>
            <a:off x="684213" y="3500438"/>
            <a:ext cx="7561262" cy="1752600"/>
          </a:xfrm>
        </p:spPr>
        <p:txBody>
          <a:bodyPr/>
          <a:lstStyle/>
          <a:p>
            <a:pPr eaLnBrk="1" hangingPunct="1">
              <a:lnSpc>
                <a:spcPct val="80000"/>
              </a:lnSpc>
            </a:pPr>
            <a:r>
              <a:rPr lang="cs-CZ" altLang="cs-CZ" dirty="0">
                <a:solidFill>
                  <a:schemeClr val="bg1"/>
                </a:solidFill>
              </a:rPr>
              <a:t>Tomáš Janota</a:t>
            </a:r>
          </a:p>
          <a:p>
            <a:pPr eaLnBrk="1" hangingPunct="1">
              <a:lnSpc>
                <a:spcPct val="80000"/>
              </a:lnSpc>
            </a:pPr>
            <a:r>
              <a:rPr lang="cs-CZ" altLang="cs-CZ" sz="2400" dirty="0" err="1">
                <a:solidFill>
                  <a:schemeClr val="bg1"/>
                </a:solidFill>
              </a:rPr>
              <a:t>Kardio</a:t>
            </a:r>
            <a:r>
              <a:rPr lang="cs-CZ" altLang="cs-CZ" sz="2400" dirty="0">
                <a:solidFill>
                  <a:schemeClr val="bg1"/>
                </a:solidFill>
              </a:rPr>
              <a:t> JIP 3. interní kliniky </a:t>
            </a:r>
          </a:p>
          <a:p>
            <a:pPr eaLnBrk="1" hangingPunct="1">
              <a:lnSpc>
                <a:spcPct val="80000"/>
              </a:lnSpc>
            </a:pPr>
            <a:r>
              <a:rPr lang="cs-CZ" altLang="cs-CZ" sz="2400" i="1" dirty="0">
                <a:solidFill>
                  <a:schemeClr val="bg1"/>
                </a:solidFill>
              </a:rPr>
              <a:t>Všeobecné fakultní nemocnice a 1.LF UK, Praha</a:t>
            </a:r>
          </a:p>
        </p:txBody>
      </p:sp>
      <p:pic>
        <p:nvPicPr>
          <p:cNvPr id="839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5300663"/>
            <a:ext cx="33147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0743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3FD867-41C9-4A74-ADFE-CC6D2DDC49F6}"/>
              </a:ext>
            </a:extLst>
          </p:cNvPr>
          <p:cNvSpPr>
            <a:spLocks noGrp="1" noChangeArrowheads="1"/>
          </p:cNvSpPr>
          <p:nvPr>
            <p:ph type="title"/>
          </p:nvPr>
        </p:nvSpPr>
        <p:spPr>
          <a:xfrm>
            <a:off x="395288" y="549275"/>
            <a:ext cx="8064500" cy="863600"/>
          </a:xfrm>
          <a:noFill/>
          <a:ln>
            <a:solidFill>
              <a:srgbClr val="FF0000"/>
            </a:solidFill>
            <a:miter lim="800000"/>
            <a:headEnd/>
            <a:tailEnd/>
          </a:ln>
        </p:spPr>
        <p:txBody>
          <a:bodyPr/>
          <a:lstStyle/>
          <a:p>
            <a:r>
              <a:rPr lang="cs-CZ" altLang="cs-CZ" sz="4000" b="1" dirty="0">
                <a:solidFill>
                  <a:srgbClr val="FFFF00"/>
                </a:solidFill>
              </a:rPr>
              <a:t>Analýza vyšetření TnI na KJ 3.IK</a:t>
            </a:r>
          </a:p>
        </p:txBody>
      </p:sp>
      <p:sp>
        <p:nvSpPr>
          <p:cNvPr id="124931" name="Rectangle 3">
            <a:extLst>
              <a:ext uri="{FF2B5EF4-FFF2-40B4-BE49-F238E27FC236}">
                <a16:creationId xmlns:a16="http://schemas.microsoft.com/office/drawing/2014/main" id="{89D72E92-7BFF-4566-AA35-576792C804A5}"/>
              </a:ext>
            </a:extLst>
          </p:cNvPr>
          <p:cNvSpPr>
            <a:spLocks noGrp="1" noChangeArrowheads="1"/>
          </p:cNvSpPr>
          <p:nvPr>
            <p:ph type="body" idx="1"/>
          </p:nvPr>
        </p:nvSpPr>
        <p:spPr>
          <a:xfrm>
            <a:off x="250825" y="1844675"/>
            <a:ext cx="8461375" cy="4824413"/>
          </a:xfrm>
        </p:spPr>
        <p:txBody>
          <a:bodyPr/>
          <a:lstStyle/>
          <a:p>
            <a:r>
              <a:rPr lang="cs-CZ" altLang="cs-CZ" sz="2800" dirty="0">
                <a:solidFill>
                  <a:schemeClr val="bg1"/>
                </a:solidFill>
              </a:rPr>
              <a:t>Analyzátor: </a:t>
            </a:r>
            <a:r>
              <a:rPr lang="cs-CZ" altLang="cs-CZ" sz="2800" dirty="0" err="1">
                <a:solidFill>
                  <a:schemeClr val="bg1"/>
                </a:solidFill>
              </a:rPr>
              <a:t>Beckman-Coulter</a:t>
            </a:r>
            <a:r>
              <a:rPr lang="cs-CZ" altLang="cs-CZ" sz="2800" dirty="0">
                <a:solidFill>
                  <a:schemeClr val="bg1"/>
                </a:solidFill>
              </a:rPr>
              <a:t> </a:t>
            </a:r>
            <a:r>
              <a:rPr lang="cs-CZ" altLang="cs-CZ" sz="2800" dirty="0" err="1">
                <a:solidFill>
                  <a:schemeClr val="bg1"/>
                </a:solidFill>
              </a:rPr>
              <a:t>Accu</a:t>
            </a:r>
            <a:endParaRPr lang="cs-CZ" altLang="cs-CZ" sz="2800" dirty="0">
              <a:solidFill>
                <a:schemeClr val="bg1"/>
              </a:solidFill>
            </a:endParaRPr>
          </a:p>
          <a:p>
            <a:pPr>
              <a:buFontTx/>
              <a:buNone/>
            </a:pPr>
            <a:endParaRPr lang="cs-CZ" altLang="cs-CZ" sz="2800" dirty="0">
              <a:solidFill>
                <a:schemeClr val="bg1"/>
              </a:solidFill>
            </a:endParaRPr>
          </a:p>
          <a:p>
            <a:r>
              <a:rPr lang="cs-CZ" altLang="cs-CZ" sz="2800" dirty="0">
                <a:solidFill>
                  <a:schemeClr val="bg1"/>
                </a:solidFill>
              </a:rPr>
              <a:t>Diagnostická hranice pro nekrózu myokardu    (99. percentil hodnot referenčního souboru zdravých osob mladších 60 let bez anamnézy srdečního onemocnění s CV </a:t>
            </a:r>
            <a:r>
              <a:rPr lang="cs-CZ" altLang="cs-CZ" sz="2800" dirty="0">
                <a:solidFill>
                  <a:schemeClr val="bg1"/>
                </a:solidFill>
                <a:cs typeface="Arial" panose="020B0604020202020204" pitchFamily="34" charset="0"/>
              </a:rPr>
              <a:t>≤ 10%) = </a:t>
            </a:r>
            <a:r>
              <a:rPr lang="cs-CZ" altLang="cs-CZ" sz="2800" b="1" dirty="0">
                <a:solidFill>
                  <a:schemeClr val="bg1"/>
                </a:solidFill>
                <a:cs typeface="Arial" panose="020B0604020202020204" pitchFamily="34" charset="0"/>
              </a:rPr>
              <a:t>0,04 </a:t>
            </a:r>
            <a:r>
              <a:rPr lang="en-US" altLang="cs-CZ" sz="2800" b="1" dirty="0">
                <a:solidFill>
                  <a:schemeClr val="bg1"/>
                </a:solidFill>
                <a:cs typeface="Tahoma" panose="020B0604030504040204" pitchFamily="34" charset="0"/>
              </a:rPr>
              <a:t>µ</a:t>
            </a:r>
            <a:r>
              <a:rPr lang="cs-CZ" altLang="cs-CZ" sz="2800" b="1" dirty="0">
                <a:solidFill>
                  <a:schemeClr val="bg1"/>
                </a:solidFill>
                <a:cs typeface="Arial" panose="020B0604020202020204" pitchFamily="34" charset="0"/>
              </a:rPr>
              <a:t>g/l</a:t>
            </a:r>
          </a:p>
          <a:p>
            <a:endParaRPr lang="cs-CZ" altLang="cs-CZ" sz="2800" dirty="0">
              <a:solidFill>
                <a:schemeClr val="bg1"/>
              </a:solidFill>
            </a:endParaRPr>
          </a:p>
          <a:p>
            <a:r>
              <a:rPr lang="cs-CZ" altLang="cs-CZ" sz="2800" dirty="0">
                <a:solidFill>
                  <a:schemeClr val="bg1"/>
                </a:solidFill>
              </a:rPr>
              <a:t>ROC diagnostická hranice pro AIM je </a:t>
            </a:r>
            <a:r>
              <a:rPr lang="cs-CZ" altLang="cs-CZ" sz="2800" b="1" dirty="0">
                <a:solidFill>
                  <a:schemeClr val="bg1"/>
                </a:solidFill>
              </a:rPr>
              <a:t>0,5 </a:t>
            </a:r>
            <a:r>
              <a:rPr lang="en-US" altLang="cs-CZ" sz="2800" b="1" dirty="0">
                <a:solidFill>
                  <a:schemeClr val="bg1"/>
                </a:solidFill>
                <a:cs typeface="Tahoma" panose="020B0604030504040204" pitchFamily="34" charset="0"/>
              </a:rPr>
              <a:t>µ</a:t>
            </a:r>
            <a:r>
              <a:rPr lang="cs-CZ" altLang="cs-CZ" sz="2800" b="1" dirty="0">
                <a:solidFill>
                  <a:schemeClr val="bg1"/>
                </a:solidFill>
              </a:rPr>
              <a:t>g/l</a:t>
            </a:r>
          </a:p>
          <a:p>
            <a:endParaRPr lang="cs-CZ" altLang="cs-CZ" sz="2800" dirty="0">
              <a:solidFill>
                <a:schemeClr val="bg1"/>
              </a:solidFill>
            </a:endParaRPr>
          </a:p>
        </p:txBody>
      </p:sp>
      <p:pic>
        <p:nvPicPr>
          <p:cNvPr id="4" name="Picture 4">
            <a:extLst>
              <a:ext uri="{FF2B5EF4-FFF2-40B4-BE49-F238E27FC236}">
                <a16:creationId xmlns:a16="http://schemas.microsoft.com/office/drawing/2014/main" id="{BD3B0E8A-5965-4B42-8AD2-9AD8E435F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6181674"/>
            <a:ext cx="19081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83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Object 3">
            <a:extLst>
              <a:ext uri="{FF2B5EF4-FFF2-40B4-BE49-F238E27FC236}">
                <a16:creationId xmlns:a16="http://schemas.microsoft.com/office/drawing/2014/main" id="{9909DC53-C533-4708-9B75-FF544B1A7083}"/>
              </a:ext>
            </a:extLst>
          </p:cNvPr>
          <p:cNvGraphicFramePr>
            <a:graphicFrameLocks noGrp="1" noChangeAspect="1"/>
          </p:cNvGraphicFramePr>
          <p:nvPr>
            <p:ph idx="1"/>
            <p:extLst>
              <p:ext uri="{D42A27DB-BD31-4B8C-83A1-F6EECF244321}">
                <p14:modId xmlns:p14="http://schemas.microsoft.com/office/powerpoint/2010/main" val="700955410"/>
              </p:ext>
            </p:extLst>
          </p:nvPr>
        </p:nvGraphicFramePr>
        <p:xfrm>
          <a:off x="-72231" y="957285"/>
          <a:ext cx="9144000" cy="5915025"/>
        </p:xfrm>
        <a:graphic>
          <a:graphicData uri="http://schemas.openxmlformats.org/presentationml/2006/ole">
            <mc:AlternateContent xmlns:mc="http://schemas.openxmlformats.org/markup-compatibility/2006">
              <mc:Choice xmlns:v="urn:schemas-microsoft-com:vml" Requires="v">
                <p:oleObj spid="_x0000_s5155" name="Graf" r:id="rId3" imgW="6067389" imgH="3924198" progId="Excel.Chart.8">
                  <p:embed/>
                </p:oleObj>
              </mc:Choice>
              <mc:Fallback>
                <p:oleObj name="Graf" r:id="rId3" imgW="6067389" imgH="3924198" progId="Excel.Chart.8">
                  <p:embed/>
                  <p:pic>
                    <p:nvPicPr>
                      <p:cNvPr id="96259" name="Object 3">
                        <a:extLst>
                          <a:ext uri="{FF2B5EF4-FFF2-40B4-BE49-F238E27FC236}">
                            <a16:creationId xmlns:a16="http://schemas.microsoft.com/office/drawing/2014/main" id="{9909DC53-C533-4708-9B75-FF544B1A7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 y="957285"/>
                        <a:ext cx="9144000" cy="591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1" name="Text Box 5">
            <a:extLst>
              <a:ext uri="{FF2B5EF4-FFF2-40B4-BE49-F238E27FC236}">
                <a16:creationId xmlns:a16="http://schemas.microsoft.com/office/drawing/2014/main" id="{2A81E186-694B-4167-9ED3-4BA92BEB237E}"/>
              </a:ext>
            </a:extLst>
          </p:cNvPr>
          <p:cNvSpPr txBox="1">
            <a:spLocks noChangeArrowheads="1"/>
          </p:cNvSpPr>
          <p:nvPr/>
        </p:nvSpPr>
        <p:spPr bwMode="auto">
          <a:xfrm>
            <a:off x="250825" y="1196975"/>
            <a:ext cx="8642350" cy="6048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cs-CZ"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Diagnózy nemocných s TnI </a:t>
            </a:r>
            <a:r>
              <a:rPr kumimoji="0" lang="en-US"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&gt;</a:t>
            </a:r>
            <a:r>
              <a:rPr kumimoji="0" lang="cs-CZ"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 </a:t>
            </a:r>
            <a:r>
              <a:rPr kumimoji="0" lang="cs-CZ"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0,04 </a:t>
            </a:r>
            <a:r>
              <a:rPr kumimoji="0" lang="en-US"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µ</a:t>
            </a:r>
            <a:r>
              <a:rPr kumimoji="0" lang="cs-CZ"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g/l</a:t>
            </a:r>
            <a:endParaRPr kumimoji="0" lang="en-US" altLang="cs-CZ" sz="3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endParaRPr>
          </a:p>
        </p:txBody>
      </p:sp>
      <p:sp>
        <p:nvSpPr>
          <p:cNvPr id="96262" name="Text Box 6">
            <a:extLst>
              <a:ext uri="{FF2B5EF4-FFF2-40B4-BE49-F238E27FC236}">
                <a16:creationId xmlns:a16="http://schemas.microsoft.com/office/drawing/2014/main" id="{C24A4B18-57C4-4775-8C3B-9BF55EEE81ED}"/>
              </a:ext>
            </a:extLst>
          </p:cNvPr>
          <p:cNvSpPr txBox="1">
            <a:spLocks noChangeArrowheads="1"/>
          </p:cNvSpPr>
          <p:nvPr/>
        </p:nvSpPr>
        <p:spPr bwMode="auto">
          <a:xfrm>
            <a:off x="7667625" y="1989138"/>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n = 317</a:t>
            </a:r>
          </a:p>
        </p:txBody>
      </p:sp>
      <p:sp>
        <p:nvSpPr>
          <p:cNvPr id="96265" name="Rectangle 9">
            <a:extLst>
              <a:ext uri="{FF2B5EF4-FFF2-40B4-BE49-F238E27FC236}">
                <a16:creationId xmlns:a16="http://schemas.microsoft.com/office/drawing/2014/main" id="{108A3B69-5B97-4E6B-A202-FB9AE01F7DF6}"/>
              </a:ext>
            </a:extLst>
          </p:cNvPr>
          <p:cNvSpPr>
            <a:spLocks noGrp="1" noChangeArrowheads="1"/>
          </p:cNvSpPr>
          <p:nvPr>
            <p:ph type="title"/>
          </p:nvPr>
        </p:nvSpPr>
        <p:spPr>
          <a:xfrm>
            <a:off x="179388" y="188913"/>
            <a:ext cx="8640762" cy="719137"/>
          </a:xfrm>
          <a:noFill/>
          <a:ln>
            <a:solidFill>
              <a:srgbClr val="FF0000"/>
            </a:solidFill>
            <a:miter lim="800000"/>
            <a:headEnd/>
            <a:tailEnd/>
          </a:ln>
        </p:spPr>
        <p:txBody>
          <a:bodyPr/>
          <a:lstStyle/>
          <a:p>
            <a:r>
              <a:rPr lang="cs-CZ" altLang="cs-CZ" sz="3600" b="1">
                <a:solidFill>
                  <a:srgbClr val="FFFF00"/>
                </a:solidFill>
              </a:rPr>
              <a:t>Analýza vyšetření TnI na KJ 3. int.         </a:t>
            </a:r>
            <a:endParaRPr lang="cs-CZ" altLang="cs-CZ" sz="3600">
              <a:solidFill>
                <a:srgbClr val="FFFF00"/>
              </a:solidFill>
            </a:endParaRPr>
          </a:p>
        </p:txBody>
      </p:sp>
      <p:sp>
        <p:nvSpPr>
          <p:cNvPr id="96266" name="Text Box 10">
            <a:extLst>
              <a:ext uri="{FF2B5EF4-FFF2-40B4-BE49-F238E27FC236}">
                <a16:creationId xmlns:a16="http://schemas.microsoft.com/office/drawing/2014/main" id="{415C98C5-9116-45B7-9D54-3DA8C7CFC93B}"/>
              </a:ext>
            </a:extLst>
          </p:cNvPr>
          <p:cNvSpPr txBox="1">
            <a:spLocks noChangeArrowheads="1"/>
          </p:cNvSpPr>
          <p:nvPr/>
        </p:nvSpPr>
        <p:spPr bwMode="auto">
          <a:xfrm>
            <a:off x="1187624" y="4365104"/>
            <a:ext cx="1152128" cy="483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0" marR="0" lvl="0" indent="0" algn="ctr" defTabSz="914400" rtl="0" eaLnBrk="1" fontAlgn="base" latinLnBrk="0" hangingPunct="1">
              <a:lnSpc>
                <a:spcPct val="60000"/>
              </a:lnSpc>
              <a:spcBef>
                <a:spcPct val="50000"/>
              </a:spcBef>
              <a:spcAft>
                <a:spcPct val="0"/>
              </a:spcAft>
              <a:buClrTx/>
              <a:buSzTx/>
              <a:buFontTx/>
              <a:buNone/>
              <a:tabLst/>
              <a:defRPr/>
            </a:pPr>
            <a:r>
              <a:rPr kumimoji="0" lang="cs-CZ" altLang="cs-CZ"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SVT </a:t>
            </a:r>
          </a:p>
          <a:p>
            <a:pPr marL="0" marR="0" lvl="0" indent="0" algn="ctr" defTabSz="914400" rtl="0" eaLnBrk="1" fontAlgn="base" latinLnBrk="0" hangingPunct="1">
              <a:lnSpc>
                <a:spcPct val="60000"/>
              </a:lnSpc>
              <a:spcBef>
                <a:spcPct val="50000"/>
              </a:spcBef>
              <a:spcAft>
                <a:spcPct val="0"/>
              </a:spcAft>
              <a:buClrTx/>
              <a:buSzTx/>
              <a:buFontTx/>
              <a:buNone/>
              <a:tabLst/>
              <a:defRPr/>
            </a:pPr>
            <a:r>
              <a:rPr kumimoji="0" lang="cs-CZ" altLang="cs-CZ" sz="1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14%</a:t>
            </a:r>
          </a:p>
        </p:txBody>
      </p:sp>
      <p:cxnSp>
        <p:nvCxnSpPr>
          <p:cNvPr id="3" name="Přímá spojnice 2">
            <a:extLst>
              <a:ext uri="{FF2B5EF4-FFF2-40B4-BE49-F238E27FC236}">
                <a16:creationId xmlns:a16="http://schemas.microsoft.com/office/drawing/2014/main" id="{2D23E477-181B-4A1A-875D-745952955C27}"/>
              </a:ext>
            </a:extLst>
          </p:cNvPr>
          <p:cNvCxnSpPr/>
          <p:nvPr/>
        </p:nvCxnSpPr>
        <p:spPr bwMode="auto">
          <a:xfrm>
            <a:off x="2627784" y="3429000"/>
            <a:ext cx="0" cy="4857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Přímá spojnice 5">
            <a:extLst>
              <a:ext uri="{FF2B5EF4-FFF2-40B4-BE49-F238E27FC236}">
                <a16:creationId xmlns:a16="http://schemas.microsoft.com/office/drawing/2014/main" id="{D9C653B1-47B6-48F3-BA31-E488113CF565}"/>
              </a:ext>
            </a:extLst>
          </p:cNvPr>
          <p:cNvCxnSpPr/>
          <p:nvPr/>
        </p:nvCxnSpPr>
        <p:spPr bwMode="auto">
          <a:xfrm>
            <a:off x="3635896" y="2780928"/>
            <a:ext cx="0" cy="13681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7">
            <a:extLst>
              <a:ext uri="{FF2B5EF4-FFF2-40B4-BE49-F238E27FC236}">
                <a16:creationId xmlns:a16="http://schemas.microsoft.com/office/drawing/2014/main" id="{21640DA1-9CFD-489B-B761-670B80EE01E6}"/>
              </a:ext>
            </a:extLst>
          </p:cNvPr>
          <p:cNvCxnSpPr/>
          <p:nvPr/>
        </p:nvCxnSpPr>
        <p:spPr bwMode="auto">
          <a:xfrm>
            <a:off x="3419872" y="2860310"/>
            <a:ext cx="0" cy="12961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a:extLst>
              <a:ext uri="{FF2B5EF4-FFF2-40B4-BE49-F238E27FC236}">
                <a16:creationId xmlns:a16="http://schemas.microsoft.com/office/drawing/2014/main" id="{FB592047-A5AB-4297-BCE4-3F96D0CC1888}"/>
              </a:ext>
            </a:extLst>
          </p:cNvPr>
          <p:cNvCxnSpPr/>
          <p:nvPr/>
        </p:nvCxnSpPr>
        <p:spPr bwMode="auto">
          <a:xfrm>
            <a:off x="3203848" y="2914316"/>
            <a:ext cx="0" cy="11881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a:extLst>
              <a:ext uri="{FF2B5EF4-FFF2-40B4-BE49-F238E27FC236}">
                <a16:creationId xmlns:a16="http://schemas.microsoft.com/office/drawing/2014/main" id="{0CA11FCF-B36E-4772-B1AB-12F341FF78B9}"/>
              </a:ext>
            </a:extLst>
          </p:cNvPr>
          <p:cNvCxnSpPr/>
          <p:nvPr/>
        </p:nvCxnSpPr>
        <p:spPr bwMode="auto">
          <a:xfrm>
            <a:off x="2987824" y="3036769"/>
            <a:ext cx="0" cy="94391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18">
            <a:extLst>
              <a:ext uri="{FF2B5EF4-FFF2-40B4-BE49-F238E27FC236}">
                <a16:creationId xmlns:a16="http://schemas.microsoft.com/office/drawing/2014/main" id="{FE8A0F05-5435-4457-8F4E-D5058EDC6563}"/>
              </a:ext>
            </a:extLst>
          </p:cNvPr>
          <p:cNvCxnSpPr/>
          <p:nvPr/>
        </p:nvCxnSpPr>
        <p:spPr bwMode="auto">
          <a:xfrm>
            <a:off x="2771800" y="3212976"/>
            <a:ext cx="0" cy="7018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084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5260406-8395-4983-850A-61ADAFF49EF0}"/>
              </a:ext>
            </a:extLst>
          </p:cNvPr>
          <p:cNvSpPr>
            <a:spLocks noGrp="1" noChangeArrowheads="1"/>
          </p:cNvSpPr>
          <p:nvPr>
            <p:ph type="title"/>
          </p:nvPr>
        </p:nvSpPr>
        <p:spPr>
          <a:xfrm>
            <a:off x="0" y="188913"/>
            <a:ext cx="9144000" cy="1009650"/>
          </a:xfrm>
          <a:noFill/>
          <a:ln/>
          <a:extLst>
            <a:ext uri="{91240B29-F687-4F45-9708-019B960494DF}">
              <a14:hiddenLine xmlns:a14="http://schemas.microsoft.com/office/drawing/2010/main" w="9525">
                <a:solidFill>
                  <a:srgbClr val="FF0000"/>
                </a:solidFill>
                <a:miter lim="800000"/>
                <a:headEnd/>
                <a:tailEnd/>
              </a14:hiddenLine>
            </a:ext>
          </a:extLst>
        </p:spPr>
        <p:txBody>
          <a:bodyPr/>
          <a:lstStyle/>
          <a:p>
            <a:r>
              <a:rPr lang="cs-CZ" altLang="cs-CZ" sz="3600" b="1">
                <a:solidFill>
                  <a:srgbClr val="FFFF00"/>
                </a:solidFill>
              </a:rPr>
              <a:t>Zastoupení „jiných“ dg s TnI </a:t>
            </a:r>
            <a:r>
              <a:rPr lang="en-US" altLang="cs-CZ" sz="3600" b="1">
                <a:solidFill>
                  <a:srgbClr val="FFFF00"/>
                </a:solidFill>
              </a:rPr>
              <a:t>&gt;</a:t>
            </a:r>
            <a:r>
              <a:rPr lang="cs-CZ" altLang="cs-CZ" sz="3600" b="1">
                <a:solidFill>
                  <a:srgbClr val="FFFF00"/>
                </a:solidFill>
              </a:rPr>
              <a:t> 0,04 </a:t>
            </a:r>
            <a:r>
              <a:rPr lang="en-US" altLang="cs-CZ" sz="3600" b="1">
                <a:solidFill>
                  <a:srgbClr val="FFFF00"/>
                </a:solidFill>
              </a:rPr>
              <a:t>µ</a:t>
            </a:r>
            <a:r>
              <a:rPr lang="cs-CZ" altLang="cs-CZ" sz="3600" b="1">
                <a:solidFill>
                  <a:srgbClr val="FFFF00"/>
                </a:solidFill>
              </a:rPr>
              <a:t>g/l</a:t>
            </a:r>
            <a:r>
              <a:rPr lang="cs-CZ" altLang="cs-CZ" sz="4000"/>
              <a:t> </a:t>
            </a:r>
            <a:endParaRPr lang="cs-CZ" altLang="cs-CZ" sz="3600" b="1">
              <a:solidFill>
                <a:srgbClr val="FFFF00"/>
              </a:solidFill>
              <a:sym typeface="Symbol" panose="05050102010706020507" pitchFamily="18" charset="2"/>
            </a:endParaRPr>
          </a:p>
        </p:txBody>
      </p:sp>
      <p:pic>
        <p:nvPicPr>
          <p:cNvPr id="111629" name="Picture 13">
            <a:extLst>
              <a:ext uri="{FF2B5EF4-FFF2-40B4-BE49-F238E27FC236}">
                <a16:creationId xmlns:a16="http://schemas.microsoft.com/office/drawing/2014/main" id="{9CA3D9A7-3BEF-40A3-9190-A862220F92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484313"/>
            <a:ext cx="8820150" cy="4854575"/>
          </a:xfrm>
          <a:solidFill>
            <a:schemeClr val="bg1"/>
          </a:solidFill>
          <a:ln/>
          <a:extLst>
            <a:ext uri="{91240B29-F687-4F45-9708-019B960494DF}">
              <a14:hiddenLine xmlns:a14="http://schemas.microsoft.com/office/drawing/2010/main" w="9525">
                <a:solidFill>
                  <a:srgbClr val="FF0000"/>
                </a:solidFill>
                <a:miter lim="800000"/>
                <a:headEnd/>
                <a:tailEnd/>
              </a14:hiddenLine>
            </a:ext>
          </a:extLst>
        </p:spPr>
      </p:pic>
      <p:sp>
        <p:nvSpPr>
          <p:cNvPr id="111623" name="Text Box 7">
            <a:extLst>
              <a:ext uri="{FF2B5EF4-FFF2-40B4-BE49-F238E27FC236}">
                <a16:creationId xmlns:a16="http://schemas.microsoft.com/office/drawing/2014/main" id="{6EE55AA2-3985-4D68-99D1-73B5DAE84438}"/>
              </a:ext>
            </a:extLst>
          </p:cNvPr>
          <p:cNvSpPr txBox="1">
            <a:spLocks noChangeArrowheads="1"/>
          </p:cNvSpPr>
          <p:nvPr/>
        </p:nvSpPr>
        <p:spPr bwMode="auto">
          <a:xfrm>
            <a:off x="7308850" y="1989138"/>
            <a:ext cx="1152525" cy="3762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n = 101</a:t>
            </a:r>
          </a:p>
        </p:txBody>
      </p:sp>
    </p:spTree>
    <p:extLst>
      <p:ext uri="{BB962C8B-B14F-4D97-AF65-F5344CB8AC3E}">
        <p14:creationId xmlns:p14="http://schemas.microsoft.com/office/powerpoint/2010/main" val="155869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7" name="Object 5">
            <a:extLst>
              <a:ext uri="{FF2B5EF4-FFF2-40B4-BE49-F238E27FC236}">
                <a16:creationId xmlns:a16="http://schemas.microsoft.com/office/drawing/2014/main" id="{F8D3FDAF-C474-4A4E-9C18-74F44AEB5EA2}"/>
              </a:ext>
            </a:extLst>
          </p:cNvPr>
          <p:cNvGraphicFramePr>
            <a:graphicFrameLocks noGrp="1" noChangeAspect="1"/>
          </p:cNvGraphicFramePr>
          <p:nvPr>
            <p:ph idx="1"/>
          </p:nvPr>
        </p:nvGraphicFramePr>
        <p:xfrm>
          <a:off x="0" y="1412875"/>
          <a:ext cx="9144000" cy="5181600"/>
        </p:xfrm>
        <a:graphic>
          <a:graphicData uri="http://schemas.openxmlformats.org/presentationml/2006/ole">
            <mc:AlternateContent xmlns:mc="http://schemas.openxmlformats.org/markup-compatibility/2006">
              <mc:Choice xmlns:v="urn:schemas-microsoft-com:vml" Requires="v">
                <p:oleObj spid="_x0000_s6179" name="Graf" r:id="rId3" imgW="4572163" imgH="2590881" progId="Excel.Chart.8">
                  <p:embed/>
                </p:oleObj>
              </mc:Choice>
              <mc:Fallback>
                <p:oleObj name="Graf" r:id="rId3" imgW="4572163" imgH="2590881" progId="Excel.Chart.8">
                  <p:embed/>
                  <p:pic>
                    <p:nvPicPr>
                      <p:cNvPr id="110597" name="Object 5">
                        <a:extLst>
                          <a:ext uri="{FF2B5EF4-FFF2-40B4-BE49-F238E27FC236}">
                            <a16:creationId xmlns:a16="http://schemas.microsoft.com/office/drawing/2014/main" id="{F8D3FDAF-C474-4A4E-9C18-74F44AEB5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9144000" cy="5181600"/>
                      </a:xfrm>
                      <a:prstGeom prst="rect">
                        <a:avLst/>
                      </a:prstGeom>
                    </p:spPr>
                  </p:pic>
                </p:oleObj>
              </mc:Fallback>
            </mc:AlternateContent>
          </a:graphicData>
        </a:graphic>
      </p:graphicFrame>
      <p:sp>
        <p:nvSpPr>
          <p:cNvPr id="110596" name="Text Box 4">
            <a:extLst>
              <a:ext uri="{FF2B5EF4-FFF2-40B4-BE49-F238E27FC236}">
                <a16:creationId xmlns:a16="http://schemas.microsoft.com/office/drawing/2014/main" id="{5B96F5F5-B8B9-4F3A-924A-32151CEE41B7}"/>
              </a:ext>
            </a:extLst>
          </p:cNvPr>
          <p:cNvSpPr txBox="1">
            <a:spLocks noChangeArrowheads="1"/>
          </p:cNvSpPr>
          <p:nvPr/>
        </p:nvSpPr>
        <p:spPr bwMode="auto">
          <a:xfrm>
            <a:off x="250825" y="1557338"/>
            <a:ext cx="8640763" cy="604837"/>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Podíl NSTEMI s TnI </a:t>
            </a:r>
            <a:r>
              <a:rPr kumimoji="0" lang="en-US"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&gt;</a:t>
            </a:r>
            <a:r>
              <a:rPr kumimoji="0" lang="cs-CZ" altLang="cs-CZ"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 ROC hranice </a:t>
            </a:r>
            <a:r>
              <a:rPr kumimoji="0" lang="cs-CZ" altLang="cs-CZ" sz="24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(0,5 </a:t>
            </a:r>
            <a:r>
              <a:rPr kumimoji="0" lang="en-US" altLang="cs-CZ" sz="24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µ</a:t>
            </a:r>
            <a:r>
              <a:rPr kumimoji="0" lang="cs-CZ" altLang="cs-CZ" sz="24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g/l)</a:t>
            </a:r>
            <a:endParaRPr kumimoji="0" lang="en-US" altLang="cs-CZ" sz="24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endParaRPr>
          </a:p>
        </p:txBody>
      </p:sp>
      <p:sp>
        <p:nvSpPr>
          <p:cNvPr id="110598" name="Text Box 6">
            <a:extLst>
              <a:ext uri="{FF2B5EF4-FFF2-40B4-BE49-F238E27FC236}">
                <a16:creationId xmlns:a16="http://schemas.microsoft.com/office/drawing/2014/main" id="{F9C1CC6E-90F2-46F6-ABBB-9681984A61E1}"/>
              </a:ext>
            </a:extLst>
          </p:cNvPr>
          <p:cNvSpPr txBox="1">
            <a:spLocks noChangeArrowheads="1"/>
          </p:cNvSpPr>
          <p:nvPr/>
        </p:nvSpPr>
        <p:spPr bwMode="auto">
          <a:xfrm>
            <a:off x="7451725" y="3213100"/>
            <a:ext cx="1152525"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n = 153</a:t>
            </a:r>
          </a:p>
        </p:txBody>
      </p:sp>
      <p:sp>
        <p:nvSpPr>
          <p:cNvPr id="110601" name="Text Box 9">
            <a:extLst>
              <a:ext uri="{FF2B5EF4-FFF2-40B4-BE49-F238E27FC236}">
                <a16:creationId xmlns:a16="http://schemas.microsoft.com/office/drawing/2014/main" id="{30EDE405-9D6B-448F-A727-8A68DAA15E8F}"/>
              </a:ext>
            </a:extLst>
          </p:cNvPr>
          <p:cNvSpPr txBox="1">
            <a:spLocks noChangeArrowheads="1"/>
          </p:cNvSpPr>
          <p:nvPr/>
        </p:nvSpPr>
        <p:spPr bwMode="auto">
          <a:xfrm>
            <a:off x="7451725" y="3860800"/>
            <a:ext cx="1441450" cy="93345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cs-CZ" altLang="cs-CZ" sz="24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rPr>
              <a:t>0,04-0,5</a:t>
            </a:r>
            <a:endParaRPr kumimoji="0" lang="cs-CZ" altLang="cs-CZ"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cs-CZ" sz="24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rPr>
              <a:t>&gt;</a:t>
            </a:r>
            <a:r>
              <a:rPr kumimoji="0" lang="cs-CZ" altLang="cs-CZ" sz="24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rPr>
              <a:t>0,5</a:t>
            </a:r>
            <a:r>
              <a:rPr kumimoji="0" lang="cs-CZ" altLang="cs-CZ" sz="20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rPr>
              <a:t> </a:t>
            </a:r>
            <a:r>
              <a:rPr kumimoji="0" lang="en-US" altLang="cs-CZ"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µ</a:t>
            </a:r>
            <a:r>
              <a:rPr kumimoji="0" lang="cs-CZ" altLang="cs-CZ"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g/l</a:t>
            </a:r>
          </a:p>
        </p:txBody>
      </p:sp>
      <p:sp>
        <p:nvSpPr>
          <p:cNvPr id="110603" name="Rectangle 11">
            <a:extLst>
              <a:ext uri="{FF2B5EF4-FFF2-40B4-BE49-F238E27FC236}">
                <a16:creationId xmlns:a16="http://schemas.microsoft.com/office/drawing/2014/main" id="{1EC27A80-7DAF-45D5-8E27-8DF9B67CC41B}"/>
              </a:ext>
            </a:extLst>
          </p:cNvPr>
          <p:cNvSpPr>
            <a:spLocks noGrp="1" noChangeArrowheads="1"/>
          </p:cNvSpPr>
          <p:nvPr>
            <p:ph type="title"/>
          </p:nvPr>
        </p:nvSpPr>
        <p:spPr>
          <a:xfrm>
            <a:off x="250825" y="333375"/>
            <a:ext cx="8569325" cy="1009650"/>
          </a:xfrm>
          <a:noFill/>
          <a:ln>
            <a:solidFill>
              <a:srgbClr val="FF0000"/>
            </a:solidFill>
            <a:miter lim="800000"/>
            <a:headEnd/>
            <a:tailEnd/>
          </a:ln>
        </p:spPr>
        <p:txBody>
          <a:bodyPr/>
          <a:lstStyle/>
          <a:p>
            <a:r>
              <a:rPr lang="cs-CZ" altLang="cs-CZ" sz="4000" b="1">
                <a:solidFill>
                  <a:srgbClr val="FFFF00"/>
                </a:solidFill>
              </a:rPr>
              <a:t>Analýza vyšetření TnI na KJ 3. int.         </a:t>
            </a:r>
            <a:r>
              <a:rPr lang="cs-CZ" altLang="cs-CZ" sz="2400">
                <a:solidFill>
                  <a:srgbClr val="FFFF00"/>
                </a:solidFill>
              </a:rPr>
              <a:t>9/2008-9/2009</a:t>
            </a:r>
          </a:p>
        </p:txBody>
      </p:sp>
    </p:spTree>
    <p:extLst>
      <p:ext uri="{BB962C8B-B14F-4D97-AF65-F5344CB8AC3E}">
        <p14:creationId xmlns:p14="http://schemas.microsoft.com/office/powerpoint/2010/main" val="168005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48B650F-5099-49D1-B79D-8F640241809C}"/>
              </a:ext>
            </a:extLst>
          </p:cNvPr>
          <p:cNvSpPr>
            <a:spLocks noGrp="1" noChangeArrowheads="1"/>
          </p:cNvSpPr>
          <p:nvPr>
            <p:ph type="title"/>
          </p:nvPr>
        </p:nvSpPr>
        <p:spPr>
          <a:xfrm>
            <a:off x="250825" y="333375"/>
            <a:ext cx="8569325" cy="1009650"/>
          </a:xfrm>
          <a:noFill/>
          <a:ln>
            <a:solidFill>
              <a:srgbClr val="FF0000"/>
            </a:solidFill>
            <a:miter lim="800000"/>
            <a:headEnd/>
            <a:tailEnd/>
          </a:ln>
        </p:spPr>
        <p:txBody>
          <a:bodyPr/>
          <a:lstStyle/>
          <a:p>
            <a:r>
              <a:rPr lang="cs-CZ" altLang="cs-CZ" sz="3600" b="1">
                <a:solidFill>
                  <a:srgbClr val="FFFF00"/>
                </a:solidFill>
              </a:rPr>
              <a:t>Analýza vyšetření TnI na KJ 3. int.</a:t>
            </a:r>
            <a:r>
              <a:rPr lang="cs-CZ" altLang="cs-CZ" sz="3600" b="1"/>
              <a:t>         </a:t>
            </a:r>
            <a:r>
              <a:rPr lang="cs-CZ" altLang="cs-CZ" sz="2800">
                <a:solidFill>
                  <a:srgbClr val="FFFF00"/>
                </a:solidFill>
              </a:rPr>
              <a:t>9/2008-9/2009</a:t>
            </a:r>
          </a:p>
        </p:txBody>
      </p:sp>
      <p:graphicFrame>
        <p:nvGraphicFramePr>
          <p:cNvPr id="107524" name="Object 4">
            <a:extLst>
              <a:ext uri="{FF2B5EF4-FFF2-40B4-BE49-F238E27FC236}">
                <a16:creationId xmlns:a16="http://schemas.microsoft.com/office/drawing/2014/main" id="{E7ECC8A1-072D-47B8-A0D9-9DD341EC1B0E}"/>
              </a:ext>
            </a:extLst>
          </p:cNvPr>
          <p:cNvGraphicFramePr>
            <a:graphicFrameLocks noGrp="1" noChangeAspect="1"/>
          </p:cNvGraphicFramePr>
          <p:nvPr>
            <p:ph idx="1"/>
          </p:nvPr>
        </p:nvGraphicFramePr>
        <p:xfrm>
          <a:off x="250825" y="1557338"/>
          <a:ext cx="8713788" cy="5035550"/>
        </p:xfrm>
        <a:graphic>
          <a:graphicData uri="http://schemas.openxmlformats.org/presentationml/2006/ole">
            <mc:AlternateContent xmlns:mc="http://schemas.openxmlformats.org/markup-compatibility/2006">
              <mc:Choice xmlns:v="urn:schemas-microsoft-com:vml" Requires="v">
                <p:oleObj spid="_x0000_s7203" name="Graf" r:id="rId3" imgW="8753531" imgH="5057892" progId="Excel.Chart.8">
                  <p:embed/>
                </p:oleObj>
              </mc:Choice>
              <mc:Fallback>
                <p:oleObj name="Graf" r:id="rId3" imgW="8753531" imgH="5057892" progId="Excel.Chart.8">
                  <p:embed/>
                  <p:pic>
                    <p:nvPicPr>
                      <p:cNvPr id="107524" name="Object 4">
                        <a:extLst>
                          <a:ext uri="{FF2B5EF4-FFF2-40B4-BE49-F238E27FC236}">
                            <a16:creationId xmlns:a16="http://schemas.microsoft.com/office/drawing/2014/main" id="{E7ECC8A1-072D-47B8-A0D9-9DD341EC1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8713788" cy="5035550"/>
                      </a:xfrm>
                      <a:prstGeom prst="rect">
                        <a:avLst/>
                      </a:prstGeom>
                    </p:spPr>
                  </p:pic>
                </p:oleObj>
              </mc:Fallback>
            </mc:AlternateContent>
          </a:graphicData>
        </a:graphic>
      </p:graphicFrame>
      <p:sp>
        <p:nvSpPr>
          <p:cNvPr id="107525" name="Text Box 5">
            <a:extLst>
              <a:ext uri="{FF2B5EF4-FFF2-40B4-BE49-F238E27FC236}">
                <a16:creationId xmlns:a16="http://schemas.microsoft.com/office/drawing/2014/main" id="{AD568275-A613-4B6B-89C1-6AC4B32BA296}"/>
              </a:ext>
            </a:extLst>
          </p:cNvPr>
          <p:cNvSpPr txBox="1">
            <a:spLocks noChangeArrowheads="1"/>
          </p:cNvSpPr>
          <p:nvPr/>
        </p:nvSpPr>
        <p:spPr bwMode="auto">
          <a:xfrm>
            <a:off x="684213" y="1700213"/>
            <a:ext cx="7921625" cy="544512"/>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Podíl TnI </a:t>
            </a:r>
            <a:r>
              <a:rPr kumimoji="0" lang="en-US" altLang="cs-CZ"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&gt;</a:t>
            </a:r>
            <a:r>
              <a:rPr kumimoji="0" lang="cs-CZ" altLang="cs-CZ"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 0,04 </a:t>
            </a:r>
            <a:r>
              <a:rPr kumimoji="0" lang="en-US" altLang="cs-CZ"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µ</a:t>
            </a:r>
            <a:r>
              <a:rPr kumimoji="0" lang="cs-CZ" altLang="cs-CZ"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rPr>
              <a:t>g/l pro jednotlivé dg</a:t>
            </a:r>
            <a:endParaRPr kumimoji="0" lang="en-US" altLang="cs-CZ"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Tahoma" panose="020B0604030504040204" pitchFamily="34" charset="0"/>
            </a:endParaRPr>
          </a:p>
        </p:txBody>
      </p:sp>
    </p:spTree>
    <p:extLst>
      <p:ext uri="{BB962C8B-B14F-4D97-AF65-F5344CB8AC3E}">
        <p14:creationId xmlns:p14="http://schemas.microsoft.com/office/powerpoint/2010/main" val="230546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9B294BD-70F6-4509-BA84-532196627358}"/>
              </a:ext>
            </a:extLst>
          </p:cNvPr>
          <p:cNvSpPr>
            <a:spLocks noGrp="1" noChangeArrowheads="1"/>
          </p:cNvSpPr>
          <p:nvPr>
            <p:ph type="title"/>
          </p:nvPr>
        </p:nvSpPr>
        <p:spPr>
          <a:xfrm>
            <a:off x="250825" y="188913"/>
            <a:ext cx="8424863" cy="576262"/>
          </a:xfrm>
          <a:noFill/>
          <a:ln/>
          <a:extLst>
            <a:ext uri="{91240B29-F687-4F45-9708-019B960494DF}">
              <a14:hiddenLine xmlns:a14="http://schemas.microsoft.com/office/drawing/2010/main" w="9525">
                <a:solidFill>
                  <a:srgbClr val="FF0000"/>
                </a:solidFill>
                <a:miter lim="800000"/>
                <a:headEnd/>
                <a:tailEnd/>
              </a14:hiddenLine>
            </a:ext>
          </a:extLst>
        </p:spPr>
        <p:txBody>
          <a:bodyPr/>
          <a:lstStyle/>
          <a:p>
            <a:r>
              <a:rPr lang="cs-CZ" altLang="cs-CZ" sz="3200" b="1">
                <a:solidFill>
                  <a:srgbClr val="FFFF00"/>
                </a:solidFill>
              </a:rPr>
              <a:t>Rozložení TnI </a:t>
            </a:r>
            <a:r>
              <a:rPr lang="en-US" altLang="cs-CZ" sz="3200" b="1">
                <a:solidFill>
                  <a:srgbClr val="FFFF00"/>
                </a:solidFill>
              </a:rPr>
              <a:t>&gt;</a:t>
            </a:r>
            <a:r>
              <a:rPr lang="cs-CZ" altLang="cs-CZ" sz="3200" b="1">
                <a:solidFill>
                  <a:srgbClr val="FFFF00"/>
                </a:solidFill>
              </a:rPr>
              <a:t> 0,04 </a:t>
            </a:r>
            <a:r>
              <a:rPr lang="en-US" altLang="cs-CZ" sz="3200" b="1">
                <a:solidFill>
                  <a:srgbClr val="FFFF00"/>
                </a:solidFill>
              </a:rPr>
              <a:t>µ</a:t>
            </a:r>
            <a:r>
              <a:rPr lang="cs-CZ" altLang="cs-CZ" sz="3200" b="1">
                <a:solidFill>
                  <a:srgbClr val="FFFF00"/>
                </a:solidFill>
              </a:rPr>
              <a:t>g/l pro jednotlivé dg</a:t>
            </a:r>
            <a:endParaRPr lang="cs-CZ" altLang="cs-CZ" sz="3200">
              <a:solidFill>
                <a:srgbClr val="FFFF00"/>
              </a:solidFill>
            </a:endParaRPr>
          </a:p>
        </p:txBody>
      </p:sp>
      <p:graphicFrame>
        <p:nvGraphicFramePr>
          <p:cNvPr id="115331" name="Group 643">
            <a:extLst>
              <a:ext uri="{FF2B5EF4-FFF2-40B4-BE49-F238E27FC236}">
                <a16:creationId xmlns:a16="http://schemas.microsoft.com/office/drawing/2014/main" id="{6EC0708A-845F-4F38-BFCD-A56F2C12C9A5}"/>
              </a:ext>
            </a:extLst>
          </p:cNvPr>
          <p:cNvGraphicFramePr>
            <a:graphicFrameLocks noGrp="1"/>
          </p:cNvGraphicFramePr>
          <p:nvPr>
            <p:ph idx="1"/>
          </p:nvPr>
        </p:nvGraphicFramePr>
        <p:xfrm>
          <a:off x="395288" y="981075"/>
          <a:ext cx="8229600" cy="5512320"/>
        </p:xfrm>
        <a:graphic>
          <a:graphicData uri="http://schemas.openxmlformats.org/drawingml/2006/table">
            <a:tbl>
              <a:tblPr/>
              <a:tblGrid>
                <a:gridCol w="1887537">
                  <a:extLst>
                    <a:ext uri="{9D8B030D-6E8A-4147-A177-3AD203B41FA5}">
                      <a16:colId xmlns:a16="http://schemas.microsoft.com/office/drawing/2014/main" val="1817383095"/>
                    </a:ext>
                  </a:extLst>
                </a:gridCol>
                <a:gridCol w="1208088">
                  <a:extLst>
                    <a:ext uri="{9D8B030D-6E8A-4147-A177-3AD203B41FA5}">
                      <a16:colId xmlns:a16="http://schemas.microsoft.com/office/drawing/2014/main" val="1497187891"/>
                    </a:ext>
                  </a:extLst>
                </a:gridCol>
                <a:gridCol w="1208087">
                  <a:extLst>
                    <a:ext uri="{9D8B030D-6E8A-4147-A177-3AD203B41FA5}">
                      <a16:colId xmlns:a16="http://schemas.microsoft.com/office/drawing/2014/main" val="1565940582"/>
                    </a:ext>
                  </a:extLst>
                </a:gridCol>
                <a:gridCol w="1208088">
                  <a:extLst>
                    <a:ext uri="{9D8B030D-6E8A-4147-A177-3AD203B41FA5}">
                      <a16:colId xmlns:a16="http://schemas.microsoft.com/office/drawing/2014/main" val="2749700600"/>
                    </a:ext>
                  </a:extLst>
                </a:gridCol>
                <a:gridCol w="1208087">
                  <a:extLst>
                    <a:ext uri="{9D8B030D-6E8A-4147-A177-3AD203B41FA5}">
                      <a16:colId xmlns:a16="http://schemas.microsoft.com/office/drawing/2014/main" val="1993873495"/>
                    </a:ext>
                  </a:extLst>
                </a:gridCol>
                <a:gridCol w="1509713">
                  <a:extLst>
                    <a:ext uri="{9D8B030D-6E8A-4147-A177-3AD203B41FA5}">
                      <a16:colId xmlns:a16="http://schemas.microsoft.com/office/drawing/2014/main" val="1092190155"/>
                    </a:ext>
                  </a:extLst>
                </a:gridCol>
              </a:tblGrid>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medián</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min.</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max.</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SD</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79738389"/>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STEMI</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80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panose="020B0604020202020204" pitchFamily="34" charset="0"/>
                          <a:cs typeface="Arial" panose="020B0604020202020204" pitchFamily="34" charset="0"/>
                        </a:rPr>
                        <a:t>24,85</a:t>
                      </a:r>
                      <a:endParaRPr kumimoji="0" lang="cs-CZ" altLang="cs-CZ" sz="2400" b="0" i="0" u="sng"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0,12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panose="020B0604020202020204" pitchFamily="34" charset="0"/>
                          <a:cs typeface="Arial" panose="020B0604020202020204" pitchFamily="34" charset="0"/>
                        </a:rPr>
                        <a:t>282,99</a:t>
                      </a:r>
                      <a:endParaRPr kumimoji="0" lang="cs-CZ" altLang="cs-CZ" sz="2400" b="0" i="0" u="sng"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56,39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62313206"/>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NSTEMI</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73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panose="020B0604020202020204" pitchFamily="34" charset="0"/>
                          <a:cs typeface="Arial" panose="020B0604020202020204" pitchFamily="34" charset="0"/>
                        </a:rPr>
                        <a:t>279,72</a:t>
                      </a:r>
                      <a:endParaRPr kumimoji="0" lang="cs-CZ" altLang="cs-CZ" sz="2400" b="0" i="0" u="sng"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34,35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55906565"/>
                  </a:ext>
                </a:extLst>
              </a:tr>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nAP</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13694059"/>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SS</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58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panose="020B0604020202020204" pitchFamily="34" charset="0"/>
                          <a:cs typeface="Arial" panose="020B0604020202020204" pitchFamily="34" charset="0"/>
                        </a:rPr>
                        <a:t>0,165</a:t>
                      </a:r>
                      <a:endParaRPr kumimoji="0" lang="cs-CZ" altLang="cs-CZ" sz="2400" b="0" i="0" u="sng"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113,64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15,82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38601797"/>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PE</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5,66</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1,44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8436472"/>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FK / KT</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0,51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13,08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4,62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0059792"/>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SVT </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153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0,06</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panose="020B0604020202020204" pitchFamily="34" charset="0"/>
                          <a:cs typeface="Arial" panose="020B0604020202020204" pitchFamily="34" charset="0"/>
                        </a:rPr>
                        <a:t>6,08</a:t>
                      </a:r>
                      <a:endParaRPr kumimoji="0" lang="cs-CZ" altLang="cs-CZ" sz="2400" b="0" i="0" u="sng"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0,85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51666439"/>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bradyarytm.</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panose="020B0604020202020204" pitchFamily="34" charset="0"/>
                          <a:cs typeface="Arial" panose="020B0604020202020204" pitchFamily="34" charset="0"/>
                        </a:rPr>
                        <a:t>0,165</a:t>
                      </a:r>
                      <a:endParaRPr kumimoji="0" lang="cs-CZ" altLang="cs-CZ" sz="2400" b="0" i="0" u="sng"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0,65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0,20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4188447"/>
                  </a:ext>
                </a:extLst>
              </a:tr>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hypertenze</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panose="020B0604020202020204" pitchFamily="34" charset="0"/>
                          <a:cs typeface="Arial" panose="020B0604020202020204" pitchFamily="34" charset="0"/>
                        </a:rPr>
                        <a:t>0,51</a:t>
                      </a:r>
                      <a:endParaRPr kumimoji="0" lang="cs-CZ" altLang="cs-CZ" sz="2400" b="0" i="0" u="sng"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0,14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49580131"/>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jiné dg</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11,19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1,20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13189535"/>
                  </a:ext>
                </a:extLst>
              </a:tr>
              <a:tr h="377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VAS</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19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86396881"/>
                  </a:ext>
                </a:extLst>
              </a:tr>
            </a:tbl>
          </a:graphicData>
        </a:graphic>
      </p:graphicFrame>
    </p:spTree>
    <p:extLst>
      <p:ext uri="{BB962C8B-B14F-4D97-AF65-F5344CB8AC3E}">
        <p14:creationId xmlns:p14="http://schemas.microsoft.com/office/powerpoint/2010/main" val="429458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EEB5C2E-7E5A-4E74-950E-D8C2197BCD0E}"/>
              </a:ext>
            </a:extLst>
          </p:cNvPr>
          <p:cNvSpPr>
            <a:spLocks noGrp="1" noChangeArrowheads="1"/>
          </p:cNvSpPr>
          <p:nvPr>
            <p:ph type="title"/>
          </p:nvPr>
        </p:nvSpPr>
        <p:spPr>
          <a:xfrm>
            <a:off x="250825" y="476250"/>
            <a:ext cx="8569325" cy="792163"/>
          </a:xfrm>
          <a:noFill/>
          <a:ln/>
          <a:extLst>
            <a:ext uri="{91240B29-F687-4F45-9708-019B960494DF}">
              <a14:hiddenLine xmlns:a14="http://schemas.microsoft.com/office/drawing/2010/main" w="9525">
                <a:solidFill>
                  <a:srgbClr val="FF0000"/>
                </a:solidFill>
                <a:miter lim="800000"/>
                <a:headEnd/>
                <a:tailEnd/>
              </a14:hiddenLine>
            </a:ext>
          </a:extLst>
        </p:spPr>
        <p:txBody>
          <a:bodyPr/>
          <a:lstStyle/>
          <a:p>
            <a:r>
              <a:rPr lang="cs-CZ" altLang="cs-CZ" sz="3600" b="1">
                <a:solidFill>
                  <a:srgbClr val="FFFF00"/>
                </a:solidFill>
              </a:rPr>
              <a:t>Podíl TnI </a:t>
            </a:r>
            <a:r>
              <a:rPr lang="en-US" altLang="cs-CZ" sz="3600" b="1">
                <a:solidFill>
                  <a:srgbClr val="FFFF00"/>
                </a:solidFill>
              </a:rPr>
              <a:t>&gt;</a:t>
            </a:r>
            <a:r>
              <a:rPr lang="cs-CZ" altLang="cs-CZ" sz="3600" b="1">
                <a:solidFill>
                  <a:srgbClr val="FFFF00"/>
                </a:solidFill>
              </a:rPr>
              <a:t> 0,04 </a:t>
            </a:r>
            <a:r>
              <a:rPr lang="en-US" altLang="cs-CZ" sz="3600" b="1">
                <a:solidFill>
                  <a:srgbClr val="FFFF00"/>
                </a:solidFill>
              </a:rPr>
              <a:t>µ</a:t>
            </a:r>
            <a:r>
              <a:rPr lang="cs-CZ" altLang="cs-CZ" sz="3600" b="1">
                <a:solidFill>
                  <a:srgbClr val="FFFF00"/>
                </a:solidFill>
              </a:rPr>
              <a:t>g/l</a:t>
            </a:r>
            <a:r>
              <a:rPr lang="cs-CZ" altLang="cs-CZ" sz="4000"/>
              <a:t> </a:t>
            </a:r>
            <a:r>
              <a:rPr lang="cs-CZ" altLang="cs-CZ" sz="3600" b="1">
                <a:solidFill>
                  <a:srgbClr val="FFFF00"/>
                </a:solidFill>
              </a:rPr>
              <a:t>pro jiné dg</a:t>
            </a:r>
          </a:p>
        </p:txBody>
      </p:sp>
      <p:graphicFrame>
        <p:nvGraphicFramePr>
          <p:cNvPr id="112645" name="Object 5">
            <a:extLst>
              <a:ext uri="{FF2B5EF4-FFF2-40B4-BE49-F238E27FC236}">
                <a16:creationId xmlns:a16="http://schemas.microsoft.com/office/drawing/2014/main" id="{AB058653-CE73-4AF0-AF31-A1B7FD6A3ECE}"/>
              </a:ext>
            </a:extLst>
          </p:cNvPr>
          <p:cNvGraphicFramePr>
            <a:graphicFrameLocks noGrp="1" noChangeAspect="1"/>
          </p:cNvGraphicFramePr>
          <p:nvPr>
            <p:ph idx="1"/>
          </p:nvPr>
        </p:nvGraphicFramePr>
        <p:xfrm>
          <a:off x="0" y="1485900"/>
          <a:ext cx="9144000" cy="5249863"/>
        </p:xfrm>
        <a:graphic>
          <a:graphicData uri="http://schemas.openxmlformats.org/presentationml/2006/ole">
            <mc:AlternateContent xmlns:mc="http://schemas.openxmlformats.org/markup-compatibility/2006">
              <mc:Choice xmlns:v="urn:schemas-microsoft-com:vml" Requires="v">
                <p:oleObj spid="_x0000_s8227" name="Graf" r:id="rId3" imgW="5324490" imgH="3057428" progId="Excel.Chart.8">
                  <p:embed/>
                </p:oleObj>
              </mc:Choice>
              <mc:Fallback>
                <p:oleObj name="Graf" r:id="rId3" imgW="5324490" imgH="3057428" progId="Excel.Chart.8">
                  <p:embed/>
                  <p:pic>
                    <p:nvPicPr>
                      <p:cNvPr id="112645" name="Object 5">
                        <a:extLst>
                          <a:ext uri="{FF2B5EF4-FFF2-40B4-BE49-F238E27FC236}">
                            <a16:creationId xmlns:a16="http://schemas.microsoft.com/office/drawing/2014/main" id="{AB058653-CE73-4AF0-AF31-A1B7FD6A3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5900"/>
                        <a:ext cx="9144000" cy="5249863"/>
                      </a:xfrm>
                      <a:prstGeom prst="rect">
                        <a:avLst/>
                      </a:prstGeom>
                    </p:spPr>
                  </p:pic>
                </p:oleObj>
              </mc:Fallback>
            </mc:AlternateContent>
          </a:graphicData>
        </a:graphic>
      </p:graphicFrame>
    </p:spTree>
    <p:extLst>
      <p:ext uri="{BB962C8B-B14F-4D97-AF65-F5344CB8AC3E}">
        <p14:creationId xmlns:p14="http://schemas.microsoft.com/office/powerpoint/2010/main" val="146846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84FAE81-5BC9-46EE-90DF-DA4702D8D33D}" type="slidenum">
              <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7283" name="Rectangle 2"/>
          <p:cNvSpPr>
            <a:spLocks noGrp="1" noChangeArrowheads="1"/>
          </p:cNvSpPr>
          <p:nvPr>
            <p:ph type="title"/>
          </p:nvPr>
        </p:nvSpPr>
        <p:spPr>
          <a:xfrm>
            <a:off x="395536" y="548680"/>
            <a:ext cx="8291264" cy="1368152"/>
          </a:xfrm>
          <a:noFill/>
          <a:ln>
            <a:solidFill>
              <a:srgbClr val="FF0000"/>
            </a:solidFill>
            <a:miter lim="800000"/>
            <a:headEnd/>
            <a:tailEnd/>
          </a:ln>
        </p:spPr>
        <p:txBody>
          <a:bodyPr/>
          <a:lstStyle/>
          <a:p>
            <a:pPr eaLnBrk="1" hangingPunct="1"/>
            <a:r>
              <a:rPr lang="cs-CZ" altLang="cs-CZ" sz="4000" b="1" dirty="0">
                <a:solidFill>
                  <a:srgbClr val="FFFF00"/>
                </a:solidFill>
              </a:rPr>
              <a:t>Plicní embolie </a:t>
            </a:r>
            <a:br>
              <a:rPr lang="cs-CZ" altLang="cs-CZ" sz="4000" b="1" dirty="0">
                <a:solidFill>
                  <a:srgbClr val="FFFF00"/>
                </a:solidFill>
              </a:rPr>
            </a:br>
            <a:r>
              <a:rPr lang="cs-CZ" altLang="cs-CZ" sz="3200" dirty="0">
                <a:solidFill>
                  <a:srgbClr val="FFFF00"/>
                </a:solidFill>
              </a:rPr>
              <a:t>(hypoxie, zatížení PK) </a:t>
            </a:r>
          </a:p>
        </p:txBody>
      </p:sp>
      <p:sp>
        <p:nvSpPr>
          <p:cNvPr id="97284" name="Rectangle 3"/>
          <p:cNvSpPr>
            <a:spLocks noGrp="1" noChangeArrowheads="1"/>
          </p:cNvSpPr>
          <p:nvPr>
            <p:ph type="body" idx="1"/>
          </p:nvPr>
        </p:nvSpPr>
        <p:spPr>
          <a:xfrm>
            <a:off x="323850" y="2060848"/>
            <a:ext cx="8362950" cy="4608240"/>
          </a:xfrm>
        </p:spPr>
        <p:txBody>
          <a:bodyPr/>
          <a:lstStyle/>
          <a:p>
            <a:pPr marL="0" indent="0" eaLnBrk="1" hangingPunct="1">
              <a:buNone/>
            </a:pPr>
            <a:r>
              <a:rPr lang="cs-CZ" altLang="cs-CZ" b="1" dirty="0">
                <a:solidFill>
                  <a:schemeClr val="bg1"/>
                </a:solidFill>
                <a:sym typeface="Symbol" pitchFamily="18" charset="2"/>
              </a:rPr>
              <a:t>Zvýšení cTn:</a:t>
            </a:r>
          </a:p>
          <a:p>
            <a:pPr eaLnBrk="1" hangingPunct="1"/>
            <a:r>
              <a:rPr lang="cs-CZ" altLang="cs-CZ" dirty="0">
                <a:solidFill>
                  <a:schemeClr val="bg1"/>
                </a:solidFill>
                <a:sym typeface="Symbol" pitchFamily="18" charset="2"/>
              </a:rPr>
              <a:t>U 50% PE ?</a:t>
            </a:r>
          </a:p>
          <a:p>
            <a:pPr eaLnBrk="1" hangingPunct="1"/>
            <a:r>
              <a:rPr lang="cs-CZ" altLang="cs-CZ" dirty="0">
                <a:solidFill>
                  <a:schemeClr val="bg1"/>
                </a:solidFill>
                <a:sym typeface="Symbol" pitchFamily="18" charset="2"/>
              </a:rPr>
              <a:t>Větší závažnost </a:t>
            </a:r>
            <a:r>
              <a:rPr lang="cs-CZ" altLang="cs-CZ" dirty="0" err="1">
                <a:solidFill>
                  <a:schemeClr val="bg1"/>
                </a:solidFill>
                <a:sym typeface="Symbol" pitchFamily="18" charset="2"/>
              </a:rPr>
              <a:t>onem</a:t>
            </a:r>
            <a:r>
              <a:rPr lang="cs-CZ" altLang="cs-CZ" dirty="0">
                <a:solidFill>
                  <a:schemeClr val="bg1"/>
                </a:solidFill>
                <a:sym typeface="Symbol" pitchFamily="18" charset="2"/>
              </a:rPr>
              <a:t>.</a:t>
            </a:r>
          </a:p>
          <a:p>
            <a:pPr eaLnBrk="1" hangingPunct="1"/>
            <a:r>
              <a:rPr lang="cs-CZ" altLang="cs-CZ" dirty="0">
                <a:solidFill>
                  <a:schemeClr val="bg1"/>
                </a:solidFill>
                <a:sym typeface="Symbol" pitchFamily="18" charset="2"/>
              </a:rPr>
              <a:t>Hraniční hodnoty pro PE ?</a:t>
            </a:r>
            <a:endParaRPr lang="cs-CZ" altLang="cs-CZ" dirty="0">
              <a:solidFill>
                <a:schemeClr val="bg1"/>
              </a:solidFill>
            </a:endParaRPr>
          </a:p>
          <a:p>
            <a:pPr eaLnBrk="1" hangingPunct="1"/>
            <a:r>
              <a:rPr lang="cs-CZ" altLang="cs-CZ" dirty="0">
                <a:solidFill>
                  <a:schemeClr val="bg1"/>
                </a:solidFill>
                <a:sym typeface="Symbol" pitchFamily="18" charset="2"/>
              </a:rPr>
              <a:t>Izolovaně podle metaanalýz neznamená větší riziko ?</a:t>
            </a:r>
          </a:p>
          <a:p>
            <a:pPr eaLnBrk="1" hangingPunct="1"/>
            <a:r>
              <a:rPr lang="cs-CZ" altLang="cs-CZ" dirty="0">
                <a:solidFill>
                  <a:schemeClr val="bg1"/>
                </a:solidFill>
                <a:sym typeface="Symbol" pitchFamily="18" charset="2"/>
              </a:rPr>
              <a:t>cTn + NP + ECHO</a:t>
            </a:r>
          </a:p>
        </p:txBody>
      </p:sp>
    </p:spTree>
    <p:extLst>
      <p:ext uri="{BB962C8B-B14F-4D97-AF65-F5344CB8AC3E}">
        <p14:creationId xmlns:p14="http://schemas.microsoft.com/office/powerpoint/2010/main" val="30057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3057637-8ABD-498B-AC03-EAFA3AE14A18}" type="slidenum">
              <a:rPr lang="cs-CZ" altLang="cs-CZ" sz="1400">
                <a:solidFill>
                  <a:srgbClr val="000000"/>
                </a:solidFill>
              </a:rPr>
              <a:pPr>
                <a:spcBef>
                  <a:spcPct val="0"/>
                </a:spcBef>
                <a:buFontTx/>
                <a:buNone/>
              </a:pPr>
              <a:t>18</a:t>
            </a:fld>
            <a:endParaRPr lang="cs-CZ" altLang="cs-CZ" sz="1400">
              <a:solidFill>
                <a:srgbClr val="000000"/>
              </a:solidFill>
            </a:endParaRPr>
          </a:p>
        </p:txBody>
      </p:sp>
      <p:sp>
        <p:nvSpPr>
          <p:cNvPr id="13315" name="Rectangle 2">
            <a:extLst>
              <a:ext uri="{FF2B5EF4-FFF2-40B4-BE49-F238E27FC236}">
                <a16:creationId xmlns:a16="http://schemas.microsoft.com/office/drawing/2014/main" id="{30345C77-4914-4987-BC79-48090794E647}"/>
              </a:ext>
            </a:extLst>
          </p:cNvPr>
          <p:cNvSpPr>
            <a:spLocks noGrp="1" noChangeArrowheads="1"/>
          </p:cNvSpPr>
          <p:nvPr>
            <p:ph type="title"/>
          </p:nvPr>
        </p:nvSpPr>
        <p:spPr>
          <a:xfrm>
            <a:off x="395536" y="404664"/>
            <a:ext cx="8374062" cy="1152525"/>
          </a:xfrm>
          <a:ln>
            <a:solidFill>
              <a:srgbClr val="FF0000"/>
            </a:solidFill>
          </a:ln>
        </p:spPr>
        <p:txBody>
          <a:bodyPr/>
          <a:lstStyle/>
          <a:p>
            <a:pPr eaLnBrk="1" hangingPunct="1">
              <a:defRPr/>
            </a:pPr>
            <a:r>
              <a:rPr lang="cs-CZ" altLang="cs-CZ" sz="3600" dirty="0">
                <a:solidFill>
                  <a:srgbClr val="FFFF00"/>
                </a:solidFill>
                <a:effectLst>
                  <a:outerShdw blurRad="38100" dist="38100" dir="2700000" algn="tl">
                    <a:srgbClr val="000000">
                      <a:alpha val="43137"/>
                    </a:srgbClr>
                  </a:outerShdw>
                </a:effectLst>
              </a:rPr>
              <a:t>Vysoce senzitivní stanovení </a:t>
            </a:r>
            <a:r>
              <a:rPr lang="cs-CZ" altLang="cs-CZ" sz="3600" dirty="0" err="1">
                <a:solidFill>
                  <a:srgbClr val="FFFF00"/>
                </a:solidFill>
                <a:effectLst>
                  <a:outerShdw blurRad="38100" dist="38100" dir="2700000" algn="tl">
                    <a:srgbClr val="000000">
                      <a:alpha val="43137"/>
                    </a:srgbClr>
                  </a:outerShdw>
                </a:effectLst>
              </a:rPr>
              <a:t>cTnI</a:t>
            </a:r>
            <a:r>
              <a:rPr lang="cs-CZ" altLang="cs-CZ" sz="3600" dirty="0">
                <a:solidFill>
                  <a:srgbClr val="FFFF00"/>
                </a:solidFill>
                <a:effectLst>
                  <a:outerShdw blurRad="38100" dist="38100" dir="2700000" algn="tl">
                    <a:srgbClr val="000000">
                      <a:alpha val="43137"/>
                    </a:srgbClr>
                  </a:outerShdw>
                </a:effectLst>
              </a:rPr>
              <a:t>/</a:t>
            </a:r>
            <a:r>
              <a:rPr lang="cs-CZ" altLang="cs-CZ" sz="3600" dirty="0" err="1">
                <a:solidFill>
                  <a:srgbClr val="FFFF00"/>
                </a:solidFill>
                <a:effectLst>
                  <a:outerShdw blurRad="38100" dist="38100" dir="2700000" algn="tl">
                    <a:srgbClr val="000000">
                      <a:alpha val="43137"/>
                    </a:srgbClr>
                  </a:outerShdw>
                </a:effectLst>
              </a:rPr>
              <a:t>cTnT</a:t>
            </a:r>
            <a:br>
              <a:rPr lang="cs-CZ" altLang="cs-CZ" sz="3600" dirty="0">
                <a:solidFill>
                  <a:srgbClr val="FFFF00"/>
                </a:solidFill>
                <a:effectLst>
                  <a:outerShdw blurRad="38100" dist="38100" dir="2700000" algn="tl">
                    <a:srgbClr val="000000">
                      <a:alpha val="43137"/>
                    </a:srgbClr>
                  </a:outerShdw>
                </a:effectLst>
              </a:rPr>
            </a:br>
            <a:r>
              <a:rPr lang="cs-CZ" altLang="cs-CZ" sz="2800" dirty="0" err="1">
                <a:solidFill>
                  <a:srgbClr val="FFFF00"/>
                </a:solidFill>
                <a:effectLst>
                  <a:outerShdw blurRad="38100" dist="38100" dir="2700000" algn="tl">
                    <a:srgbClr val="000000">
                      <a:alpha val="43137"/>
                    </a:srgbClr>
                  </a:outerShdw>
                </a:effectLst>
              </a:rPr>
              <a:t>High</a:t>
            </a:r>
            <a:r>
              <a:rPr lang="cs-CZ" altLang="cs-CZ" sz="2800" dirty="0">
                <a:solidFill>
                  <a:srgbClr val="FFFF00"/>
                </a:solidFill>
                <a:effectLst>
                  <a:outerShdw blurRad="38100" dist="38100" dir="2700000" algn="tl">
                    <a:srgbClr val="000000">
                      <a:alpha val="43137"/>
                    </a:srgbClr>
                  </a:outerShdw>
                </a:effectLst>
              </a:rPr>
              <a:t> senzitive </a:t>
            </a:r>
            <a:r>
              <a:rPr lang="cs-CZ" altLang="cs-CZ" sz="2800" dirty="0" err="1">
                <a:solidFill>
                  <a:srgbClr val="FFFF00"/>
                </a:solidFill>
                <a:effectLst>
                  <a:outerShdw blurRad="38100" dist="38100" dir="2700000" algn="tl">
                    <a:srgbClr val="000000">
                      <a:alpha val="43137"/>
                    </a:srgbClr>
                  </a:outerShdw>
                </a:effectLst>
              </a:rPr>
              <a:t>cTnT</a:t>
            </a:r>
            <a:r>
              <a:rPr lang="cs-CZ" altLang="cs-CZ" sz="2800" dirty="0">
                <a:solidFill>
                  <a:srgbClr val="FFFF00"/>
                </a:solidFill>
                <a:effectLst>
                  <a:outerShdw blurRad="38100" dist="38100" dir="2700000" algn="tl">
                    <a:srgbClr val="000000">
                      <a:alpha val="43137"/>
                    </a:srgbClr>
                  </a:outerShdw>
                </a:effectLst>
              </a:rPr>
              <a:t> (</a:t>
            </a:r>
            <a:r>
              <a:rPr lang="cs-CZ" altLang="cs-CZ" sz="2800" dirty="0" err="1">
                <a:solidFill>
                  <a:srgbClr val="FFFF00"/>
                </a:solidFill>
                <a:effectLst>
                  <a:outerShdw blurRad="38100" dist="38100" dir="2700000" algn="tl">
                    <a:srgbClr val="000000">
                      <a:alpha val="43137"/>
                    </a:srgbClr>
                  </a:outerShdw>
                </a:effectLst>
              </a:rPr>
              <a:t>hs-cTnT</a:t>
            </a:r>
            <a:r>
              <a:rPr lang="cs-CZ" altLang="cs-CZ" sz="2800" dirty="0">
                <a:solidFill>
                  <a:srgbClr val="FFFF00"/>
                </a:solidFill>
                <a:effectLst>
                  <a:outerShdw blurRad="38100" dist="38100" dir="2700000" algn="tl">
                    <a:srgbClr val="000000">
                      <a:alpha val="43137"/>
                    </a:srgbClr>
                  </a:outerShdw>
                </a:effectLst>
              </a:rPr>
              <a:t>)</a:t>
            </a:r>
            <a:endParaRPr lang="cs-CZ" altLang="cs-CZ" sz="2800" dirty="0">
              <a:solidFill>
                <a:srgbClr val="FFFF00"/>
              </a:solidFill>
            </a:endParaRPr>
          </a:p>
        </p:txBody>
      </p:sp>
      <p:sp>
        <p:nvSpPr>
          <p:cNvPr id="100356" name="Rectangle 3"/>
          <p:cNvSpPr>
            <a:spLocks noGrp="1" noChangeArrowheads="1"/>
          </p:cNvSpPr>
          <p:nvPr>
            <p:ph type="body" idx="1"/>
          </p:nvPr>
        </p:nvSpPr>
        <p:spPr>
          <a:xfrm>
            <a:off x="251520" y="1844824"/>
            <a:ext cx="8713663" cy="4824536"/>
          </a:xfrm>
        </p:spPr>
        <p:txBody>
          <a:bodyPr/>
          <a:lstStyle/>
          <a:p>
            <a:pPr marL="0" indent="0" eaLnBrk="1" hangingPunct="1">
              <a:buFontTx/>
              <a:buNone/>
              <a:tabLst>
                <a:tab pos="4125913" algn="l"/>
              </a:tabLst>
            </a:pPr>
            <a:r>
              <a:rPr lang="cs-CZ" altLang="cs-CZ" sz="2800" b="1" dirty="0">
                <a:solidFill>
                  <a:schemeClr val="bg1"/>
                </a:solidFill>
                <a:cs typeface="Arial" pitchFamily="34" charset="0"/>
              </a:rPr>
              <a:t>Stanovitelné</a:t>
            </a:r>
            <a:r>
              <a:rPr lang="cs-CZ" altLang="cs-CZ" sz="2800" dirty="0">
                <a:solidFill>
                  <a:schemeClr val="bg1"/>
                </a:solidFill>
                <a:cs typeface="Arial" pitchFamily="34" charset="0"/>
              </a:rPr>
              <a:t> </a:t>
            </a:r>
            <a:r>
              <a:rPr lang="cs-CZ" altLang="cs-CZ" sz="2800" b="1" dirty="0">
                <a:solidFill>
                  <a:schemeClr val="bg1"/>
                </a:solidFill>
                <a:cs typeface="Arial" pitchFamily="34" charset="0"/>
              </a:rPr>
              <a:t>u</a:t>
            </a:r>
            <a:r>
              <a:rPr lang="cs-CZ" altLang="cs-CZ" sz="2800" dirty="0">
                <a:solidFill>
                  <a:schemeClr val="bg1"/>
                </a:solidFill>
                <a:cs typeface="Arial" pitchFamily="34" charset="0"/>
              </a:rPr>
              <a:t> 50-90% </a:t>
            </a:r>
            <a:r>
              <a:rPr lang="cs-CZ" altLang="cs-CZ" sz="2800" b="1" dirty="0">
                <a:solidFill>
                  <a:schemeClr val="bg1"/>
                </a:solidFill>
                <a:cs typeface="Arial" pitchFamily="34" charset="0"/>
              </a:rPr>
              <a:t>zdravých</a:t>
            </a:r>
            <a:r>
              <a:rPr lang="cs-CZ" altLang="cs-CZ" sz="2800" dirty="0">
                <a:solidFill>
                  <a:schemeClr val="bg1"/>
                </a:solidFill>
                <a:cs typeface="Arial" pitchFamily="34" charset="0"/>
              </a:rPr>
              <a:t> !</a:t>
            </a:r>
          </a:p>
          <a:p>
            <a:pPr marL="0" indent="0" eaLnBrk="1" hangingPunct="1">
              <a:buFontTx/>
              <a:buNone/>
              <a:tabLst>
                <a:tab pos="4125913" algn="l"/>
              </a:tabLst>
            </a:pPr>
            <a:endParaRPr lang="cs-CZ" altLang="cs-CZ" sz="1000" dirty="0">
              <a:solidFill>
                <a:schemeClr val="bg1"/>
              </a:solidFill>
              <a:cs typeface="Arial" pitchFamily="34" charset="0"/>
            </a:endParaRPr>
          </a:p>
          <a:p>
            <a:pPr marL="0" indent="0" eaLnBrk="1" hangingPunct="1">
              <a:buFontTx/>
              <a:buNone/>
              <a:tabLst>
                <a:tab pos="4125913" algn="l"/>
              </a:tabLst>
            </a:pPr>
            <a:r>
              <a:rPr lang="cs-CZ" altLang="cs-CZ" sz="2800" b="1" dirty="0">
                <a:solidFill>
                  <a:srgbClr val="FFC000"/>
                </a:solidFill>
              </a:rPr>
              <a:t>Časná dg AIM</a:t>
            </a:r>
            <a:r>
              <a:rPr lang="cs-CZ" altLang="cs-CZ" sz="2800" dirty="0">
                <a:solidFill>
                  <a:srgbClr val="FFC000"/>
                </a:solidFill>
              </a:rPr>
              <a:t> </a:t>
            </a:r>
            <a:r>
              <a:rPr lang="cs-CZ" altLang="cs-CZ" sz="2800" dirty="0">
                <a:solidFill>
                  <a:schemeClr val="bg1"/>
                </a:solidFill>
              </a:rPr>
              <a:t>- změna koncentrace </a:t>
            </a:r>
            <a:r>
              <a:rPr lang="cs-CZ" altLang="cs-CZ" sz="2800" dirty="0" err="1">
                <a:solidFill>
                  <a:schemeClr val="bg1"/>
                </a:solidFill>
              </a:rPr>
              <a:t>hs-cTn</a:t>
            </a:r>
            <a:r>
              <a:rPr lang="cs-CZ" altLang="cs-CZ" sz="2800" dirty="0">
                <a:solidFill>
                  <a:schemeClr val="bg1"/>
                </a:solidFill>
              </a:rPr>
              <a:t> (</a:t>
            </a:r>
            <a:r>
              <a:rPr lang="cs-CZ" altLang="cs-CZ" sz="2800" b="1" dirty="0">
                <a:solidFill>
                  <a:schemeClr val="bg1"/>
                </a:solidFill>
              </a:rPr>
              <a:t>delta</a:t>
            </a:r>
            <a:r>
              <a:rPr lang="cs-CZ" altLang="cs-CZ" sz="2800" dirty="0">
                <a:solidFill>
                  <a:schemeClr val="bg1"/>
                </a:solidFill>
              </a:rPr>
              <a:t>)   za 1/3 hodiny &gt; diskriminační hodnota </a:t>
            </a:r>
          </a:p>
          <a:p>
            <a:pPr marL="539750" lvl="1" indent="-269875" eaLnBrk="1" hangingPunct="1">
              <a:tabLst>
                <a:tab pos="4125913" algn="l"/>
              </a:tabLst>
            </a:pPr>
            <a:r>
              <a:rPr lang="cs-CZ" altLang="cs-CZ" sz="2400" b="1" dirty="0">
                <a:solidFill>
                  <a:schemeClr val="bg1"/>
                </a:solidFill>
              </a:rPr>
              <a:t>Diskriminační hodnota</a:t>
            </a:r>
            <a:r>
              <a:rPr lang="cs-CZ" altLang="cs-CZ" sz="2400" dirty="0">
                <a:solidFill>
                  <a:schemeClr val="bg1"/>
                </a:solidFill>
              </a:rPr>
              <a:t>:</a:t>
            </a:r>
          </a:p>
          <a:p>
            <a:pPr marL="895350" lvl="2" indent="-355600" eaLnBrk="1" hangingPunct="1">
              <a:buFontTx/>
              <a:buAutoNum type="arabicParenR"/>
              <a:tabLst>
                <a:tab pos="4125913" algn="l"/>
              </a:tabLst>
            </a:pPr>
            <a:r>
              <a:rPr lang="cs-CZ" altLang="cs-CZ" dirty="0">
                <a:solidFill>
                  <a:schemeClr val="bg1"/>
                </a:solidFill>
              </a:rPr>
              <a:t>relativní - 20%</a:t>
            </a:r>
          </a:p>
          <a:p>
            <a:pPr marL="895350" lvl="2" indent="-355600" eaLnBrk="1" hangingPunct="1">
              <a:buFontTx/>
              <a:buAutoNum type="arabicParenR"/>
              <a:tabLst>
                <a:tab pos="4125913" algn="l"/>
              </a:tabLst>
            </a:pPr>
            <a:r>
              <a:rPr lang="cs-CZ" altLang="cs-CZ" dirty="0">
                <a:solidFill>
                  <a:schemeClr val="bg1"/>
                </a:solidFill>
              </a:rPr>
              <a:t>absolutní - podle výrobce (</a:t>
            </a:r>
            <a:r>
              <a:rPr lang="cs-CZ" altLang="cs-CZ" dirty="0" err="1">
                <a:solidFill>
                  <a:schemeClr val="bg1"/>
                </a:solidFill>
              </a:rPr>
              <a:t>hs-cTnT</a:t>
            </a:r>
            <a:r>
              <a:rPr lang="cs-CZ" altLang="cs-CZ" dirty="0">
                <a:solidFill>
                  <a:schemeClr val="bg1"/>
                </a:solidFill>
              </a:rPr>
              <a:t> </a:t>
            </a:r>
            <a:r>
              <a:rPr lang="cs-CZ" altLang="cs-CZ" dirty="0" err="1">
                <a:solidFill>
                  <a:schemeClr val="bg1"/>
                </a:solidFill>
              </a:rPr>
              <a:t>Roche</a:t>
            </a:r>
            <a:r>
              <a:rPr lang="cs-CZ" altLang="cs-CZ" dirty="0">
                <a:solidFill>
                  <a:schemeClr val="bg1"/>
                </a:solidFill>
              </a:rPr>
              <a:t> 9 </a:t>
            </a:r>
            <a:r>
              <a:rPr lang="cs-CZ" altLang="cs-CZ" dirty="0" err="1">
                <a:solidFill>
                  <a:schemeClr val="bg1"/>
                </a:solidFill>
              </a:rPr>
              <a:t>ng</a:t>
            </a:r>
            <a:r>
              <a:rPr lang="cs-CZ" altLang="cs-CZ" dirty="0">
                <a:solidFill>
                  <a:schemeClr val="bg1"/>
                </a:solidFill>
              </a:rPr>
              <a:t>/l)  lepší (názor některých autorů)</a:t>
            </a:r>
          </a:p>
          <a:p>
            <a:pPr marL="539750" lvl="1" indent="-269875" eaLnBrk="1" hangingPunct="1">
              <a:tabLst>
                <a:tab pos="4125913" algn="l"/>
              </a:tabLst>
            </a:pPr>
            <a:r>
              <a:rPr lang="cs-CZ" altLang="cs-CZ" sz="2400" b="1" dirty="0">
                <a:solidFill>
                  <a:schemeClr val="bg1"/>
                </a:solidFill>
              </a:rPr>
              <a:t>K potvrzení/vyloučení AIM</a:t>
            </a:r>
            <a:r>
              <a:rPr lang="cs-CZ" altLang="cs-CZ" sz="2400" dirty="0">
                <a:solidFill>
                  <a:schemeClr val="bg1"/>
                </a:solidFill>
              </a:rPr>
              <a:t> stačí </a:t>
            </a:r>
            <a:r>
              <a:rPr lang="cs-CZ" altLang="cs-CZ" sz="2400" u="sng" dirty="0">
                <a:solidFill>
                  <a:schemeClr val="bg1"/>
                </a:solidFill>
              </a:rPr>
              <a:t>vyš. v 0 a 1/3. hod.</a:t>
            </a:r>
            <a:r>
              <a:rPr lang="cs-CZ" altLang="cs-CZ" sz="2400" dirty="0">
                <a:solidFill>
                  <a:schemeClr val="bg1"/>
                </a:solidFill>
              </a:rPr>
              <a:t> od začátku obtíží !?</a:t>
            </a:r>
          </a:p>
          <a:p>
            <a:pPr marL="0" indent="0" eaLnBrk="1" hangingPunct="1">
              <a:tabLst>
                <a:tab pos="4125913" algn="l"/>
              </a:tabLst>
            </a:pPr>
            <a:endParaRPr lang="cs-CZ" altLang="cs-CZ" dirty="0">
              <a:solidFill>
                <a:srgbClr val="66FF33"/>
              </a:solidFill>
            </a:endParaRPr>
          </a:p>
          <a:p>
            <a:pPr marL="0" indent="0" eaLnBrk="1" hangingPunct="1">
              <a:tabLst>
                <a:tab pos="4125913" algn="l"/>
              </a:tabLst>
            </a:pPr>
            <a:endParaRPr lang="cs-CZ" altLang="cs-CZ" dirty="0">
              <a:solidFill>
                <a:srgbClr val="66FF33"/>
              </a:solidFill>
            </a:endParaRPr>
          </a:p>
        </p:txBody>
      </p:sp>
    </p:spTree>
    <p:extLst>
      <p:ext uri="{BB962C8B-B14F-4D97-AF65-F5344CB8AC3E}">
        <p14:creationId xmlns:p14="http://schemas.microsoft.com/office/powerpoint/2010/main" val="11197646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17B46E8-813A-4D0C-B9F6-449B7EEA05DA}" type="slidenum">
              <a:rPr lang="cs-CZ" altLang="cs-CZ" sz="1400">
                <a:solidFill>
                  <a:srgbClr val="000000"/>
                </a:solidFill>
              </a:rPr>
              <a:pPr>
                <a:spcBef>
                  <a:spcPct val="0"/>
                </a:spcBef>
                <a:buFontTx/>
                <a:buNone/>
              </a:pPr>
              <a:t>19</a:t>
            </a:fld>
            <a:endParaRPr lang="cs-CZ" altLang="cs-CZ" sz="1400">
              <a:solidFill>
                <a:srgbClr val="000000"/>
              </a:solidFill>
            </a:endParaRPr>
          </a:p>
        </p:txBody>
      </p:sp>
      <p:sp>
        <p:nvSpPr>
          <p:cNvPr id="101379" name="Rectangle 2"/>
          <p:cNvSpPr>
            <a:spLocks noGrp="1" noChangeArrowheads="1"/>
          </p:cNvSpPr>
          <p:nvPr>
            <p:ph type="title"/>
          </p:nvPr>
        </p:nvSpPr>
        <p:spPr>
          <a:xfrm>
            <a:off x="323850" y="692150"/>
            <a:ext cx="8208963" cy="792163"/>
          </a:xfrm>
          <a:noFill/>
          <a:ln>
            <a:solidFill>
              <a:srgbClr val="FF0000"/>
            </a:solidFill>
            <a:miter lim="800000"/>
            <a:headEnd/>
            <a:tailEnd/>
          </a:ln>
        </p:spPr>
        <p:txBody>
          <a:bodyPr/>
          <a:lstStyle/>
          <a:p>
            <a:pPr eaLnBrk="1" hangingPunct="1"/>
            <a:r>
              <a:rPr lang="cs-CZ" altLang="cs-CZ" sz="4000" dirty="0">
                <a:solidFill>
                  <a:srgbClr val="FFFF00"/>
                </a:solidFill>
              </a:rPr>
              <a:t>Rule-</a:t>
            </a:r>
            <a:r>
              <a:rPr lang="cs-CZ" altLang="cs-CZ" sz="4000" dirty="0" err="1">
                <a:solidFill>
                  <a:srgbClr val="FFFF00"/>
                </a:solidFill>
              </a:rPr>
              <a:t>out</a:t>
            </a:r>
            <a:r>
              <a:rPr lang="cs-CZ" altLang="cs-CZ" sz="4000" dirty="0">
                <a:solidFill>
                  <a:srgbClr val="FFFF00"/>
                </a:solidFill>
              </a:rPr>
              <a:t>, Rule-in</a:t>
            </a:r>
          </a:p>
        </p:txBody>
      </p:sp>
      <p:sp>
        <p:nvSpPr>
          <p:cNvPr id="101380" name="Rectangle 3"/>
          <p:cNvSpPr>
            <a:spLocks noGrp="1" noChangeArrowheads="1"/>
          </p:cNvSpPr>
          <p:nvPr>
            <p:ph type="body" idx="1"/>
          </p:nvPr>
        </p:nvSpPr>
        <p:spPr>
          <a:xfrm>
            <a:off x="250825" y="1817688"/>
            <a:ext cx="8713788" cy="5040312"/>
          </a:xfrm>
        </p:spPr>
        <p:txBody>
          <a:bodyPr/>
          <a:lstStyle/>
          <a:p>
            <a:pPr marL="0" indent="0" algn="ctr" eaLnBrk="1" hangingPunct="1">
              <a:lnSpc>
                <a:spcPct val="90000"/>
              </a:lnSpc>
              <a:buNone/>
            </a:pPr>
            <a:r>
              <a:rPr lang="cs-CZ" altLang="cs-CZ" dirty="0">
                <a:solidFill>
                  <a:schemeClr val="bg1"/>
                </a:solidFill>
              </a:rPr>
              <a:t>0/1-h algoritmus pro hs-cTnI ADVIA </a:t>
            </a:r>
            <a:r>
              <a:rPr lang="cs-CZ" altLang="cs-CZ" dirty="0" err="1">
                <a:solidFill>
                  <a:schemeClr val="bg1"/>
                </a:solidFill>
              </a:rPr>
              <a:t>Centaur</a:t>
            </a:r>
            <a:r>
              <a:rPr lang="cs-CZ" altLang="cs-CZ" dirty="0">
                <a:solidFill>
                  <a:schemeClr val="bg1"/>
                </a:solidFill>
              </a:rPr>
              <a:t> </a:t>
            </a:r>
            <a:r>
              <a:rPr lang="cs-CZ" altLang="cs-CZ" sz="2400" dirty="0">
                <a:solidFill>
                  <a:schemeClr val="bg1"/>
                </a:solidFill>
              </a:rPr>
              <a:t>(Siemens </a:t>
            </a:r>
            <a:r>
              <a:rPr lang="cs-CZ" altLang="cs-CZ" sz="2400" dirty="0" err="1">
                <a:solidFill>
                  <a:schemeClr val="bg1"/>
                </a:solidFill>
              </a:rPr>
              <a:t>Healthineers</a:t>
            </a:r>
            <a:r>
              <a:rPr lang="cs-CZ" altLang="cs-CZ" sz="2400" dirty="0">
                <a:solidFill>
                  <a:schemeClr val="bg1"/>
                </a:solidFill>
              </a:rPr>
              <a:t>) </a:t>
            </a:r>
          </a:p>
          <a:p>
            <a:pPr marL="0" indent="0" algn="ctr" eaLnBrk="1" hangingPunct="1">
              <a:lnSpc>
                <a:spcPct val="90000"/>
              </a:lnSpc>
              <a:buNone/>
            </a:pPr>
            <a:endParaRPr lang="cs-CZ" altLang="cs-CZ" sz="2400" dirty="0">
              <a:solidFill>
                <a:schemeClr val="bg1"/>
              </a:solidFill>
            </a:endParaRPr>
          </a:p>
          <a:p>
            <a:pPr marL="0" indent="0" algn="ctr" eaLnBrk="1" hangingPunct="1">
              <a:lnSpc>
                <a:spcPct val="90000"/>
              </a:lnSpc>
              <a:buNone/>
            </a:pPr>
            <a:endParaRPr lang="cs-CZ" altLang="cs-CZ" sz="2400" dirty="0">
              <a:solidFill>
                <a:schemeClr val="bg1"/>
              </a:solidFill>
            </a:endParaRPr>
          </a:p>
          <a:p>
            <a:pPr marL="0" indent="0" algn="ctr" eaLnBrk="1" hangingPunct="1">
              <a:lnSpc>
                <a:spcPct val="90000"/>
              </a:lnSpc>
              <a:buNone/>
            </a:pPr>
            <a:endParaRPr lang="cs-CZ" altLang="cs-CZ" sz="2400" dirty="0">
              <a:solidFill>
                <a:schemeClr val="bg1"/>
              </a:solidFill>
            </a:endParaRPr>
          </a:p>
          <a:p>
            <a:pPr marL="0" indent="0" algn="ctr" eaLnBrk="1" hangingPunct="1">
              <a:lnSpc>
                <a:spcPct val="90000"/>
              </a:lnSpc>
              <a:buNone/>
            </a:pPr>
            <a:endParaRPr lang="cs-CZ" altLang="cs-CZ" sz="2400" dirty="0">
              <a:solidFill>
                <a:schemeClr val="bg1"/>
              </a:solidFill>
            </a:endParaRPr>
          </a:p>
          <a:p>
            <a:pPr marL="0" indent="0" algn="ctr" eaLnBrk="1" hangingPunct="1">
              <a:lnSpc>
                <a:spcPct val="90000"/>
              </a:lnSpc>
              <a:buNone/>
            </a:pPr>
            <a:endParaRPr lang="cs-CZ" altLang="cs-CZ" sz="2400" dirty="0">
              <a:solidFill>
                <a:schemeClr val="bg1"/>
              </a:solidFill>
            </a:endParaRPr>
          </a:p>
          <a:p>
            <a:pPr eaLnBrk="1" hangingPunct="1">
              <a:lnSpc>
                <a:spcPct val="90000"/>
              </a:lnSpc>
            </a:pPr>
            <a:r>
              <a:rPr lang="cs-CZ" altLang="cs-CZ" dirty="0">
                <a:solidFill>
                  <a:schemeClr val="bg1"/>
                </a:solidFill>
              </a:rPr>
              <a:t>Pro </a:t>
            </a:r>
            <a:r>
              <a:rPr lang="cs-CZ" altLang="cs-CZ" dirty="0" err="1">
                <a:solidFill>
                  <a:schemeClr val="bg1"/>
                </a:solidFill>
              </a:rPr>
              <a:t>emergency</a:t>
            </a:r>
            <a:r>
              <a:rPr lang="cs-CZ" altLang="cs-CZ" dirty="0">
                <a:solidFill>
                  <a:schemeClr val="bg1"/>
                </a:solidFill>
              </a:rPr>
              <a:t> a kardiologa na </a:t>
            </a:r>
            <a:r>
              <a:rPr lang="cs-CZ" altLang="cs-CZ" dirty="0" err="1">
                <a:solidFill>
                  <a:schemeClr val="bg1"/>
                </a:solidFill>
              </a:rPr>
              <a:t>emergency</a:t>
            </a:r>
            <a:r>
              <a:rPr lang="cs-CZ" altLang="cs-CZ" dirty="0">
                <a:solidFill>
                  <a:schemeClr val="bg1"/>
                </a:solidFill>
              </a:rPr>
              <a:t> ?</a:t>
            </a:r>
          </a:p>
          <a:p>
            <a:pPr eaLnBrk="1" hangingPunct="1">
              <a:lnSpc>
                <a:spcPct val="90000"/>
              </a:lnSpc>
            </a:pPr>
            <a:r>
              <a:rPr lang="cs-CZ" altLang="cs-CZ" dirty="0">
                <a:solidFill>
                  <a:schemeClr val="bg1"/>
                </a:solidFill>
              </a:rPr>
              <a:t>Pro PL ??? </a:t>
            </a:r>
            <a:endParaRPr lang="cs-CZ" altLang="cs-CZ" i="1" dirty="0">
              <a:solidFill>
                <a:schemeClr val="bg1"/>
              </a:solidFill>
            </a:endParaRPr>
          </a:p>
          <a:p>
            <a:pPr eaLnBrk="1" hangingPunct="1">
              <a:lnSpc>
                <a:spcPct val="90000"/>
              </a:lnSpc>
            </a:pPr>
            <a:r>
              <a:rPr lang="cs-CZ" altLang="cs-CZ" dirty="0">
                <a:solidFill>
                  <a:schemeClr val="bg1"/>
                </a:solidFill>
              </a:rPr>
              <a:t>Pro JIP ne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3" t="54940" r="3548" b="27791"/>
          <a:stretch/>
        </p:blipFill>
        <p:spPr bwMode="auto">
          <a:xfrm>
            <a:off x="107504" y="2852936"/>
            <a:ext cx="8928992" cy="151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6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5750BC3-8F47-4709-B3F0-898BF22CC55C}" type="slidenum">
              <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4211" name="Rectangle 2"/>
          <p:cNvSpPr>
            <a:spLocks noGrp="1" noChangeArrowheads="1"/>
          </p:cNvSpPr>
          <p:nvPr>
            <p:ph type="title"/>
          </p:nvPr>
        </p:nvSpPr>
        <p:spPr>
          <a:xfrm>
            <a:off x="324421" y="836712"/>
            <a:ext cx="8604250" cy="777875"/>
          </a:xfrm>
          <a:noFill/>
          <a:ln>
            <a:solidFill>
              <a:srgbClr val="FF0000"/>
            </a:solidFill>
            <a:miter lim="800000"/>
            <a:headEnd/>
            <a:tailEnd/>
          </a:ln>
        </p:spPr>
        <p:txBody>
          <a:bodyPr/>
          <a:lstStyle/>
          <a:p>
            <a:pPr algn="l" eaLnBrk="1" hangingPunct="1"/>
            <a:r>
              <a:rPr lang="cs-CZ" altLang="cs-CZ" sz="3600" b="1" dirty="0">
                <a:solidFill>
                  <a:srgbClr val="FFFF00"/>
                </a:solidFill>
              </a:rPr>
              <a:t>  Srdeční troponiny (cTn)</a:t>
            </a:r>
            <a:endParaRPr lang="cs-CZ" altLang="cs-CZ" sz="3600" dirty="0">
              <a:solidFill>
                <a:srgbClr val="FFFF00"/>
              </a:solidFill>
            </a:endParaRPr>
          </a:p>
        </p:txBody>
      </p:sp>
      <p:sp>
        <p:nvSpPr>
          <p:cNvPr id="94212" name="Rectangle 3"/>
          <p:cNvSpPr>
            <a:spLocks noGrp="1" noChangeArrowheads="1"/>
          </p:cNvSpPr>
          <p:nvPr>
            <p:ph type="body" idx="1"/>
          </p:nvPr>
        </p:nvSpPr>
        <p:spPr>
          <a:xfrm>
            <a:off x="250825" y="2492896"/>
            <a:ext cx="8677275" cy="4176192"/>
          </a:xfrm>
        </p:spPr>
        <p:txBody>
          <a:bodyPr/>
          <a:lstStyle/>
          <a:p>
            <a:pPr marL="360363" indent="-360363" eaLnBrk="1" hangingPunct="1"/>
            <a:r>
              <a:rPr lang="cs-CZ" altLang="cs-CZ" dirty="0">
                <a:solidFill>
                  <a:schemeClr val="bg1"/>
                </a:solidFill>
              </a:rPr>
              <a:t>V klinické praxi velice přínosné.</a:t>
            </a:r>
          </a:p>
          <a:p>
            <a:pPr marL="360363" indent="-360363" eaLnBrk="1" hangingPunct="1"/>
            <a:endParaRPr lang="cs-CZ" altLang="cs-CZ" dirty="0">
              <a:solidFill>
                <a:schemeClr val="bg1"/>
              </a:solidFill>
            </a:endParaRPr>
          </a:p>
          <a:p>
            <a:pPr marL="360363" indent="-360363" eaLnBrk="1" hangingPunct="1"/>
            <a:r>
              <a:rPr lang="cs-CZ" altLang="cs-CZ" dirty="0">
                <a:solidFill>
                  <a:schemeClr val="bg1"/>
                </a:solidFill>
              </a:rPr>
              <a:t>Nadšení, ale ..</a:t>
            </a:r>
          </a:p>
          <a:p>
            <a:pPr marL="360363" indent="-360363" eaLnBrk="1" hangingPunct="1"/>
            <a:endParaRPr lang="cs-CZ" altLang="cs-CZ" dirty="0">
              <a:solidFill>
                <a:schemeClr val="bg1"/>
              </a:solidFill>
              <a:sym typeface="Symbol" pitchFamily="18" charset="2"/>
            </a:endParaRPr>
          </a:p>
          <a:p>
            <a:pPr marL="360363" indent="-360363" eaLnBrk="1" hangingPunct="1"/>
            <a:r>
              <a:rPr lang="cs-CZ" altLang="cs-CZ" dirty="0">
                <a:solidFill>
                  <a:schemeClr val="bg1"/>
                </a:solidFill>
                <a:sym typeface="Symbol" pitchFamily="18" charset="2"/>
              </a:rPr>
              <a:t>Interpretace výsledků </a:t>
            </a:r>
          </a:p>
          <a:p>
            <a:pPr marL="360363" indent="-360363" eaLnBrk="1" hangingPunct="1"/>
            <a:r>
              <a:rPr lang="cs-CZ" altLang="cs-CZ" dirty="0">
                <a:solidFill>
                  <a:schemeClr val="bg1"/>
                </a:solidFill>
                <a:sym typeface="Symbol" pitchFamily="18" charset="2"/>
              </a:rPr>
              <a:t>není vůbec jednoduchá!</a:t>
            </a:r>
          </a:p>
        </p:txBody>
      </p:sp>
      <p:pic>
        <p:nvPicPr>
          <p:cNvPr id="942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88913"/>
            <a:ext cx="226853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86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17B46E8-813A-4D0C-B9F6-449B7EEA05DA}" type="slidenum">
              <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1379" name="Rectangle 2"/>
          <p:cNvSpPr>
            <a:spLocks noGrp="1" noChangeArrowheads="1"/>
          </p:cNvSpPr>
          <p:nvPr>
            <p:ph type="title"/>
          </p:nvPr>
        </p:nvSpPr>
        <p:spPr>
          <a:xfrm>
            <a:off x="323528" y="548680"/>
            <a:ext cx="8208963" cy="792163"/>
          </a:xfrm>
          <a:noFill/>
          <a:ln>
            <a:solidFill>
              <a:srgbClr val="FF0000"/>
            </a:solidFill>
            <a:miter lim="800000"/>
            <a:headEnd/>
            <a:tailEnd/>
          </a:ln>
        </p:spPr>
        <p:txBody>
          <a:bodyPr/>
          <a:lstStyle/>
          <a:p>
            <a:pPr eaLnBrk="1" hangingPunct="1"/>
            <a:r>
              <a:rPr lang="cs-CZ" altLang="cs-CZ" sz="4000" dirty="0">
                <a:solidFill>
                  <a:srgbClr val="FFFF00"/>
                </a:solidFill>
              </a:rPr>
              <a:t>Typický pacient intenzivní péče</a:t>
            </a:r>
          </a:p>
        </p:txBody>
      </p:sp>
      <p:sp>
        <p:nvSpPr>
          <p:cNvPr id="101380" name="Rectangle 3"/>
          <p:cNvSpPr>
            <a:spLocks noGrp="1" noChangeArrowheads="1"/>
          </p:cNvSpPr>
          <p:nvPr>
            <p:ph type="body" idx="1"/>
          </p:nvPr>
        </p:nvSpPr>
        <p:spPr>
          <a:xfrm>
            <a:off x="250825" y="1700808"/>
            <a:ext cx="8569647" cy="5157192"/>
          </a:xfrm>
        </p:spPr>
        <p:txBody>
          <a:bodyPr/>
          <a:lstStyle/>
          <a:p>
            <a:pPr eaLnBrk="1" hangingPunct="1">
              <a:lnSpc>
                <a:spcPct val="90000"/>
              </a:lnSpc>
            </a:pPr>
            <a:r>
              <a:rPr lang="cs-CZ" altLang="cs-CZ" dirty="0">
                <a:solidFill>
                  <a:schemeClr val="bg1"/>
                </a:solidFill>
              </a:rPr>
              <a:t>Dušný a trochu hypoxický, asi při srdečním selhání a CHOPN/infekci?</a:t>
            </a:r>
          </a:p>
          <a:p>
            <a:pPr eaLnBrk="1" hangingPunct="1">
              <a:lnSpc>
                <a:spcPct val="90000"/>
              </a:lnSpc>
            </a:pPr>
            <a:r>
              <a:rPr lang="cs-CZ" altLang="cs-CZ" dirty="0">
                <a:solidFill>
                  <a:schemeClr val="bg1"/>
                </a:solidFill>
              </a:rPr>
              <a:t>CRP zvýšené, příčina ?</a:t>
            </a:r>
          </a:p>
          <a:p>
            <a:pPr eaLnBrk="1" hangingPunct="1">
              <a:lnSpc>
                <a:spcPct val="90000"/>
              </a:lnSpc>
            </a:pPr>
            <a:r>
              <a:rPr lang="cs-CZ" altLang="cs-CZ" dirty="0">
                <a:solidFill>
                  <a:schemeClr val="bg1"/>
                </a:solidFill>
              </a:rPr>
              <a:t>Lehčí </a:t>
            </a:r>
            <a:r>
              <a:rPr lang="cs-CZ" altLang="cs-CZ" dirty="0" err="1">
                <a:solidFill>
                  <a:schemeClr val="bg1"/>
                </a:solidFill>
              </a:rPr>
              <a:t>chron</a:t>
            </a:r>
            <a:r>
              <a:rPr lang="cs-CZ" altLang="cs-CZ" dirty="0">
                <a:solidFill>
                  <a:schemeClr val="bg1"/>
                </a:solidFill>
              </a:rPr>
              <a:t>. renální </a:t>
            </a:r>
            <a:r>
              <a:rPr lang="cs-CZ" altLang="cs-CZ" dirty="0" err="1">
                <a:solidFill>
                  <a:schemeClr val="bg1"/>
                </a:solidFill>
              </a:rPr>
              <a:t>insuf</a:t>
            </a:r>
            <a:r>
              <a:rPr lang="cs-CZ" altLang="cs-CZ" dirty="0">
                <a:solidFill>
                  <a:schemeClr val="bg1"/>
                </a:solidFill>
              </a:rPr>
              <a:t>. se aktuálně zhoršilo</a:t>
            </a:r>
          </a:p>
          <a:p>
            <a:pPr eaLnBrk="1" hangingPunct="1">
              <a:lnSpc>
                <a:spcPct val="90000"/>
              </a:lnSpc>
            </a:pPr>
            <a:r>
              <a:rPr lang="cs-CZ" altLang="cs-CZ" dirty="0">
                <a:solidFill>
                  <a:schemeClr val="bg1"/>
                </a:solidFill>
              </a:rPr>
              <a:t>Při dušnosti byl i </a:t>
            </a:r>
            <a:r>
              <a:rPr lang="cs-CZ" altLang="cs-CZ" dirty="0" err="1">
                <a:solidFill>
                  <a:schemeClr val="bg1"/>
                </a:solidFill>
              </a:rPr>
              <a:t>dyskomfort</a:t>
            </a:r>
            <a:r>
              <a:rPr lang="cs-CZ" altLang="cs-CZ" dirty="0">
                <a:solidFill>
                  <a:schemeClr val="bg1"/>
                </a:solidFill>
              </a:rPr>
              <a:t> na hrudi</a:t>
            </a:r>
          </a:p>
          <a:p>
            <a:pPr eaLnBrk="1" hangingPunct="1">
              <a:lnSpc>
                <a:spcPct val="90000"/>
              </a:lnSpc>
            </a:pPr>
            <a:r>
              <a:rPr lang="cs-CZ" altLang="cs-CZ" dirty="0">
                <a:solidFill>
                  <a:schemeClr val="bg1"/>
                </a:solidFill>
              </a:rPr>
              <a:t>Art. hypertenze </a:t>
            </a:r>
            <a:r>
              <a:rPr lang="cs-CZ" altLang="cs-CZ" dirty="0" err="1">
                <a:solidFill>
                  <a:schemeClr val="bg1"/>
                </a:solidFill>
              </a:rPr>
              <a:t>dekomp</a:t>
            </a:r>
            <a:r>
              <a:rPr lang="cs-CZ" altLang="cs-CZ" dirty="0">
                <a:solidFill>
                  <a:schemeClr val="bg1"/>
                </a:solidFill>
              </a:rPr>
              <a:t>./hypotenze</a:t>
            </a:r>
          </a:p>
          <a:p>
            <a:pPr eaLnBrk="1" hangingPunct="1">
              <a:lnSpc>
                <a:spcPct val="90000"/>
              </a:lnSpc>
            </a:pPr>
            <a:r>
              <a:rPr lang="cs-CZ" altLang="cs-CZ" dirty="0">
                <a:solidFill>
                  <a:schemeClr val="bg1"/>
                </a:solidFill>
              </a:rPr>
              <a:t>(Asi) má ICHS, chronické stenózy se mohou uplatnit při </a:t>
            </a:r>
            <a:r>
              <a:rPr lang="cs-CZ" altLang="cs-CZ" dirty="0" err="1">
                <a:solidFill>
                  <a:schemeClr val="bg1"/>
                </a:solidFill>
              </a:rPr>
              <a:t>onem</a:t>
            </a:r>
            <a:r>
              <a:rPr lang="cs-CZ" altLang="cs-CZ" dirty="0">
                <a:solidFill>
                  <a:schemeClr val="bg1"/>
                </a:solidFill>
              </a:rPr>
              <a:t>. viz v.</a:t>
            </a:r>
          </a:p>
          <a:p>
            <a:pPr eaLnBrk="1" hangingPunct="1">
              <a:lnSpc>
                <a:spcPct val="90000"/>
              </a:lnSpc>
            </a:pPr>
            <a:endParaRPr lang="cs-CZ" altLang="cs-CZ" dirty="0">
              <a:solidFill>
                <a:schemeClr val="bg1"/>
              </a:solidFill>
            </a:endParaRPr>
          </a:p>
        </p:txBody>
      </p:sp>
    </p:spTree>
    <p:extLst>
      <p:ext uri="{BB962C8B-B14F-4D97-AF65-F5344CB8AC3E}">
        <p14:creationId xmlns:p14="http://schemas.microsoft.com/office/powerpoint/2010/main" val="1046846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17B46E8-813A-4D0C-B9F6-449B7EEA05DA}" type="slidenum">
              <a:rPr lang="cs-CZ" altLang="cs-CZ" sz="1400">
                <a:solidFill>
                  <a:srgbClr val="000000"/>
                </a:solidFill>
              </a:rPr>
              <a:pPr>
                <a:spcBef>
                  <a:spcPct val="0"/>
                </a:spcBef>
                <a:buFontTx/>
                <a:buNone/>
              </a:pPr>
              <a:t>21</a:t>
            </a:fld>
            <a:endParaRPr lang="cs-CZ" altLang="cs-CZ" sz="1400">
              <a:solidFill>
                <a:srgbClr val="000000"/>
              </a:solidFill>
            </a:endParaRPr>
          </a:p>
        </p:txBody>
      </p:sp>
      <p:sp>
        <p:nvSpPr>
          <p:cNvPr id="101379" name="Rectangle 2"/>
          <p:cNvSpPr>
            <a:spLocks noGrp="1" noChangeArrowheads="1"/>
          </p:cNvSpPr>
          <p:nvPr>
            <p:ph type="title"/>
          </p:nvPr>
        </p:nvSpPr>
        <p:spPr>
          <a:xfrm>
            <a:off x="323528" y="548680"/>
            <a:ext cx="8208963" cy="1296144"/>
          </a:xfrm>
          <a:noFill/>
          <a:ln>
            <a:solidFill>
              <a:srgbClr val="FF0000"/>
            </a:solidFill>
            <a:miter lim="800000"/>
            <a:headEnd/>
            <a:tailEnd/>
          </a:ln>
        </p:spPr>
        <p:txBody>
          <a:bodyPr/>
          <a:lstStyle/>
          <a:p>
            <a:pPr eaLnBrk="1" hangingPunct="1"/>
            <a:r>
              <a:rPr lang="cs-CZ" altLang="cs-CZ" sz="4000" dirty="0">
                <a:solidFill>
                  <a:srgbClr val="FFFF00"/>
                </a:solidFill>
              </a:rPr>
              <a:t>Důsledky vyšetřování cTn </a:t>
            </a:r>
            <a:br>
              <a:rPr lang="cs-CZ" altLang="cs-CZ" sz="4000" dirty="0">
                <a:solidFill>
                  <a:srgbClr val="FFFF00"/>
                </a:solidFill>
              </a:rPr>
            </a:br>
            <a:r>
              <a:rPr lang="cs-CZ" altLang="cs-CZ" sz="4000" dirty="0">
                <a:solidFill>
                  <a:srgbClr val="FFFF00"/>
                </a:solidFill>
              </a:rPr>
              <a:t>v kardiologii</a:t>
            </a:r>
          </a:p>
        </p:txBody>
      </p:sp>
      <p:sp>
        <p:nvSpPr>
          <p:cNvPr id="101380" name="Rectangle 3"/>
          <p:cNvSpPr>
            <a:spLocks noGrp="1" noChangeArrowheads="1"/>
          </p:cNvSpPr>
          <p:nvPr>
            <p:ph type="body" idx="1"/>
          </p:nvPr>
        </p:nvSpPr>
        <p:spPr>
          <a:xfrm>
            <a:off x="215106" y="2348880"/>
            <a:ext cx="8389342" cy="4653136"/>
          </a:xfrm>
        </p:spPr>
        <p:txBody>
          <a:bodyPr/>
          <a:lstStyle/>
          <a:p>
            <a:pPr eaLnBrk="1" hangingPunct="1">
              <a:lnSpc>
                <a:spcPct val="90000"/>
              </a:lnSpc>
            </a:pPr>
            <a:r>
              <a:rPr lang="cs-CZ" altLang="cs-CZ" dirty="0">
                <a:solidFill>
                  <a:schemeClr val="bg1"/>
                </a:solidFill>
                <a:sym typeface="Symbol" pitchFamily="18" charset="2"/>
              </a:rPr>
              <a:t>Zapomíná se na kliniku, EKG, (ECHO) !!!</a:t>
            </a:r>
          </a:p>
          <a:p>
            <a:pPr eaLnBrk="1" hangingPunct="1">
              <a:lnSpc>
                <a:spcPct val="90000"/>
              </a:lnSpc>
            </a:pPr>
            <a:r>
              <a:rPr lang="cs-CZ" altLang="cs-CZ" dirty="0">
                <a:solidFill>
                  <a:schemeClr val="bg1"/>
                </a:solidFill>
              </a:rPr>
              <a:t>Dg </a:t>
            </a:r>
            <a:r>
              <a:rPr lang="cs-CZ" altLang="cs-CZ" dirty="0" err="1">
                <a:solidFill>
                  <a:schemeClr val="bg1"/>
                </a:solidFill>
              </a:rPr>
              <a:t>nAP</a:t>
            </a:r>
            <a:r>
              <a:rPr lang="cs-CZ" altLang="cs-CZ" dirty="0">
                <a:solidFill>
                  <a:schemeClr val="bg1"/>
                </a:solidFill>
              </a:rPr>
              <a:t> byla „nahrazena“ dg NSTEMI.</a:t>
            </a:r>
          </a:p>
          <a:p>
            <a:pPr eaLnBrk="1" hangingPunct="1">
              <a:lnSpc>
                <a:spcPct val="90000"/>
              </a:lnSpc>
            </a:pPr>
            <a:r>
              <a:rPr lang="cs-CZ" altLang="cs-CZ" dirty="0">
                <a:solidFill>
                  <a:schemeClr val="bg1"/>
                </a:solidFill>
                <a:sym typeface="Symbol" pitchFamily="18" charset="2"/>
              </a:rPr>
              <a:t>Častější je „AIM 2. typu“ než „AIM 1. typu“.</a:t>
            </a:r>
            <a:endParaRPr lang="cs-CZ" altLang="cs-CZ" b="1" dirty="0">
              <a:solidFill>
                <a:schemeClr val="bg1"/>
              </a:solidFill>
              <a:sym typeface="Symbol" pitchFamily="18" charset="2"/>
            </a:endParaRPr>
          </a:p>
          <a:p>
            <a:pPr eaLnBrk="1" hangingPunct="1">
              <a:lnSpc>
                <a:spcPct val="90000"/>
              </a:lnSpc>
            </a:pPr>
            <a:r>
              <a:rPr lang="cs-CZ" altLang="cs-CZ" dirty="0">
                <a:solidFill>
                  <a:schemeClr val="bg1"/>
                </a:solidFill>
              </a:rPr>
              <a:t>Roste potřeba opakovaných vyšetření cTn.</a:t>
            </a:r>
          </a:p>
          <a:p>
            <a:pPr eaLnBrk="1" hangingPunct="1">
              <a:lnSpc>
                <a:spcPct val="90000"/>
              </a:lnSpc>
            </a:pPr>
            <a:r>
              <a:rPr lang="cs-CZ" altLang="cs-CZ" dirty="0">
                <a:solidFill>
                  <a:schemeClr val="bg1"/>
                </a:solidFill>
              </a:rPr>
              <a:t>Roste počet sporných dg AIM                   se zvažováním SKG.</a:t>
            </a:r>
          </a:p>
          <a:p>
            <a:pPr eaLnBrk="1" hangingPunct="1">
              <a:lnSpc>
                <a:spcPct val="90000"/>
              </a:lnSpc>
            </a:pPr>
            <a:endParaRPr lang="cs-CZ" altLang="cs-CZ" dirty="0">
              <a:solidFill>
                <a:schemeClr val="bg1"/>
              </a:solidFill>
            </a:endParaRPr>
          </a:p>
        </p:txBody>
      </p:sp>
    </p:spTree>
    <p:extLst>
      <p:ext uri="{BB962C8B-B14F-4D97-AF65-F5344CB8AC3E}">
        <p14:creationId xmlns:p14="http://schemas.microsoft.com/office/powerpoint/2010/main" val="21462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17B46E8-813A-4D0C-B9F6-449B7EEA05DA}" type="slidenum">
              <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1379" name="Rectangle 2"/>
          <p:cNvSpPr>
            <a:spLocks noGrp="1" noChangeArrowheads="1"/>
          </p:cNvSpPr>
          <p:nvPr>
            <p:ph type="title"/>
          </p:nvPr>
        </p:nvSpPr>
        <p:spPr>
          <a:xfrm>
            <a:off x="395536" y="692696"/>
            <a:ext cx="8208963" cy="792163"/>
          </a:xfrm>
          <a:noFill/>
          <a:ln>
            <a:solidFill>
              <a:srgbClr val="FF0000"/>
            </a:solidFill>
            <a:miter lim="800000"/>
            <a:headEnd/>
            <a:tailEnd/>
          </a:ln>
        </p:spPr>
        <p:txBody>
          <a:bodyPr/>
          <a:lstStyle/>
          <a:p>
            <a:pPr eaLnBrk="1" hangingPunct="1"/>
            <a:r>
              <a:rPr lang="cs-CZ" altLang="cs-CZ" sz="4000" dirty="0">
                <a:solidFill>
                  <a:srgbClr val="FFFF00"/>
                </a:solidFill>
              </a:rPr>
              <a:t>cTn</a:t>
            </a:r>
          </a:p>
        </p:txBody>
      </p:sp>
      <p:sp>
        <p:nvSpPr>
          <p:cNvPr id="101380" name="Rectangle 3"/>
          <p:cNvSpPr>
            <a:spLocks noGrp="1" noChangeArrowheads="1"/>
          </p:cNvSpPr>
          <p:nvPr>
            <p:ph type="body" idx="1"/>
          </p:nvPr>
        </p:nvSpPr>
        <p:spPr>
          <a:xfrm>
            <a:off x="250825" y="1916832"/>
            <a:ext cx="8569647" cy="4941168"/>
          </a:xfrm>
        </p:spPr>
        <p:txBody>
          <a:bodyPr/>
          <a:lstStyle/>
          <a:p>
            <a:pPr eaLnBrk="1" hangingPunct="1">
              <a:lnSpc>
                <a:spcPct val="90000"/>
              </a:lnSpc>
            </a:pPr>
            <a:r>
              <a:rPr lang="cs-CZ" altLang="cs-CZ" dirty="0">
                <a:solidFill>
                  <a:schemeClr val="bg1"/>
                </a:solidFill>
              </a:rPr>
              <a:t>Pro vyloučení myokardiální nekrózy super !</a:t>
            </a:r>
          </a:p>
          <a:p>
            <a:pPr eaLnBrk="1" hangingPunct="1">
              <a:lnSpc>
                <a:spcPct val="90000"/>
              </a:lnSpc>
            </a:pPr>
            <a:endParaRPr lang="cs-CZ" altLang="cs-CZ" dirty="0">
              <a:solidFill>
                <a:schemeClr val="bg1"/>
              </a:solidFill>
            </a:endParaRPr>
          </a:p>
          <a:p>
            <a:pPr eaLnBrk="1" hangingPunct="1">
              <a:lnSpc>
                <a:spcPct val="90000"/>
              </a:lnSpc>
            </a:pPr>
            <a:r>
              <a:rPr lang="cs-CZ" altLang="cs-CZ" dirty="0">
                <a:solidFill>
                  <a:schemeClr val="bg1"/>
                </a:solidFill>
              </a:rPr>
              <a:t>Pro dg AIM ?</a:t>
            </a:r>
          </a:p>
          <a:p>
            <a:pPr eaLnBrk="1" hangingPunct="1">
              <a:lnSpc>
                <a:spcPct val="90000"/>
              </a:lnSpc>
            </a:pPr>
            <a:endParaRPr lang="cs-CZ" altLang="cs-CZ" dirty="0">
              <a:solidFill>
                <a:schemeClr val="bg1"/>
              </a:solidFill>
            </a:endParaRPr>
          </a:p>
          <a:p>
            <a:pPr eaLnBrk="1" hangingPunct="1">
              <a:lnSpc>
                <a:spcPct val="90000"/>
              </a:lnSpc>
            </a:pPr>
            <a:r>
              <a:rPr lang="cs-CZ" altLang="cs-CZ" dirty="0">
                <a:solidFill>
                  <a:schemeClr val="bg1"/>
                </a:solidFill>
              </a:rPr>
              <a:t>„</a:t>
            </a:r>
            <a:r>
              <a:rPr lang="cs-CZ" altLang="cs-CZ" dirty="0" err="1">
                <a:solidFill>
                  <a:schemeClr val="bg1"/>
                </a:solidFill>
              </a:rPr>
              <a:t>Nem.bez</a:t>
            </a:r>
            <a:r>
              <a:rPr lang="cs-CZ" altLang="cs-CZ" dirty="0">
                <a:solidFill>
                  <a:schemeClr val="bg1"/>
                </a:solidFill>
              </a:rPr>
              <a:t> zvýšení cTn není moc nemocný.“</a:t>
            </a:r>
          </a:p>
        </p:txBody>
      </p:sp>
    </p:spTree>
    <p:extLst>
      <p:ext uri="{BB962C8B-B14F-4D97-AF65-F5344CB8AC3E}">
        <p14:creationId xmlns:p14="http://schemas.microsoft.com/office/powerpoint/2010/main" val="251683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2" name="Group 20">
            <a:extLst>
              <a:ext uri="{FF2B5EF4-FFF2-40B4-BE49-F238E27FC236}">
                <a16:creationId xmlns:a16="http://schemas.microsoft.com/office/drawing/2014/main" id="{E0EEC9AB-A1BA-4321-84F6-CD32C2391D40}"/>
              </a:ext>
            </a:extLst>
          </p:cNvPr>
          <p:cNvGrpSpPr>
            <a:grpSpLocks/>
          </p:cNvGrpSpPr>
          <p:nvPr/>
        </p:nvGrpSpPr>
        <p:grpSpPr bwMode="auto">
          <a:xfrm>
            <a:off x="914400" y="2561168"/>
            <a:ext cx="7506761" cy="3228621"/>
            <a:chOff x="912" y="1545"/>
            <a:chExt cx="4728" cy="2288"/>
          </a:xfrm>
        </p:grpSpPr>
        <p:sp>
          <p:nvSpPr>
            <p:cNvPr id="8195" name="Text Box 3">
              <a:extLst>
                <a:ext uri="{FF2B5EF4-FFF2-40B4-BE49-F238E27FC236}">
                  <a16:creationId xmlns:a16="http://schemas.microsoft.com/office/drawing/2014/main" id="{5857D3E6-74D2-4B21-B3E7-26CAB0559768}"/>
                </a:ext>
              </a:extLst>
            </p:cNvPr>
            <p:cNvSpPr txBox="1">
              <a:spLocks noChangeArrowheads="1"/>
            </p:cNvSpPr>
            <p:nvPr/>
          </p:nvSpPr>
          <p:spPr bwMode="auto">
            <a:xfrm>
              <a:off x="4848" y="2592"/>
              <a:ext cx="792"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940" tIns="36470" rIns="72940" bIns="36470">
              <a:spAutoFit/>
            </a:bodyPr>
            <a:lstStyle>
              <a:lvl1pPr defTabSz="820738">
                <a:defRPr sz="2400">
                  <a:solidFill>
                    <a:schemeClr val="tx1"/>
                  </a:solidFill>
                  <a:latin typeface="Times New Roman" panose="02020603050405020304" pitchFamily="18" charset="0"/>
                </a:defRPr>
              </a:lvl1pPr>
              <a:lvl2pPr marL="409575" defTabSz="820738">
                <a:defRPr sz="2400">
                  <a:solidFill>
                    <a:schemeClr val="tx1"/>
                  </a:solidFill>
                  <a:latin typeface="Times New Roman" panose="02020603050405020304" pitchFamily="18" charset="0"/>
                </a:defRPr>
              </a:lvl2pPr>
              <a:lvl3pPr marL="820738" defTabSz="820738">
                <a:defRPr sz="2400">
                  <a:solidFill>
                    <a:schemeClr val="tx1"/>
                  </a:solidFill>
                  <a:latin typeface="Times New Roman" panose="02020603050405020304" pitchFamily="18" charset="0"/>
                </a:defRPr>
              </a:lvl3pPr>
              <a:lvl4pPr marL="1230313" defTabSz="820738">
                <a:defRPr sz="2400">
                  <a:solidFill>
                    <a:schemeClr val="tx1"/>
                  </a:solidFill>
                  <a:latin typeface="Times New Roman" panose="02020603050405020304" pitchFamily="18" charset="0"/>
                </a:defRPr>
              </a:lvl4pPr>
              <a:lvl5pPr marL="1641475" defTabSz="820738">
                <a:defRPr sz="2400">
                  <a:solidFill>
                    <a:schemeClr val="tx1"/>
                  </a:solidFill>
                  <a:latin typeface="Times New Roman" panose="02020603050405020304" pitchFamily="18" charset="0"/>
                </a:defRPr>
              </a:lvl5pPr>
              <a:lvl6pPr marL="2098675" defTabSz="820738" fontAlgn="base">
                <a:spcBef>
                  <a:spcPct val="0"/>
                </a:spcBef>
                <a:spcAft>
                  <a:spcPct val="0"/>
                </a:spcAft>
                <a:defRPr sz="2400">
                  <a:solidFill>
                    <a:schemeClr val="tx1"/>
                  </a:solidFill>
                  <a:latin typeface="Times New Roman" panose="02020603050405020304" pitchFamily="18" charset="0"/>
                </a:defRPr>
              </a:lvl6pPr>
              <a:lvl7pPr marL="2555875" defTabSz="820738" fontAlgn="base">
                <a:spcBef>
                  <a:spcPct val="0"/>
                </a:spcBef>
                <a:spcAft>
                  <a:spcPct val="0"/>
                </a:spcAft>
                <a:defRPr sz="2400">
                  <a:solidFill>
                    <a:schemeClr val="tx1"/>
                  </a:solidFill>
                  <a:latin typeface="Times New Roman" panose="02020603050405020304" pitchFamily="18" charset="0"/>
                </a:defRPr>
              </a:lvl7pPr>
              <a:lvl8pPr marL="3013075" defTabSz="820738" fontAlgn="base">
                <a:spcBef>
                  <a:spcPct val="0"/>
                </a:spcBef>
                <a:spcAft>
                  <a:spcPct val="0"/>
                </a:spcAft>
                <a:defRPr sz="2400">
                  <a:solidFill>
                    <a:schemeClr val="tx1"/>
                  </a:solidFill>
                  <a:latin typeface="Times New Roman" panose="02020603050405020304" pitchFamily="18" charset="0"/>
                </a:defRPr>
              </a:lvl8pPr>
              <a:lvl9pPr marL="3470275" defTabSz="820738" fontAlgn="base">
                <a:spcBef>
                  <a:spcPct val="0"/>
                </a:spcBef>
                <a:spcAft>
                  <a:spcPct val="0"/>
                </a:spcAft>
                <a:defRPr sz="2400">
                  <a:solidFill>
                    <a:schemeClr val="tx1"/>
                  </a:solidFill>
                  <a:latin typeface="Times New Roman" panose="02020603050405020304" pitchFamily="18" charset="0"/>
                </a:defRPr>
              </a:lvl9pPr>
            </a:lstStyle>
            <a:p>
              <a:pPr defTabSz="729554" eaLnBrk="0" fontAlgn="base" hangingPunct="0">
                <a:spcBef>
                  <a:spcPct val="0"/>
                </a:spcBef>
                <a:spcAft>
                  <a:spcPct val="67000"/>
                </a:spcAft>
              </a:pPr>
              <a:r>
                <a:rPr lang="en-US" altLang="cs-CZ" sz="2133" b="1">
                  <a:solidFill>
                    <a:srgbClr val="FFFFFF"/>
                  </a:solidFill>
                  <a:latin typeface="Arial" panose="020B0604020202020204" pitchFamily="34" charset="0"/>
                </a:rPr>
                <a:t>myocyte</a:t>
              </a:r>
            </a:p>
          </p:txBody>
        </p:sp>
        <p:grpSp>
          <p:nvGrpSpPr>
            <p:cNvPr id="8211" name="Group 19">
              <a:extLst>
                <a:ext uri="{FF2B5EF4-FFF2-40B4-BE49-F238E27FC236}">
                  <a16:creationId xmlns:a16="http://schemas.microsoft.com/office/drawing/2014/main" id="{356D9E91-5006-40A2-A294-9B8725F2C604}"/>
                </a:ext>
              </a:extLst>
            </p:cNvPr>
            <p:cNvGrpSpPr>
              <a:grpSpLocks/>
            </p:cNvGrpSpPr>
            <p:nvPr/>
          </p:nvGrpSpPr>
          <p:grpSpPr bwMode="auto">
            <a:xfrm>
              <a:off x="912" y="1545"/>
              <a:ext cx="4244" cy="2288"/>
              <a:chOff x="912" y="1440"/>
              <a:chExt cx="4244" cy="2288"/>
            </a:xfrm>
          </p:grpSpPr>
          <p:sp>
            <p:nvSpPr>
              <p:cNvPr id="8194" name="Arc 2">
                <a:extLst>
                  <a:ext uri="{FF2B5EF4-FFF2-40B4-BE49-F238E27FC236}">
                    <a16:creationId xmlns:a16="http://schemas.microsoft.com/office/drawing/2014/main" id="{25B4479D-175F-4927-A590-729B18F9BA20}"/>
                  </a:ext>
                </a:extLst>
              </p:cNvPr>
              <p:cNvSpPr>
                <a:spLocks/>
              </p:cNvSpPr>
              <p:nvPr/>
            </p:nvSpPr>
            <p:spPr bwMode="auto">
              <a:xfrm>
                <a:off x="1318" y="1794"/>
                <a:ext cx="3838" cy="1363"/>
              </a:xfrm>
              <a:custGeom>
                <a:avLst/>
                <a:gdLst>
                  <a:gd name="G0" fmla="+- 12789 0 0"/>
                  <a:gd name="G1" fmla="+- 0 0 0"/>
                  <a:gd name="G2" fmla="+- 21600 0 0"/>
                  <a:gd name="T0" fmla="*/ 25659 w 25659"/>
                  <a:gd name="T1" fmla="*/ 17347 h 21600"/>
                  <a:gd name="T2" fmla="*/ 0 w 25659"/>
                  <a:gd name="T3" fmla="*/ 17407 h 21600"/>
                  <a:gd name="T4" fmla="*/ 12789 w 25659"/>
                  <a:gd name="T5" fmla="*/ 0 h 21600"/>
                </a:gdLst>
                <a:ahLst/>
                <a:cxnLst>
                  <a:cxn ang="0">
                    <a:pos x="T0" y="T1"/>
                  </a:cxn>
                  <a:cxn ang="0">
                    <a:pos x="T2" y="T3"/>
                  </a:cxn>
                  <a:cxn ang="0">
                    <a:pos x="T4" y="T5"/>
                  </a:cxn>
                </a:cxnLst>
                <a:rect l="0" t="0" r="r" b="b"/>
                <a:pathLst>
                  <a:path w="25659" h="21600" fill="none" extrusionOk="0">
                    <a:moveTo>
                      <a:pt x="25659" y="17347"/>
                    </a:moveTo>
                    <a:cubicBezTo>
                      <a:pt x="21936" y="20108"/>
                      <a:pt x="17424" y="21599"/>
                      <a:pt x="12789" y="21599"/>
                    </a:cubicBezTo>
                    <a:cubicBezTo>
                      <a:pt x="8188" y="21599"/>
                      <a:pt x="3707" y="20130"/>
                      <a:pt x="0" y="17406"/>
                    </a:cubicBezTo>
                  </a:path>
                  <a:path w="25659" h="21600" stroke="0" extrusionOk="0">
                    <a:moveTo>
                      <a:pt x="25659" y="17347"/>
                    </a:moveTo>
                    <a:cubicBezTo>
                      <a:pt x="21936" y="20108"/>
                      <a:pt x="17424" y="21599"/>
                      <a:pt x="12789" y="21599"/>
                    </a:cubicBezTo>
                    <a:cubicBezTo>
                      <a:pt x="8188" y="21599"/>
                      <a:pt x="3707" y="20130"/>
                      <a:pt x="0" y="17406"/>
                    </a:cubicBezTo>
                    <a:lnTo>
                      <a:pt x="12789" y="0"/>
                    </a:lnTo>
                    <a:close/>
                  </a:path>
                </a:pathLst>
              </a:cu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fontAlgn="base">
                  <a:spcBef>
                    <a:spcPct val="0"/>
                  </a:spcBef>
                  <a:spcAft>
                    <a:spcPct val="0"/>
                  </a:spcAft>
                </a:pPr>
                <a:endParaRPr lang="cs-CZ" sz="1067">
                  <a:solidFill>
                    <a:srgbClr val="FFFFCC"/>
                  </a:solidFill>
                  <a:latin typeface="Arial" panose="020B0604020202020204" pitchFamily="34" charset="0"/>
                </a:endParaRPr>
              </a:p>
            </p:txBody>
          </p:sp>
          <p:sp>
            <p:nvSpPr>
              <p:cNvPr id="8196" name="Text Box 4">
                <a:extLst>
                  <a:ext uri="{FF2B5EF4-FFF2-40B4-BE49-F238E27FC236}">
                    <a16:creationId xmlns:a16="http://schemas.microsoft.com/office/drawing/2014/main" id="{18033672-E87A-4A46-A3B3-BC14F5FFF064}"/>
                  </a:ext>
                </a:extLst>
              </p:cNvPr>
              <p:cNvSpPr txBox="1">
                <a:spLocks noChangeArrowheads="1"/>
              </p:cNvSpPr>
              <p:nvPr/>
            </p:nvSpPr>
            <p:spPr bwMode="auto">
              <a:xfrm>
                <a:off x="2304" y="1440"/>
                <a:ext cx="1687"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940" tIns="36470" rIns="72940" bIns="36470">
                <a:spAutoFit/>
              </a:bodyPr>
              <a:lstStyle>
                <a:lvl1pPr defTabSz="820738">
                  <a:defRPr sz="2400">
                    <a:solidFill>
                      <a:schemeClr val="tx1"/>
                    </a:solidFill>
                    <a:latin typeface="Times New Roman" panose="02020603050405020304" pitchFamily="18" charset="0"/>
                  </a:defRPr>
                </a:lvl1pPr>
                <a:lvl2pPr marL="409575" defTabSz="820738">
                  <a:defRPr sz="2400">
                    <a:solidFill>
                      <a:schemeClr val="tx1"/>
                    </a:solidFill>
                    <a:latin typeface="Times New Roman" panose="02020603050405020304" pitchFamily="18" charset="0"/>
                  </a:defRPr>
                </a:lvl2pPr>
                <a:lvl3pPr marL="820738" defTabSz="820738">
                  <a:defRPr sz="2400">
                    <a:solidFill>
                      <a:schemeClr val="tx1"/>
                    </a:solidFill>
                    <a:latin typeface="Times New Roman" panose="02020603050405020304" pitchFamily="18" charset="0"/>
                  </a:defRPr>
                </a:lvl3pPr>
                <a:lvl4pPr marL="1230313" defTabSz="820738">
                  <a:defRPr sz="2400">
                    <a:solidFill>
                      <a:schemeClr val="tx1"/>
                    </a:solidFill>
                    <a:latin typeface="Times New Roman" panose="02020603050405020304" pitchFamily="18" charset="0"/>
                  </a:defRPr>
                </a:lvl4pPr>
                <a:lvl5pPr marL="1641475" defTabSz="820738">
                  <a:defRPr sz="2400">
                    <a:solidFill>
                      <a:schemeClr val="tx1"/>
                    </a:solidFill>
                    <a:latin typeface="Times New Roman" panose="02020603050405020304" pitchFamily="18" charset="0"/>
                  </a:defRPr>
                </a:lvl5pPr>
                <a:lvl6pPr marL="2098675" defTabSz="820738" fontAlgn="base">
                  <a:spcBef>
                    <a:spcPct val="0"/>
                  </a:spcBef>
                  <a:spcAft>
                    <a:spcPct val="0"/>
                  </a:spcAft>
                  <a:defRPr sz="2400">
                    <a:solidFill>
                      <a:schemeClr val="tx1"/>
                    </a:solidFill>
                    <a:latin typeface="Times New Roman" panose="02020603050405020304" pitchFamily="18" charset="0"/>
                  </a:defRPr>
                </a:lvl6pPr>
                <a:lvl7pPr marL="2555875" defTabSz="820738" fontAlgn="base">
                  <a:spcBef>
                    <a:spcPct val="0"/>
                  </a:spcBef>
                  <a:spcAft>
                    <a:spcPct val="0"/>
                  </a:spcAft>
                  <a:defRPr sz="2400">
                    <a:solidFill>
                      <a:schemeClr val="tx1"/>
                    </a:solidFill>
                    <a:latin typeface="Times New Roman" panose="02020603050405020304" pitchFamily="18" charset="0"/>
                  </a:defRPr>
                </a:lvl7pPr>
                <a:lvl8pPr marL="3013075" defTabSz="820738" fontAlgn="base">
                  <a:spcBef>
                    <a:spcPct val="0"/>
                  </a:spcBef>
                  <a:spcAft>
                    <a:spcPct val="0"/>
                  </a:spcAft>
                  <a:defRPr sz="2400">
                    <a:solidFill>
                      <a:schemeClr val="tx1"/>
                    </a:solidFill>
                    <a:latin typeface="Times New Roman" panose="02020603050405020304" pitchFamily="18" charset="0"/>
                  </a:defRPr>
                </a:lvl8pPr>
                <a:lvl9pPr marL="3470275" defTabSz="820738" fontAlgn="base">
                  <a:spcBef>
                    <a:spcPct val="0"/>
                  </a:spcBef>
                  <a:spcAft>
                    <a:spcPct val="0"/>
                  </a:spcAft>
                  <a:defRPr sz="2400">
                    <a:solidFill>
                      <a:schemeClr val="tx1"/>
                    </a:solidFill>
                    <a:latin typeface="Times New Roman" panose="02020603050405020304" pitchFamily="18" charset="0"/>
                  </a:defRPr>
                </a:lvl9pPr>
              </a:lstStyle>
              <a:p>
                <a:pPr defTabSz="729554" eaLnBrk="0" fontAlgn="base" hangingPunct="0">
                  <a:spcBef>
                    <a:spcPct val="0"/>
                  </a:spcBef>
                  <a:spcAft>
                    <a:spcPct val="67000"/>
                  </a:spcAft>
                </a:pPr>
                <a:r>
                  <a:rPr lang="en-US" altLang="cs-CZ" sz="2133" b="1">
                    <a:solidFill>
                      <a:srgbClr val="FFFFFF"/>
                    </a:solidFill>
                    <a:latin typeface="Arial" panose="020B0604020202020204" pitchFamily="34" charset="0"/>
                  </a:rPr>
                  <a:t>preproBNP (134 aa)</a:t>
                </a:r>
              </a:p>
            </p:txBody>
          </p:sp>
          <p:sp>
            <p:nvSpPr>
              <p:cNvPr id="8197" name="Text Box 5">
                <a:extLst>
                  <a:ext uri="{FF2B5EF4-FFF2-40B4-BE49-F238E27FC236}">
                    <a16:creationId xmlns:a16="http://schemas.microsoft.com/office/drawing/2014/main" id="{D17A0C0B-8231-494B-A04A-CE03D147E332}"/>
                  </a:ext>
                </a:extLst>
              </p:cNvPr>
              <p:cNvSpPr txBox="1">
                <a:spLocks noChangeArrowheads="1"/>
              </p:cNvSpPr>
              <p:nvPr/>
            </p:nvSpPr>
            <p:spPr bwMode="auto">
              <a:xfrm>
                <a:off x="1440" y="2304"/>
                <a:ext cx="141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940" tIns="36470" rIns="72940" bIns="36470">
                <a:spAutoFit/>
              </a:bodyPr>
              <a:lstStyle>
                <a:lvl1pPr defTabSz="820738">
                  <a:defRPr sz="2400">
                    <a:solidFill>
                      <a:schemeClr val="tx1"/>
                    </a:solidFill>
                    <a:latin typeface="Times New Roman" panose="02020603050405020304" pitchFamily="18" charset="0"/>
                  </a:defRPr>
                </a:lvl1pPr>
                <a:lvl2pPr marL="409575" defTabSz="820738">
                  <a:defRPr sz="2400">
                    <a:solidFill>
                      <a:schemeClr val="tx1"/>
                    </a:solidFill>
                    <a:latin typeface="Times New Roman" panose="02020603050405020304" pitchFamily="18" charset="0"/>
                  </a:defRPr>
                </a:lvl2pPr>
                <a:lvl3pPr marL="820738" defTabSz="820738">
                  <a:defRPr sz="2400">
                    <a:solidFill>
                      <a:schemeClr val="tx1"/>
                    </a:solidFill>
                    <a:latin typeface="Times New Roman" panose="02020603050405020304" pitchFamily="18" charset="0"/>
                  </a:defRPr>
                </a:lvl3pPr>
                <a:lvl4pPr marL="1230313" defTabSz="820738">
                  <a:defRPr sz="2400">
                    <a:solidFill>
                      <a:schemeClr val="tx1"/>
                    </a:solidFill>
                    <a:latin typeface="Times New Roman" panose="02020603050405020304" pitchFamily="18" charset="0"/>
                  </a:defRPr>
                </a:lvl4pPr>
                <a:lvl5pPr marL="1641475" defTabSz="820738">
                  <a:defRPr sz="2400">
                    <a:solidFill>
                      <a:schemeClr val="tx1"/>
                    </a:solidFill>
                    <a:latin typeface="Times New Roman" panose="02020603050405020304" pitchFamily="18" charset="0"/>
                  </a:defRPr>
                </a:lvl5pPr>
                <a:lvl6pPr marL="2098675" defTabSz="820738" fontAlgn="base">
                  <a:spcBef>
                    <a:spcPct val="0"/>
                  </a:spcBef>
                  <a:spcAft>
                    <a:spcPct val="0"/>
                  </a:spcAft>
                  <a:defRPr sz="2400">
                    <a:solidFill>
                      <a:schemeClr val="tx1"/>
                    </a:solidFill>
                    <a:latin typeface="Times New Roman" panose="02020603050405020304" pitchFamily="18" charset="0"/>
                  </a:defRPr>
                </a:lvl6pPr>
                <a:lvl7pPr marL="2555875" defTabSz="820738" fontAlgn="base">
                  <a:spcBef>
                    <a:spcPct val="0"/>
                  </a:spcBef>
                  <a:spcAft>
                    <a:spcPct val="0"/>
                  </a:spcAft>
                  <a:defRPr sz="2400">
                    <a:solidFill>
                      <a:schemeClr val="tx1"/>
                    </a:solidFill>
                    <a:latin typeface="Times New Roman" panose="02020603050405020304" pitchFamily="18" charset="0"/>
                  </a:defRPr>
                </a:lvl7pPr>
                <a:lvl8pPr marL="3013075" defTabSz="820738" fontAlgn="base">
                  <a:spcBef>
                    <a:spcPct val="0"/>
                  </a:spcBef>
                  <a:spcAft>
                    <a:spcPct val="0"/>
                  </a:spcAft>
                  <a:defRPr sz="2400">
                    <a:solidFill>
                      <a:schemeClr val="tx1"/>
                    </a:solidFill>
                    <a:latin typeface="Times New Roman" panose="02020603050405020304" pitchFamily="18" charset="0"/>
                  </a:defRPr>
                </a:lvl8pPr>
                <a:lvl9pPr marL="3470275" defTabSz="820738" fontAlgn="base">
                  <a:spcBef>
                    <a:spcPct val="0"/>
                  </a:spcBef>
                  <a:spcAft>
                    <a:spcPct val="0"/>
                  </a:spcAft>
                  <a:defRPr sz="2400">
                    <a:solidFill>
                      <a:schemeClr val="tx1"/>
                    </a:solidFill>
                    <a:latin typeface="Times New Roman" panose="02020603050405020304" pitchFamily="18" charset="0"/>
                  </a:defRPr>
                </a:lvl9pPr>
              </a:lstStyle>
              <a:p>
                <a:pPr defTabSz="729554" eaLnBrk="0" fontAlgn="base" hangingPunct="0">
                  <a:spcBef>
                    <a:spcPct val="0"/>
                  </a:spcBef>
                  <a:spcAft>
                    <a:spcPct val="67000"/>
                  </a:spcAft>
                </a:pPr>
                <a:r>
                  <a:rPr lang="en-US" altLang="cs-CZ" sz="2133" b="1">
                    <a:solidFill>
                      <a:srgbClr val="FFFFFF"/>
                    </a:solidFill>
                    <a:latin typeface="Arial" panose="020B0604020202020204" pitchFamily="34" charset="0"/>
                  </a:rPr>
                  <a:t>proBNP (108 aa)</a:t>
                </a:r>
              </a:p>
            </p:txBody>
          </p:sp>
          <p:sp>
            <p:nvSpPr>
              <p:cNvPr id="8198" name="Text Box 6">
                <a:extLst>
                  <a:ext uri="{FF2B5EF4-FFF2-40B4-BE49-F238E27FC236}">
                    <a16:creationId xmlns:a16="http://schemas.microsoft.com/office/drawing/2014/main" id="{C109F4F5-EAF0-49BE-A9A9-304860BB6A9F}"/>
                  </a:ext>
                </a:extLst>
              </p:cNvPr>
              <p:cNvSpPr txBox="1">
                <a:spLocks noChangeArrowheads="1"/>
              </p:cNvSpPr>
              <p:nvPr/>
            </p:nvSpPr>
            <p:spPr bwMode="auto">
              <a:xfrm>
                <a:off x="3036" y="2319"/>
                <a:ext cx="1842"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940" tIns="36470" rIns="72940" bIns="36470">
                <a:spAutoFit/>
              </a:bodyPr>
              <a:lstStyle>
                <a:lvl1pPr defTabSz="820738">
                  <a:defRPr sz="2400">
                    <a:solidFill>
                      <a:schemeClr val="tx1"/>
                    </a:solidFill>
                    <a:latin typeface="Times New Roman" panose="02020603050405020304" pitchFamily="18" charset="0"/>
                  </a:defRPr>
                </a:lvl1pPr>
                <a:lvl2pPr marL="409575" defTabSz="820738">
                  <a:defRPr sz="2400">
                    <a:solidFill>
                      <a:schemeClr val="tx1"/>
                    </a:solidFill>
                    <a:latin typeface="Times New Roman" panose="02020603050405020304" pitchFamily="18" charset="0"/>
                  </a:defRPr>
                </a:lvl2pPr>
                <a:lvl3pPr marL="820738" defTabSz="820738">
                  <a:defRPr sz="2400">
                    <a:solidFill>
                      <a:schemeClr val="tx1"/>
                    </a:solidFill>
                    <a:latin typeface="Times New Roman" panose="02020603050405020304" pitchFamily="18" charset="0"/>
                  </a:defRPr>
                </a:lvl3pPr>
                <a:lvl4pPr marL="1230313" defTabSz="820738">
                  <a:defRPr sz="2400">
                    <a:solidFill>
                      <a:schemeClr val="tx1"/>
                    </a:solidFill>
                    <a:latin typeface="Times New Roman" panose="02020603050405020304" pitchFamily="18" charset="0"/>
                  </a:defRPr>
                </a:lvl4pPr>
                <a:lvl5pPr marL="1641475" defTabSz="820738">
                  <a:defRPr sz="2400">
                    <a:solidFill>
                      <a:schemeClr val="tx1"/>
                    </a:solidFill>
                    <a:latin typeface="Times New Roman" panose="02020603050405020304" pitchFamily="18" charset="0"/>
                  </a:defRPr>
                </a:lvl5pPr>
                <a:lvl6pPr marL="2098675" defTabSz="820738" fontAlgn="base">
                  <a:spcBef>
                    <a:spcPct val="0"/>
                  </a:spcBef>
                  <a:spcAft>
                    <a:spcPct val="0"/>
                  </a:spcAft>
                  <a:defRPr sz="2400">
                    <a:solidFill>
                      <a:schemeClr val="tx1"/>
                    </a:solidFill>
                    <a:latin typeface="Times New Roman" panose="02020603050405020304" pitchFamily="18" charset="0"/>
                  </a:defRPr>
                </a:lvl6pPr>
                <a:lvl7pPr marL="2555875" defTabSz="820738" fontAlgn="base">
                  <a:spcBef>
                    <a:spcPct val="0"/>
                  </a:spcBef>
                  <a:spcAft>
                    <a:spcPct val="0"/>
                  </a:spcAft>
                  <a:defRPr sz="2400">
                    <a:solidFill>
                      <a:schemeClr val="tx1"/>
                    </a:solidFill>
                    <a:latin typeface="Times New Roman" panose="02020603050405020304" pitchFamily="18" charset="0"/>
                  </a:defRPr>
                </a:lvl7pPr>
                <a:lvl8pPr marL="3013075" defTabSz="820738" fontAlgn="base">
                  <a:spcBef>
                    <a:spcPct val="0"/>
                  </a:spcBef>
                  <a:spcAft>
                    <a:spcPct val="0"/>
                  </a:spcAft>
                  <a:defRPr sz="2400">
                    <a:solidFill>
                      <a:schemeClr val="tx1"/>
                    </a:solidFill>
                    <a:latin typeface="Times New Roman" panose="02020603050405020304" pitchFamily="18" charset="0"/>
                  </a:defRPr>
                </a:lvl8pPr>
                <a:lvl9pPr marL="3470275" defTabSz="820738" fontAlgn="base">
                  <a:spcBef>
                    <a:spcPct val="0"/>
                  </a:spcBef>
                  <a:spcAft>
                    <a:spcPct val="0"/>
                  </a:spcAft>
                  <a:defRPr sz="2400">
                    <a:solidFill>
                      <a:schemeClr val="tx1"/>
                    </a:solidFill>
                    <a:latin typeface="Times New Roman" panose="02020603050405020304" pitchFamily="18" charset="0"/>
                  </a:defRPr>
                </a:lvl9pPr>
              </a:lstStyle>
              <a:p>
                <a:pPr defTabSz="729554" eaLnBrk="0" fontAlgn="base" hangingPunct="0">
                  <a:spcBef>
                    <a:spcPct val="0"/>
                  </a:spcBef>
                  <a:spcAft>
                    <a:spcPct val="67000"/>
                  </a:spcAft>
                </a:pPr>
                <a:r>
                  <a:rPr lang="en-US" altLang="cs-CZ" sz="2133" b="1">
                    <a:solidFill>
                      <a:srgbClr val="FFFFFF"/>
                    </a:solidFill>
                    <a:latin typeface="Arial" panose="020B0604020202020204" pitchFamily="34" charset="0"/>
                  </a:rPr>
                  <a:t>signal peptide (26 aa)</a:t>
                </a:r>
              </a:p>
            </p:txBody>
          </p:sp>
          <p:sp>
            <p:nvSpPr>
              <p:cNvPr id="8199" name="Text Box 7">
                <a:extLst>
                  <a:ext uri="{FF2B5EF4-FFF2-40B4-BE49-F238E27FC236}">
                    <a16:creationId xmlns:a16="http://schemas.microsoft.com/office/drawing/2014/main" id="{691F3398-805E-4992-B361-4E06CB21A6D3}"/>
                  </a:ext>
                </a:extLst>
              </p:cNvPr>
              <p:cNvSpPr txBox="1">
                <a:spLocks noChangeArrowheads="1"/>
              </p:cNvSpPr>
              <p:nvPr/>
            </p:nvSpPr>
            <p:spPr bwMode="auto">
              <a:xfrm>
                <a:off x="2780" y="2854"/>
                <a:ext cx="858"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940" tIns="36470" rIns="72940" bIns="36470">
                <a:spAutoFit/>
              </a:bodyPr>
              <a:lstStyle>
                <a:lvl1pPr defTabSz="820738">
                  <a:defRPr sz="2400">
                    <a:solidFill>
                      <a:schemeClr val="tx1"/>
                    </a:solidFill>
                    <a:latin typeface="Times New Roman" panose="02020603050405020304" pitchFamily="18" charset="0"/>
                  </a:defRPr>
                </a:lvl1pPr>
                <a:lvl2pPr marL="409575" defTabSz="820738">
                  <a:defRPr sz="2400">
                    <a:solidFill>
                      <a:schemeClr val="tx1"/>
                    </a:solidFill>
                    <a:latin typeface="Times New Roman" panose="02020603050405020304" pitchFamily="18" charset="0"/>
                  </a:defRPr>
                </a:lvl2pPr>
                <a:lvl3pPr marL="820738" defTabSz="820738">
                  <a:defRPr sz="2400">
                    <a:solidFill>
                      <a:schemeClr val="tx1"/>
                    </a:solidFill>
                    <a:latin typeface="Times New Roman" panose="02020603050405020304" pitchFamily="18" charset="0"/>
                  </a:defRPr>
                </a:lvl3pPr>
                <a:lvl4pPr marL="1230313" defTabSz="820738">
                  <a:defRPr sz="2400">
                    <a:solidFill>
                      <a:schemeClr val="tx1"/>
                    </a:solidFill>
                    <a:latin typeface="Times New Roman" panose="02020603050405020304" pitchFamily="18" charset="0"/>
                  </a:defRPr>
                </a:lvl4pPr>
                <a:lvl5pPr marL="1641475" defTabSz="820738">
                  <a:defRPr sz="2400">
                    <a:solidFill>
                      <a:schemeClr val="tx1"/>
                    </a:solidFill>
                    <a:latin typeface="Times New Roman" panose="02020603050405020304" pitchFamily="18" charset="0"/>
                  </a:defRPr>
                </a:lvl5pPr>
                <a:lvl6pPr marL="2098675" defTabSz="820738" fontAlgn="base">
                  <a:spcBef>
                    <a:spcPct val="0"/>
                  </a:spcBef>
                  <a:spcAft>
                    <a:spcPct val="0"/>
                  </a:spcAft>
                  <a:defRPr sz="2400">
                    <a:solidFill>
                      <a:schemeClr val="tx1"/>
                    </a:solidFill>
                    <a:latin typeface="Times New Roman" panose="02020603050405020304" pitchFamily="18" charset="0"/>
                  </a:defRPr>
                </a:lvl6pPr>
                <a:lvl7pPr marL="2555875" defTabSz="820738" fontAlgn="base">
                  <a:spcBef>
                    <a:spcPct val="0"/>
                  </a:spcBef>
                  <a:spcAft>
                    <a:spcPct val="0"/>
                  </a:spcAft>
                  <a:defRPr sz="2400">
                    <a:solidFill>
                      <a:schemeClr val="tx1"/>
                    </a:solidFill>
                    <a:latin typeface="Times New Roman" panose="02020603050405020304" pitchFamily="18" charset="0"/>
                  </a:defRPr>
                </a:lvl7pPr>
                <a:lvl8pPr marL="3013075" defTabSz="820738" fontAlgn="base">
                  <a:spcBef>
                    <a:spcPct val="0"/>
                  </a:spcBef>
                  <a:spcAft>
                    <a:spcPct val="0"/>
                  </a:spcAft>
                  <a:defRPr sz="2400">
                    <a:solidFill>
                      <a:schemeClr val="tx1"/>
                    </a:solidFill>
                    <a:latin typeface="Times New Roman" panose="02020603050405020304" pitchFamily="18" charset="0"/>
                  </a:defRPr>
                </a:lvl8pPr>
                <a:lvl9pPr marL="3470275" defTabSz="820738" fontAlgn="base">
                  <a:spcBef>
                    <a:spcPct val="0"/>
                  </a:spcBef>
                  <a:spcAft>
                    <a:spcPct val="0"/>
                  </a:spcAft>
                  <a:defRPr sz="2400">
                    <a:solidFill>
                      <a:schemeClr val="tx1"/>
                    </a:solidFill>
                    <a:latin typeface="Times New Roman" panose="02020603050405020304" pitchFamily="18" charset="0"/>
                  </a:defRPr>
                </a:lvl9pPr>
              </a:lstStyle>
              <a:p>
                <a:pPr defTabSz="729554" eaLnBrk="0" fontAlgn="base" hangingPunct="0">
                  <a:spcBef>
                    <a:spcPct val="0"/>
                  </a:spcBef>
                  <a:spcAft>
                    <a:spcPct val="67000"/>
                  </a:spcAft>
                </a:pPr>
                <a:r>
                  <a:rPr lang="en-US" altLang="cs-CZ" sz="2133" b="1">
                    <a:solidFill>
                      <a:srgbClr val="FFFFFF"/>
                    </a:solidFill>
                    <a:latin typeface="Arial" panose="020B0604020202020204" pitchFamily="34" charset="0"/>
                  </a:rPr>
                  <a:t>secretion</a:t>
                </a:r>
              </a:p>
            </p:txBody>
          </p:sp>
          <p:sp>
            <p:nvSpPr>
              <p:cNvPr id="8200" name="Text Box 8">
                <a:extLst>
                  <a:ext uri="{FF2B5EF4-FFF2-40B4-BE49-F238E27FC236}">
                    <a16:creationId xmlns:a16="http://schemas.microsoft.com/office/drawing/2014/main" id="{B8C7FF48-E58D-477A-93C9-536CE052E0D1}"/>
                  </a:ext>
                </a:extLst>
              </p:cNvPr>
              <p:cNvSpPr txBox="1">
                <a:spLocks noChangeArrowheads="1"/>
              </p:cNvSpPr>
              <p:nvPr/>
            </p:nvSpPr>
            <p:spPr bwMode="auto">
              <a:xfrm>
                <a:off x="912" y="3421"/>
                <a:ext cx="1515"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940" tIns="36470" rIns="72940" bIns="36470">
                <a:spAutoFit/>
              </a:bodyPr>
              <a:lstStyle>
                <a:lvl1pPr defTabSz="820738">
                  <a:defRPr sz="2400">
                    <a:solidFill>
                      <a:schemeClr val="tx1"/>
                    </a:solidFill>
                    <a:latin typeface="Times New Roman" panose="02020603050405020304" pitchFamily="18" charset="0"/>
                  </a:defRPr>
                </a:lvl1pPr>
                <a:lvl2pPr marL="409575" defTabSz="820738">
                  <a:defRPr sz="2400">
                    <a:solidFill>
                      <a:schemeClr val="tx1"/>
                    </a:solidFill>
                    <a:latin typeface="Times New Roman" panose="02020603050405020304" pitchFamily="18" charset="0"/>
                  </a:defRPr>
                </a:lvl2pPr>
                <a:lvl3pPr marL="820738" defTabSz="820738">
                  <a:defRPr sz="2400">
                    <a:solidFill>
                      <a:schemeClr val="tx1"/>
                    </a:solidFill>
                    <a:latin typeface="Times New Roman" panose="02020603050405020304" pitchFamily="18" charset="0"/>
                  </a:defRPr>
                </a:lvl3pPr>
                <a:lvl4pPr marL="1230313" defTabSz="820738">
                  <a:defRPr sz="2400">
                    <a:solidFill>
                      <a:schemeClr val="tx1"/>
                    </a:solidFill>
                    <a:latin typeface="Times New Roman" panose="02020603050405020304" pitchFamily="18" charset="0"/>
                  </a:defRPr>
                </a:lvl4pPr>
                <a:lvl5pPr marL="1641475" defTabSz="820738">
                  <a:defRPr sz="2400">
                    <a:solidFill>
                      <a:schemeClr val="tx1"/>
                    </a:solidFill>
                    <a:latin typeface="Times New Roman" panose="02020603050405020304" pitchFamily="18" charset="0"/>
                  </a:defRPr>
                </a:lvl5pPr>
                <a:lvl6pPr marL="2098675" defTabSz="820738" fontAlgn="base">
                  <a:spcBef>
                    <a:spcPct val="0"/>
                  </a:spcBef>
                  <a:spcAft>
                    <a:spcPct val="0"/>
                  </a:spcAft>
                  <a:defRPr sz="2400">
                    <a:solidFill>
                      <a:schemeClr val="tx1"/>
                    </a:solidFill>
                    <a:latin typeface="Times New Roman" panose="02020603050405020304" pitchFamily="18" charset="0"/>
                  </a:defRPr>
                </a:lvl6pPr>
                <a:lvl7pPr marL="2555875" defTabSz="820738" fontAlgn="base">
                  <a:spcBef>
                    <a:spcPct val="0"/>
                  </a:spcBef>
                  <a:spcAft>
                    <a:spcPct val="0"/>
                  </a:spcAft>
                  <a:defRPr sz="2400">
                    <a:solidFill>
                      <a:schemeClr val="tx1"/>
                    </a:solidFill>
                    <a:latin typeface="Times New Roman" panose="02020603050405020304" pitchFamily="18" charset="0"/>
                  </a:defRPr>
                </a:lvl7pPr>
                <a:lvl8pPr marL="3013075" defTabSz="820738" fontAlgn="base">
                  <a:spcBef>
                    <a:spcPct val="0"/>
                  </a:spcBef>
                  <a:spcAft>
                    <a:spcPct val="0"/>
                  </a:spcAft>
                  <a:defRPr sz="2400">
                    <a:solidFill>
                      <a:schemeClr val="tx1"/>
                    </a:solidFill>
                    <a:latin typeface="Times New Roman" panose="02020603050405020304" pitchFamily="18" charset="0"/>
                  </a:defRPr>
                </a:lvl8pPr>
                <a:lvl9pPr marL="3470275" defTabSz="820738" fontAlgn="base">
                  <a:spcBef>
                    <a:spcPct val="0"/>
                  </a:spcBef>
                  <a:spcAft>
                    <a:spcPct val="0"/>
                  </a:spcAft>
                  <a:defRPr sz="2400">
                    <a:solidFill>
                      <a:schemeClr val="tx1"/>
                    </a:solidFill>
                    <a:latin typeface="Times New Roman" panose="02020603050405020304" pitchFamily="18" charset="0"/>
                  </a:defRPr>
                </a:lvl9pPr>
              </a:lstStyle>
              <a:p>
                <a:pPr defTabSz="729554" eaLnBrk="0" fontAlgn="base" hangingPunct="0">
                  <a:spcBef>
                    <a:spcPct val="0"/>
                  </a:spcBef>
                  <a:spcAft>
                    <a:spcPct val="67000"/>
                  </a:spcAft>
                </a:pPr>
                <a:r>
                  <a:rPr lang="en-US" altLang="cs-CZ" sz="2133" b="1" dirty="0">
                    <a:solidFill>
                      <a:srgbClr val="FFFF00"/>
                    </a:solidFill>
                    <a:latin typeface="Arial" panose="020B0604020202020204" pitchFamily="34" charset="0"/>
                  </a:rPr>
                  <a:t>NT-</a:t>
                </a:r>
                <a:r>
                  <a:rPr lang="en-US" altLang="cs-CZ" sz="2133" b="1" dirty="0" err="1">
                    <a:solidFill>
                      <a:srgbClr val="FFFF00"/>
                    </a:solidFill>
                    <a:latin typeface="Arial" panose="020B0604020202020204" pitchFamily="34" charset="0"/>
                  </a:rPr>
                  <a:t>proBNP</a:t>
                </a:r>
                <a:r>
                  <a:rPr lang="en-US" altLang="cs-CZ" sz="2133" b="1" dirty="0">
                    <a:solidFill>
                      <a:srgbClr val="FFFF00"/>
                    </a:solidFill>
                    <a:latin typeface="Arial" panose="020B0604020202020204" pitchFamily="34" charset="0"/>
                  </a:rPr>
                  <a:t> (1-76)</a:t>
                </a:r>
              </a:p>
            </p:txBody>
          </p:sp>
          <p:sp>
            <p:nvSpPr>
              <p:cNvPr id="8201" name="Text Box 9">
                <a:extLst>
                  <a:ext uri="{FF2B5EF4-FFF2-40B4-BE49-F238E27FC236}">
                    <a16:creationId xmlns:a16="http://schemas.microsoft.com/office/drawing/2014/main" id="{D43A4F73-7230-4EBA-A7CD-A14523532B84}"/>
                  </a:ext>
                </a:extLst>
              </p:cNvPr>
              <p:cNvSpPr txBox="1">
                <a:spLocks noChangeArrowheads="1"/>
              </p:cNvSpPr>
              <p:nvPr/>
            </p:nvSpPr>
            <p:spPr bwMode="auto">
              <a:xfrm>
                <a:off x="2816" y="3443"/>
                <a:ext cx="1153"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940" tIns="36470" rIns="72940" bIns="36470">
                <a:spAutoFit/>
              </a:bodyPr>
              <a:lstStyle>
                <a:lvl1pPr defTabSz="820738">
                  <a:defRPr sz="2400">
                    <a:solidFill>
                      <a:schemeClr val="tx1"/>
                    </a:solidFill>
                    <a:latin typeface="Times New Roman" panose="02020603050405020304" pitchFamily="18" charset="0"/>
                  </a:defRPr>
                </a:lvl1pPr>
                <a:lvl2pPr marL="409575" defTabSz="820738">
                  <a:defRPr sz="2400">
                    <a:solidFill>
                      <a:schemeClr val="tx1"/>
                    </a:solidFill>
                    <a:latin typeface="Times New Roman" panose="02020603050405020304" pitchFamily="18" charset="0"/>
                  </a:defRPr>
                </a:lvl2pPr>
                <a:lvl3pPr marL="820738" defTabSz="820738">
                  <a:defRPr sz="2400">
                    <a:solidFill>
                      <a:schemeClr val="tx1"/>
                    </a:solidFill>
                    <a:latin typeface="Times New Roman" panose="02020603050405020304" pitchFamily="18" charset="0"/>
                  </a:defRPr>
                </a:lvl3pPr>
                <a:lvl4pPr marL="1230313" defTabSz="820738">
                  <a:defRPr sz="2400">
                    <a:solidFill>
                      <a:schemeClr val="tx1"/>
                    </a:solidFill>
                    <a:latin typeface="Times New Roman" panose="02020603050405020304" pitchFamily="18" charset="0"/>
                  </a:defRPr>
                </a:lvl4pPr>
                <a:lvl5pPr marL="1641475" defTabSz="820738">
                  <a:defRPr sz="2400">
                    <a:solidFill>
                      <a:schemeClr val="tx1"/>
                    </a:solidFill>
                    <a:latin typeface="Times New Roman" panose="02020603050405020304" pitchFamily="18" charset="0"/>
                  </a:defRPr>
                </a:lvl5pPr>
                <a:lvl6pPr marL="2098675" defTabSz="820738" fontAlgn="base">
                  <a:spcBef>
                    <a:spcPct val="0"/>
                  </a:spcBef>
                  <a:spcAft>
                    <a:spcPct val="0"/>
                  </a:spcAft>
                  <a:defRPr sz="2400">
                    <a:solidFill>
                      <a:schemeClr val="tx1"/>
                    </a:solidFill>
                    <a:latin typeface="Times New Roman" panose="02020603050405020304" pitchFamily="18" charset="0"/>
                  </a:defRPr>
                </a:lvl6pPr>
                <a:lvl7pPr marL="2555875" defTabSz="820738" fontAlgn="base">
                  <a:spcBef>
                    <a:spcPct val="0"/>
                  </a:spcBef>
                  <a:spcAft>
                    <a:spcPct val="0"/>
                  </a:spcAft>
                  <a:defRPr sz="2400">
                    <a:solidFill>
                      <a:schemeClr val="tx1"/>
                    </a:solidFill>
                    <a:latin typeface="Times New Roman" panose="02020603050405020304" pitchFamily="18" charset="0"/>
                  </a:defRPr>
                </a:lvl7pPr>
                <a:lvl8pPr marL="3013075" defTabSz="820738" fontAlgn="base">
                  <a:spcBef>
                    <a:spcPct val="0"/>
                  </a:spcBef>
                  <a:spcAft>
                    <a:spcPct val="0"/>
                  </a:spcAft>
                  <a:defRPr sz="2400">
                    <a:solidFill>
                      <a:schemeClr val="tx1"/>
                    </a:solidFill>
                    <a:latin typeface="Times New Roman" panose="02020603050405020304" pitchFamily="18" charset="0"/>
                  </a:defRPr>
                </a:lvl8pPr>
                <a:lvl9pPr marL="3470275" defTabSz="820738" fontAlgn="base">
                  <a:spcBef>
                    <a:spcPct val="0"/>
                  </a:spcBef>
                  <a:spcAft>
                    <a:spcPct val="0"/>
                  </a:spcAft>
                  <a:defRPr sz="2400">
                    <a:solidFill>
                      <a:schemeClr val="tx1"/>
                    </a:solidFill>
                    <a:latin typeface="Times New Roman" panose="02020603050405020304" pitchFamily="18" charset="0"/>
                  </a:defRPr>
                </a:lvl9pPr>
              </a:lstStyle>
              <a:p>
                <a:pPr defTabSz="729554" eaLnBrk="0" fontAlgn="base" hangingPunct="0">
                  <a:spcBef>
                    <a:spcPct val="0"/>
                  </a:spcBef>
                  <a:spcAft>
                    <a:spcPct val="67000"/>
                  </a:spcAft>
                </a:pPr>
                <a:r>
                  <a:rPr lang="en-US" altLang="cs-CZ" sz="2133" b="1">
                    <a:solidFill>
                      <a:srgbClr val="FF9933"/>
                    </a:solidFill>
                    <a:latin typeface="Arial" panose="020B0604020202020204" pitchFamily="34" charset="0"/>
                  </a:rPr>
                  <a:t>BNP (77-108)</a:t>
                </a:r>
              </a:p>
            </p:txBody>
          </p:sp>
          <p:sp>
            <p:nvSpPr>
              <p:cNvPr id="8202" name="Line 10">
                <a:extLst>
                  <a:ext uri="{FF2B5EF4-FFF2-40B4-BE49-F238E27FC236}">
                    <a16:creationId xmlns:a16="http://schemas.microsoft.com/office/drawing/2014/main" id="{81D8A234-FC1B-4080-BFB4-B0A74B10BCB5}"/>
                  </a:ext>
                </a:extLst>
              </p:cNvPr>
              <p:cNvSpPr>
                <a:spLocks noChangeShapeType="1"/>
              </p:cNvSpPr>
              <p:nvPr/>
            </p:nvSpPr>
            <p:spPr bwMode="auto">
              <a:xfrm flipH="1">
                <a:off x="2698" y="1874"/>
                <a:ext cx="227" cy="452"/>
              </a:xfrm>
              <a:prstGeom prst="line">
                <a:avLst/>
              </a:prstGeom>
              <a:noFill/>
              <a:ln w="317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fontAlgn="base">
                  <a:spcBef>
                    <a:spcPct val="0"/>
                  </a:spcBef>
                  <a:spcAft>
                    <a:spcPct val="0"/>
                  </a:spcAft>
                </a:pPr>
                <a:endParaRPr lang="cs-CZ" sz="1067">
                  <a:solidFill>
                    <a:srgbClr val="FFFFCC"/>
                  </a:solidFill>
                  <a:latin typeface="Arial" panose="020B0604020202020204" pitchFamily="34" charset="0"/>
                </a:endParaRPr>
              </a:p>
            </p:txBody>
          </p:sp>
          <p:sp>
            <p:nvSpPr>
              <p:cNvPr id="8203" name="Line 11">
                <a:extLst>
                  <a:ext uri="{FF2B5EF4-FFF2-40B4-BE49-F238E27FC236}">
                    <a16:creationId xmlns:a16="http://schemas.microsoft.com/office/drawing/2014/main" id="{079BA55D-2174-4257-B337-02B4E4BDDBED}"/>
                  </a:ext>
                </a:extLst>
              </p:cNvPr>
              <p:cNvSpPr>
                <a:spLocks noChangeShapeType="1"/>
              </p:cNvSpPr>
              <p:nvPr/>
            </p:nvSpPr>
            <p:spPr bwMode="auto">
              <a:xfrm>
                <a:off x="3073" y="1874"/>
                <a:ext cx="227" cy="452"/>
              </a:xfrm>
              <a:prstGeom prst="line">
                <a:avLst/>
              </a:prstGeom>
              <a:noFill/>
              <a:ln w="317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fontAlgn="base">
                  <a:spcBef>
                    <a:spcPct val="0"/>
                  </a:spcBef>
                  <a:spcAft>
                    <a:spcPct val="0"/>
                  </a:spcAft>
                </a:pPr>
                <a:endParaRPr lang="cs-CZ" sz="1067">
                  <a:solidFill>
                    <a:srgbClr val="FFFFCC"/>
                  </a:solidFill>
                  <a:latin typeface="Arial" panose="020B0604020202020204" pitchFamily="34" charset="0"/>
                </a:endParaRPr>
              </a:p>
            </p:txBody>
          </p:sp>
          <p:sp>
            <p:nvSpPr>
              <p:cNvPr id="8204" name="Line 12">
                <a:extLst>
                  <a:ext uri="{FF2B5EF4-FFF2-40B4-BE49-F238E27FC236}">
                    <a16:creationId xmlns:a16="http://schemas.microsoft.com/office/drawing/2014/main" id="{EBB58190-BED5-488B-AEE1-68B1A3E35711}"/>
                  </a:ext>
                </a:extLst>
              </p:cNvPr>
              <p:cNvSpPr>
                <a:spLocks noChangeShapeType="1"/>
              </p:cNvSpPr>
              <p:nvPr/>
            </p:nvSpPr>
            <p:spPr bwMode="auto">
              <a:xfrm flipH="1">
                <a:off x="1907" y="2565"/>
                <a:ext cx="431" cy="897"/>
              </a:xfrm>
              <a:prstGeom prst="line">
                <a:avLst/>
              </a:prstGeom>
              <a:noFill/>
              <a:ln w="317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fontAlgn="base">
                  <a:spcBef>
                    <a:spcPct val="0"/>
                  </a:spcBef>
                  <a:spcAft>
                    <a:spcPct val="0"/>
                  </a:spcAft>
                </a:pPr>
                <a:endParaRPr lang="cs-CZ" sz="1067">
                  <a:solidFill>
                    <a:srgbClr val="FFFFCC"/>
                  </a:solidFill>
                  <a:latin typeface="Arial" panose="020B0604020202020204" pitchFamily="34" charset="0"/>
                </a:endParaRPr>
              </a:p>
            </p:txBody>
          </p:sp>
          <p:sp>
            <p:nvSpPr>
              <p:cNvPr id="8205" name="Line 13">
                <a:extLst>
                  <a:ext uri="{FF2B5EF4-FFF2-40B4-BE49-F238E27FC236}">
                    <a16:creationId xmlns:a16="http://schemas.microsoft.com/office/drawing/2014/main" id="{D67AA1F2-CE83-4FC3-9F12-7BC19FE5D0BA}"/>
                  </a:ext>
                </a:extLst>
              </p:cNvPr>
              <p:cNvSpPr>
                <a:spLocks noChangeShapeType="1"/>
              </p:cNvSpPr>
              <p:nvPr/>
            </p:nvSpPr>
            <p:spPr bwMode="auto">
              <a:xfrm>
                <a:off x="2545" y="2565"/>
                <a:ext cx="430" cy="897"/>
              </a:xfrm>
              <a:prstGeom prst="line">
                <a:avLst/>
              </a:prstGeom>
              <a:noFill/>
              <a:ln w="317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fontAlgn="base">
                  <a:spcBef>
                    <a:spcPct val="0"/>
                  </a:spcBef>
                  <a:spcAft>
                    <a:spcPct val="0"/>
                  </a:spcAft>
                </a:pPr>
                <a:endParaRPr lang="cs-CZ" sz="1067">
                  <a:solidFill>
                    <a:srgbClr val="FFFFCC"/>
                  </a:solidFill>
                  <a:latin typeface="Arial" panose="020B0604020202020204" pitchFamily="34" charset="0"/>
                </a:endParaRPr>
              </a:p>
            </p:txBody>
          </p:sp>
        </p:grpSp>
      </p:grpSp>
      <p:sp>
        <p:nvSpPr>
          <p:cNvPr id="8209" name="Rectangle 17">
            <a:extLst>
              <a:ext uri="{FF2B5EF4-FFF2-40B4-BE49-F238E27FC236}">
                <a16:creationId xmlns:a16="http://schemas.microsoft.com/office/drawing/2014/main" id="{B0AD8BDD-2AE3-4CCA-9A81-7210EB30EC86}"/>
              </a:ext>
            </a:extLst>
          </p:cNvPr>
          <p:cNvSpPr>
            <a:spLocks noGrp="1" noChangeArrowheads="1"/>
          </p:cNvSpPr>
          <p:nvPr>
            <p:ph type="title"/>
          </p:nvPr>
        </p:nvSpPr>
        <p:spPr>
          <a:xfrm>
            <a:off x="474133" y="332656"/>
            <a:ext cx="8060267" cy="1224136"/>
          </a:xfrm>
        </p:spPr>
        <p:txBody>
          <a:bodyPr/>
          <a:lstStyle/>
          <a:p>
            <a:pPr algn="ctr"/>
            <a:r>
              <a:rPr lang="cs-CZ" altLang="cs-CZ" sz="4000" i="0" dirty="0" err="1">
                <a:latin typeface="Arial" panose="020B0604020202020204" pitchFamily="34" charset="0"/>
                <a:cs typeface="Arial" panose="020B0604020202020204" pitchFamily="34" charset="0"/>
              </a:rPr>
              <a:t>Natriuretické</a:t>
            </a:r>
            <a:r>
              <a:rPr lang="cs-CZ" altLang="cs-CZ" sz="4000" i="0" dirty="0">
                <a:latin typeface="Arial" panose="020B0604020202020204" pitchFamily="34" charset="0"/>
                <a:cs typeface="Arial" panose="020B0604020202020204" pitchFamily="34" charset="0"/>
              </a:rPr>
              <a:t> peptidy</a:t>
            </a:r>
            <a:endParaRPr lang="en-US" altLang="cs-CZ" sz="4000" i="0" dirty="0">
              <a:latin typeface="Arial" panose="020B0604020202020204" pitchFamily="34" charset="0"/>
              <a:cs typeface="Arial" panose="020B0604020202020204" pitchFamily="34" charset="0"/>
            </a:endParaRPr>
          </a:p>
        </p:txBody>
      </p:sp>
      <p:pic>
        <p:nvPicPr>
          <p:cNvPr id="2" name="Obrázek 1">
            <a:extLst>
              <a:ext uri="{FF2B5EF4-FFF2-40B4-BE49-F238E27FC236}">
                <a16:creationId xmlns:a16="http://schemas.microsoft.com/office/drawing/2014/main" id="{53D93E51-5DA4-4F5B-A98D-D2063D80E7B3}"/>
              </a:ext>
            </a:extLst>
          </p:cNvPr>
          <p:cNvPicPr>
            <a:picLocks noChangeAspect="1"/>
          </p:cNvPicPr>
          <p:nvPr/>
        </p:nvPicPr>
        <p:blipFill rotWithShape="1">
          <a:blip r:embed="rId3"/>
          <a:srcRect l="48767" t="-1" r="-1" b="42092"/>
          <a:stretch/>
        </p:blipFill>
        <p:spPr>
          <a:xfrm>
            <a:off x="6948264" y="5161937"/>
            <a:ext cx="1964404" cy="1461259"/>
          </a:xfrm>
          <a:prstGeom prst="rect">
            <a:avLst/>
          </a:prstGeom>
          <a:ln w="22225">
            <a:solidFill>
              <a:srgbClr val="FF0000"/>
            </a:solidFill>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4CFE956B-190D-4F17-A3B7-976453962392}"/>
              </a:ext>
            </a:extLst>
          </p:cNvPr>
          <p:cNvSpPr>
            <a:spLocks noGrp="1" noChangeArrowheads="1"/>
          </p:cNvSpPr>
          <p:nvPr>
            <p:ph type="title"/>
          </p:nvPr>
        </p:nvSpPr>
        <p:spPr>
          <a:xfrm>
            <a:off x="685800" y="719667"/>
            <a:ext cx="7772400" cy="981141"/>
          </a:xfrm>
          <a:noFill/>
          <a:ln w="12700">
            <a:noFill/>
            <a:miter lim="800000"/>
            <a:headEnd/>
            <a:tailEnd/>
          </a:ln>
        </p:spPr>
        <p:txBody>
          <a:bodyPr/>
          <a:lstStyle/>
          <a:p>
            <a:pPr algn="l"/>
            <a:r>
              <a:rPr lang="cs-CZ" altLang="cs-CZ" sz="3556" i="0" dirty="0">
                <a:solidFill>
                  <a:srgbClr val="FFFF00"/>
                </a:solidFill>
                <a:latin typeface="Arial" panose="020B0604020202020204" pitchFamily="34" charset="0"/>
                <a:cs typeface="Arial" panose="020B0604020202020204" pitchFamily="34" charset="0"/>
              </a:rPr>
              <a:t>Příčiny zvýšení </a:t>
            </a:r>
            <a:r>
              <a:rPr lang="cs-CZ" altLang="cs-CZ" sz="3556" i="0" dirty="0" err="1">
                <a:solidFill>
                  <a:srgbClr val="FFFF00"/>
                </a:solidFill>
                <a:latin typeface="Arial" panose="020B0604020202020204" pitchFamily="34" charset="0"/>
                <a:cs typeface="Arial" panose="020B0604020202020204" pitchFamily="34" charset="0"/>
              </a:rPr>
              <a:t>NTpro</a:t>
            </a:r>
            <a:r>
              <a:rPr lang="cs-CZ" altLang="cs-CZ" sz="3556" i="0" dirty="0">
                <a:solidFill>
                  <a:srgbClr val="FFFF00"/>
                </a:solidFill>
                <a:latin typeface="Arial" panose="020B0604020202020204" pitchFamily="34" charset="0"/>
                <a:cs typeface="Arial" panose="020B0604020202020204" pitchFamily="34" charset="0"/>
              </a:rPr>
              <a:t>/BNP</a:t>
            </a:r>
          </a:p>
        </p:txBody>
      </p:sp>
      <p:sp>
        <p:nvSpPr>
          <p:cNvPr id="282627" name="Rectangle 3">
            <a:extLst>
              <a:ext uri="{FF2B5EF4-FFF2-40B4-BE49-F238E27FC236}">
                <a16:creationId xmlns:a16="http://schemas.microsoft.com/office/drawing/2014/main" id="{D34F90CE-D4F4-4053-94EB-A95FFE98B3A6}"/>
              </a:ext>
            </a:extLst>
          </p:cNvPr>
          <p:cNvSpPr>
            <a:spLocks noGrp="1" noChangeArrowheads="1"/>
          </p:cNvSpPr>
          <p:nvPr>
            <p:ph type="body" idx="1"/>
          </p:nvPr>
        </p:nvSpPr>
        <p:spPr>
          <a:xfrm>
            <a:off x="685800" y="1988841"/>
            <a:ext cx="7772400" cy="4149494"/>
          </a:xfrm>
        </p:spPr>
        <p:txBody>
          <a:bodyPr/>
          <a:lstStyle/>
          <a:p>
            <a:r>
              <a:rPr lang="cs-CZ" altLang="cs-CZ" sz="2844" dirty="0">
                <a:latin typeface="Arial" panose="020B0604020202020204" pitchFamily="34" charset="0"/>
              </a:rPr>
              <a:t>Tlaková a volumová zátěž LK i PK (srdeční selhání)</a:t>
            </a:r>
            <a:endParaRPr lang="cs-CZ" altLang="cs-CZ" sz="2844" dirty="0"/>
          </a:p>
          <a:p>
            <a:r>
              <a:rPr lang="cs-CZ" altLang="cs-CZ" sz="3022" b="0" dirty="0"/>
              <a:t>Sepse</a:t>
            </a:r>
          </a:p>
          <a:p>
            <a:r>
              <a:rPr lang="cs-CZ" altLang="cs-CZ" sz="3022" b="0" dirty="0"/>
              <a:t>Arteriální hypertenze</a:t>
            </a:r>
          </a:p>
          <a:p>
            <a:r>
              <a:rPr lang="cs-CZ" altLang="cs-CZ" sz="3022" b="0" dirty="0">
                <a:solidFill>
                  <a:srgbClr val="FFFFFF"/>
                </a:solidFill>
              </a:rPr>
              <a:t>Ischemie</a:t>
            </a:r>
          </a:p>
          <a:p>
            <a:r>
              <a:rPr lang="cs-CZ" altLang="cs-CZ" sz="3022" b="0" dirty="0">
                <a:solidFill>
                  <a:srgbClr val="FFFFFF"/>
                </a:solidFill>
              </a:rPr>
              <a:t>Renální insuficience</a:t>
            </a:r>
          </a:p>
          <a:p>
            <a:r>
              <a:rPr lang="cs-CZ" altLang="cs-CZ" sz="3022" b="0" dirty="0">
                <a:solidFill>
                  <a:srgbClr val="FFFFFF"/>
                </a:solidFill>
              </a:rPr>
              <a:t>Další vlivy …</a:t>
            </a:r>
          </a:p>
          <a:p>
            <a:endParaRPr lang="cs-CZ" altLang="cs-CZ" sz="1067" b="0" dirty="0">
              <a:solidFill>
                <a:srgbClr val="00FF99"/>
              </a:solidFill>
            </a:endParaRPr>
          </a:p>
          <a:p>
            <a:pPr marL="0" indent="0">
              <a:buNone/>
            </a:pPr>
            <a:r>
              <a:rPr lang="cs-CZ" altLang="cs-CZ" sz="3022" dirty="0">
                <a:solidFill>
                  <a:srgbClr val="FFFF00"/>
                </a:solidFill>
              </a:rPr>
              <a:t>Snížení </a:t>
            </a:r>
            <a:r>
              <a:rPr lang="cs-CZ" altLang="cs-CZ" sz="3022" dirty="0" err="1">
                <a:solidFill>
                  <a:srgbClr val="FFFF00"/>
                </a:solidFill>
              </a:rPr>
              <a:t>NTproBNP</a:t>
            </a:r>
            <a:r>
              <a:rPr lang="cs-CZ" altLang="cs-CZ" sz="3022" dirty="0">
                <a:solidFill>
                  <a:srgbClr val="FFFF00"/>
                </a:solidFill>
              </a:rPr>
              <a:t>   </a:t>
            </a:r>
            <a:r>
              <a:rPr lang="cs-CZ" altLang="cs-CZ" sz="3022" b="0" dirty="0">
                <a:solidFill>
                  <a:srgbClr val="FFFFFF"/>
                </a:solidFill>
              </a:rPr>
              <a:t>obezita</a:t>
            </a:r>
          </a:p>
        </p:txBody>
      </p:sp>
      <p:sp>
        <p:nvSpPr>
          <p:cNvPr id="2" name="Obdélník 1">
            <a:extLst>
              <a:ext uri="{FF2B5EF4-FFF2-40B4-BE49-F238E27FC236}">
                <a16:creationId xmlns:a16="http://schemas.microsoft.com/office/drawing/2014/main" id="{95932F92-FCE4-49DA-89F5-F93380E0F128}"/>
              </a:ext>
            </a:extLst>
          </p:cNvPr>
          <p:cNvSpPr/>
          <p:nvPr/>
        </p:nvSpPr>
        <p:spPr bwMode="auto">
          <a:xfrm>
            <a:off x="755576" y="5949280"/>
            <a:ext cx="2904322" cy="597098"/>
          </a:xfrm>
          <a:prstGeom prst="rect">
            <a:avLst/>
          </a:prstGeom>
          <a:noFill/>
          <a:ln w="19050" cap="flat" cmpd="sng" algn="ctr">
            <a:solidFill>
              <a:srgbClr val="FF0000"/>
            </a:solidFill>
            <a:prstDash val="solid"/>
            <a:round/>
            <a:headEnd type="none" w="sm" len="sm"/>
            <a:tailEnd type="none" w="sm" len="sm"/>
          </a:ln>
          <a:effectLst/>
        </p:spPr>
        <p:txBody>
          <a:bodyPr vert="horz" wrap="square" lIns="81280" tIns="40640" rIns="81280" bIns="40640" numCol="1" rtlCol="0" anchor="t" anchorCtr="0" compatLnSpc="1">
            <a:prstTxWarp prst="textNoShape">
              <a:avLst/>
            </a:prstTxWarp>
          </a:bodyPr>
          <a:lstStyle/>
          <a:p>
            <a:pPr defTabSz="812810" fontAlgn="base">
              <a:spcBef>
                <a:spcPct val="0"/>
              </a:spcBef>
              <a:spcAft>
                <a:spcPct val="0"/>
              </a:spcAft>
            </a:pPr>
            <a:endParaRPr lang="cs-CZ" sz="1067">
              <a:solidFill>
                <a:srgbClr val="FFFFCC"/>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17B46E8-813A-4D0C-B9F6-449B7EEA05DA}" type="slidenum">
              <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1379" name="Rectangle 2"/>
          <p:cNvSpPr>
            <a:spLocks noGrp="1" noChangeArrowheads="1"/>
          </p:cNvSpPr>
          <p:nvPr>
            <p:ph type="title"/>
          </p:nvPr>
        </p:nvSpPr>
        <p:spPr>
          <a:xfrm>
            <a:off x="395536" y="404664"/>
            <a:ext cx="8208963" cy="792163"/>
          </a:xfrm>
          <a:noFill/>
          <a:ln>
            <a:solidFill>
              <a:srgbClr val="FF0000"/>
            </a:solidFill>
            <a:miter lim="800000"/>
            <a:headEnd/>
            <a:tailEnd/>
          </a:ln>
        </p:spPr>
        <p:txBody>
          <a:bodyPr/>
          <a:lstStyle/>
          <a:p>
            <a:pPr eaLnBrk="1" hangingPunct="1"/>
            <a:r>
              <a:rPr lang="cs-CZ" altLang="cs-CZ" sz="4000" b="1" dirty="0" err="1">
                <a:solidFill>
                  <a:srgbClr val="FFFF00"/>
                </a:solidFill>
              </a:rPr>
              <a:t>NTproBNP</a:t>
            </a:r>
            <a:endParaRPr lang="cs-CZ" altLang="cs-CZ" sz="4000" b="1" dirty="0">
              <a:solidFill>
                <a:srgbClr val="FFFF00"/>
              </a:solidFill>
            </a:endParaRPr>
          </a:p>
        </p:txBody>
      </p:sp>
      <p:sp>
        <p:nvSpPr>
          <p:cNvPr id="101380" name="Rectangle 3"/>
          <p:cNvSpPr>
            <a:spLocks noGrp="1" noChangeArrowheads="1"/>
          </p:cNvSpPr>
          <p:nvPr>
            <p:ph type="body" idx="1"/>
          </p:nvPr>
        </p:nvSpPr>
        <p:spPr>
          <a:xfrm>
            <a:off x="250825" y="1412776"/>
            <a:ext cx="8893175" cy="5445224"/>
          </a:xfrm>
        </p:spPr>
        <p:txBody>
          <a:bodyPr/>
          <a:lstStyle/>
          <a:p>
            <a:pPr marL="0" indent="0" eaLnBrk="1" hangingPunct="1">
              <a:lnSpc>
                <a:spcPct val="90000"/>
              </a:lnSpc>
              <a:buNone/>
            </a:pPr>
            <a:r>
              <a:rPr lang="cs-CZ" altLang="cs-CZ" b="1" dirty="0">
                <a:solidFill>
                  <a:schemeClr val="bg1"/>
                </a:solidFill>
              </a:rPr>
              <a:t>Kazuistika</a:t>
            </a:r>
          </a:p>
          <a:p>
            <a:pPr eaLnBrk="1" hangingPunct="1">
              <a:lnSpc>
                <a:spcPct val="90000"/>
              </a:lnSpc>
            </a:pPr>
            <a:r>
              <a:rPr lang="cs-CZ" altLang="cs-CZ" dirty="0">
                <a:solidFill>
                  <a:schemeClr val="bg1"/>
                </a:solidFill>
              </a:rPr>
              <a:t>Žena 85 let (léčená hypertenze)</a:t>
            </a:r>
          </a:p>
          <a:p>
            <a:pPr eaLnBrk="1" hangingPunct="1">
              <a:lnSpc>
                <a:spcPct val="90000"/>
              </a:lnSpc>
            </a:pPr>
            <a:r>
              <a:rPr lang="cs-CZ" altLang="cs-CZ" dirty="0">
                <a:solidFill>
                  <a:schemeClr val="bg1"/>
                </a:solidFill>
              </a:rPr>
              <a:t>Doma na zemi (</a:t>
            </a:r>
            <a:r>
              <a:rPr lang="cs-CZ" altLang="cs-CZ" dirty="0" err="1">
                <a:solidFill>
                  <a:schemeClr val="bg1"/>
                </a:solidFill>
              </a:rPr>
              <a:t>fr.femuru</a:t>
            </a:r>
            <a:r>
              <a:rPr lang="cs-CZ" altLang="cs-CZ" dirty="0">
                <a:solidFill>
                  <a:schemeClr val="bg1"/>
                </a:solidFill>
              </a:rPr>
              <a:t>, </a:t>
            </a:r>
            <a:r>
              <a:rPr lang="cs-CZ" altLang="cs-CZ" dirty="0" err="1">
                <a:solidFill>
                  <a:schemeClr val="bg1"/>
                </a:solidFill>
              </a:rPr>
              <a:t>bradyarytmie</a:t>
            </a:r>
            <a:r>
              <a:rPr lang="cs-CZ" altLang="cs-CZ" dirty="0">
                <a:solidFill>
                  <a:schemeClr val="bg1"/>
                </a:solidFill>
              </a:rPr>
              <a:t>, AIM, nižší hydratace, nižší TK, sat.O</a:t>
            </a:r>
            <a:r>
              <a:rPr lang="cs-CZ" altLang="cs-CZ" baseline="-25000" dirty="0">
                <a:solidFill>
                  <a:schemeClr val="bg1"/>
                </a:solidFill>
              </a:rPr>
              <a:t>2</a:t>
            </a:r>
            <a:r>
              <a:rPr lang="cs-CZ" altLang="cs-CZ" dirty="0">
                <a:solidFill>
                  <a:schemeClr val="bg1"/>
                </a:solidFill>
              </a:rPr>
              <a:t> 95%)</a:t>
            </a:r>
          </a:p>
          <a:p>
            <a:pPr eaLnBrk="1" hangingPunct="1">
              <a:lnSpc>
                <a:spcPct val="90000"/>
              </a:lnSpc>
            </a:pPr>
            <a:r>
              <a:rPr lang="cs-CZ" altLang="cs-CZ" dirty="0" err="1">
                <a:solidFill>
                  <a:schemeClr val="bg1"/>
                </a:solidFill>
              </a:rPr>
              <a:t>Bradypsychická</a:t>
            </a:r>
            <a:r>
              <a:rPr lang="cs-CZ" altLang="cs-CZ" dirty="0">
                <a:solidFill>
                  <a:schemeClr val="bg1"/>
                </a:solidFill>
              </a:rPr>
              <a:t>, obtíže ….</a:t>
            </a:r>
          </a:p>
          <a:p>
            <a:pPr eaLnBrk="1" hangingPunct="1">
              <a:lnSpc>
                <a:spcPct val="90000"/>
              </a:lnSpc>
            </a:pPr>
            <a:r>
              <a:rPr lang="cs-CZ" altLang="cs-CZ" dirty="0">
                <a:solidFill>
                  <a:schemeClr val="bg1"/>
                </a:solidFill>
              </a:rPr>
              <a:t>Hs-cTnI 84 tis.ng/l, myoglobin 6 148 µg/l</a:t>
            </a:r>
          </a:p>
          <a:p>
            <a:pPr eaLnBrk="1" hangingPunct="1">
              <a:lnSpc>
                <a:spcPct val="90000"/>
              </a:lnSpc>
            </a:pPr>
            <a:r>
              <a:rPr lang="cs-CZ" altLang="cs-CZ" dirty="0">
                <a:solidFill>
                  <a:schemeClr val="bg1"/>
                </a:solidFill>
              </a:rPr>
              <a:t>RTG ?, fyzikálně ?, ECHO - EF 55%</a:t>
            </a:r>
          </a:p>
          <a:p>
            <a:pPr eaLnBrk="1" hangingPunct="1">
              <a:lnSpc>
                <a:spcPct val="90000"/>
              </a:lnSpc>
            </a:pPr>
            <a:r>
              <a:rPr lang="cs-CZ" altLang="cs-CZ" b="1" dirty="0" err="1">
                <a:solidFill>
                  <a:srgbClr val="66FF33"/>
                </a:solidFill>
              </a:rPr>
              <a:t>NTproBNP</a:t>
            </a:r>
            <a:r>
              <a:rPr lang="cs-CZ" altLang="cs-CZ" b="1" dirty="0">
                <a:solidFill>
                  <a:srgbClr val="66FF33"/>
                </a:solidFill>
              </a:rPr>
              <a:t> 1540 </a:t>
            </a:r>
            <a:r>
              <a:rPr lang="cs-CZ" altLang="cs-CZ" b="1" dirty="0" err="1">
                <a:solidFill>
                  <a:srgbClr val="66FF33"/>
                </a:solidFill>
              </a:rPr>
              <a:t>ng</a:t>
            </a:r>
            <a:r>
              <a:rPr lang="cs-CZ" altLang="cs-CZ" b="1" dirty="0">
                <a:solidFill>
                  <a:srgbClr val="66FF33"/>
                </a:solidFill>
              </a:rPr>
              <a:t>/l</a:t>
            </a:r>
          </a:p>
          <a:p>
            <a:pPr eaLnBrk="1" hangingPunct="1">
              <a:lnSpc>
                <a:spcPct val="90000"/>
              </a:lnSpc>
            </a:pPr>
            <a:r>
              <a:rPr lang="cs-CZ" altLang="cs-CZ" dirty="0" err="1">
                <a:solidFill>
                  <a:schemeClr val="bg1"/>
                </a:solidFill>
              </a:rPr>
              <a:t>Kr</a:t>
            </a:r>
            <a:r>
              <a:rPr lang="cs-CZ" altLang="cs-CZ" dirty="0">
                <a:solidFill>
                  <a:schemeClr val="bg1"/>
                </a:solidFill>
              </a:rPr>
              <a:t> 188 mol/l, </a:t>
            </a:r>
            <a:r>
              <a:rPr lang="cs-CZ" altLang="cs-CZ" dirty="0" err="1">
                <a:solidFill>
                  <a:schemeClr val="bg1"/>
                </a:solidFill>
              </a:rPr>
              <a:t>ur</a:t>
            </a:r>
            <a:r>
              <a:rPr lang="cs-CZ" altLang="cs-CZ" dirty="0">
                <a:solidFill>
                  <a:schemeClr val="bg1"/>
                </a:solidFill>
              </a:rPr>
              <a:t> 17 </a:t>
            </a:r>
            <a:r>
              <a:rPr lang="cs-CZ" altLang="cs-CZ" dirty="0" err="1">
                <a:solidFill>
                  <a:schemeClr val="bg1"/>
                </a:solidFill>
              </a:rPr>
              <a:t>umol</a:t>
            </a:r>
            <a:r>
              <a:rPr lang="cs-CZ" altLang="cs-CZ" dirty="0">
                <a:solidFill>
                  <a:schemeClr val="bg1"/>
                </a:solidFill>
              </a:rPr>
              <a:t>/l </a:t>
            </a:r>
          </a:p>
          <a:p>
            <a:pPr eaLnBrk="1" hangingPunct="1">
              <a:lnSpc>
                <a:spcPct val="90000"/>
              </a:lnSpc>
            </a:pPr>
            <a:endParaRPr lang="cs-CZ" altLang="cs-CZ" dirty="0">
              <a:solidFill>
                <a:schemeClr val="bg1"/>
              </a:solidFill>
            </a:endParaRPr>
          </a:p>
        </p:txBody>
      </p:sp>
    </p:spTree>
    <p:extLst>
      <p:ext uri="{BB962C8B-B14F-4D97-AF65-F5344CB8AC3E}">
        <p14:creationId xmlns:p14="http://schemas.microsoft.com/office/powerpoint/2010/main" val="26150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17B46E8-813A-4D0C-B9F6-449B7EEA05DA}" type="slidenum">
              <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1379" name="Rectangle 2"/>
          <p:cNvSpPr>
            <a:spLocks noGrp="1" noChangeArrowheads="1"/>
          </p:cNvSpPr>
          <p:nvPr>
            <p:ph type="title"/>
          </p:nvPr>
        </p:nvSpPr>
        <p:spPr>
          <a:xfrm>
            <a:off x="467518" y="620688"/>
            <a:ext cx="8208963" cy="1224136"/>
          </a:xfrm>
          <a:noFill/>
          <a:ln>
            <a:solidFill>
              <a:srgbClr val="FF0000"/>
            </a:solidFill>
            <a:miter lim="800000"/>
            <a:headEnd/>
            <a:tailEnd/>
          </a:ln>
        </p:spPr>
        <p:txBody>
          <a:bodyPr/>
          <a:lstStyle/>
          <a:p>
            <a:pPr eaLnBrk="1" hangingPunct="1"/>
            <a:r>
              <a:rPr lang="cs-CZ" altLang="cs-CZ" sz="4000" b="1" dirty="0" err="1">
                <a:solidFill>
                  <a:srgbClr val="FFFF00"/>
                </a:solidFill>
              </a:rPr>
              <a:t>NTproBNP</a:t>
            </a:r>
            <a:r>
              <a:rPr lang="cs-CZ" altLang="cs-CZ" sz="4000" b="1" dirty="0">
                <a:solidFill>
                  <a:srgbClr val="FFFF00"/>
                </a:solidFill>
              </a:rPr>
              <a:t> u </a:t>
            </a:r>
            <a:r>
              <a:rPr lang="cs-CZ" altLang="cs-CZ" sz="4000" b="1" dirty="0" err="1">
                <a:solidFill>
                  <a:srgbClr val="FFFF00"/>
                </a:solidFill>
              </a:rPr>
              <a:t>polymorbidního</a:t>
            </a:r>
            <a:r>
              <a:rPr lang="cs-CZ" altLang="cs-CZ" sz="4000" b="1" dirty="0">
                <a:solidFill>
                  <a:srgbClr val="FFFF00"/>
                </a:solidFill>
              </a:rPr>
              <a:t> nemocného v těžkém stavu </a:t>
            </a:r>
          </a:p>
        </p:txBody>
      </p:sp>
      <p:sp>
        <p:nvSpPr>
          <p:cNvPr id="101380" name="Rectangle 3"/>
          <p:cNvSpPr>
            <a:spLocks noGrp="1" noChangeArrowheads="1"/>
          </p:cNvSpPr>
          <p:nvPr>
            <p:ph type="body" idx="1"/>
          </p:nvPr>
        </p:nvSpPr>
        <p:spPr>
          <a:xfrm>
            <a:off x="250825" y="2348880"/>
            <a:ext cx="8435975" cy="4509120"/>
          </a:xfrm>
        </p:spPr>
        <p:txBody>
          <a:bodyPr/>
          <a:lstStyle/>
          <a:p>
            <a:pPr eaLnBrk="1" hangingPunct="1">
              <a:lnSpc>
                <a:spcPct val="90000"/>
              </a:lnSpc>
            </a:pPr>
            <a:r>
              <a:rPr lang="cs-CZ" altLang="cs-CZ" dirty="0">
                <a:solidFill>
                  <a:srgbClr val="FFC000"/>
                </a:solidFill>
              </a:rPr>
              <a:t>Pozitivně prediktivní hodnota zvýšené hodnoty </a:t>
            </a:r>
            <a:r>
              <a:rPr lang="cs-CZ" altLang="cs-CZ" dirty="0" err="1">
                <a:solidFill>
                  <a:srgbClr val="FFC000"/>
                </a:solidFill>
              </a:rPr>
              <a:t>NTproBNP</a:t>
            </a:r>
            <a:r>
              <a:rPr lang="cs-CZ" altLang="cs-CZ" dirty="0">
                <a:solidFill>
                  <a:srgbClr val="FFC000"/>
                </a:solidFill>
              </a:rPr>
              <a:t> ?</a:t>
            </a:r>
          </a:p>
          <a:p>
            <a:pPr eaLnBrk="1" hangingPunct="1">
              <a:lnSpc>
                <a:spcPct val="90000"/>
              </a:lnSpc>
            </a:pPr>
            <a:endParaRPr lang="cs-CZ" altLang="cs-CZ" dirty="0">
              <a:solidFill>
                <a:srgbClr val="FFC000"/>
              </a:solidFill>
            </a:endParaRPr>
          </a:p>
          <a:p>
            <a:pPr eaLnBrk="1" hangingPunct="1">
              <a:lnSpc>
                <a:spcPct val="90000"/>
              </a:lnSpc>
            </a:pPr>
            <a:r>
              <a:rPr lang="cs-CZ" altLang="cs-CZ" dirty="0">
                <a:solidFill>
                  <a:srgbClr val="FFC000"/>
                </a:solidFill>
              </a:rPr>
              <a:t>Negativně prediktivní hodnota nezvýšené hodnoty vysoká, ale nezvýšená hodnota jen vzácně.</a:t>
            </a:r>
          </a:p>
        </p:txBody>
      </p:sp>
    </p:spTree>
    <p:extLst>
      <p:ext uri="{BB962C8B-B14F-4D97-AF65-F5344CB8AC3E}">
        <p14:creationId xmlns:p14="http://schemas.microsoft.com/office/powerpoint/2010/main" val="30998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a:extLst>
              <a:ext uri="{FF2B5EF4-FFF2-40B4-BE49-F238E27FC236}">
                <a16:creationId xmlns:a16="http://schemas.microsoft.com/office/drawing/2014/main" id="{DF433CF3-83C1-484C-8246-35706A75C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0" y="-7696200"/>
            <a:ext cx="33375600" cy="22250400"/>
          </a:xfrm>
          <a:prstGeom prst="rect">
            <a:avLst/>
          </a:prstGeom>
          <a:noFill/>
          <a:extLst>
            <a:ext uri="{909E8E84-426E-40DD-AFC4-6F175D3DCCD1}">
              <a14:hiddenFill xmlns:a14="http://schemas.microsoft.com/office/drawing/2010/main">
                <a:solidFill>
                  <a:srgbClr val="FFFFFF"/>
                </a:solidFill>
              </a14:hiddenFill>
            </a:ext>
          </a:extLst>
        </p:spPr>
      </p:pic>
      <p:sp>
        <p:nvSpPr>
          <p:cNvPr id="130051" name="Rectangle 3">
            <a:extLst>
              <a:ext uri="{FF2B5EF4-FFF2-40B4-BE49-F238E27FC236}">
                <a16:creationId xmlns:a16="http://schemas.microsoft.com/office/drawing/2014/main" id="{F3BCFCC7-0D01-4C51-9890-F47F4F1D2567}"/>
              </a:ext>
            </a:extLst>
          </p:cNvPr>
          <p:cNvSpPr>
            <a:spLocks noGrp="1" noChangeArrowheads="1"/>
          </p:cNvSpPr>
          <p:nvPr>
            <p:ph type="title"/>
          </p:nvPr>
        </p:nvSpPr>
        <p:spPr>
          <a:xfrm>
            <a:off x="395288" y="5157788"/>
            <a:ext cx="8229600" cy="1143000"/>
          </a:xfrm>
        </p:spPr>
        <p:txBody>
          <a:bodyPr/>
          <a:lstStyle/>
          <a:p>
            <a:r>
              <a:rPr lang="cs-CZ" altLang="cs-CZ" b="1">
                <a:solidFill>
                  <a:srgbClr val="FFFF00"/>
                </a:solidFill>
              </a:rPr>
              <a:t>Děkuji za pozornost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B22AB8-689D-4AC0-B39D-69A6AB3FEAC9}" type="slidenum">
              <a:rPr lang="cs-CZ" altLang="cs-CZ" sz="1400" smtClean="0">
                <a:solidFill>
                  <a:srgbClr val="000000"/>
                </a:solidFill>
              </a:rPr>
              <a:pPr eaLnBrk="1" hangingPunct="1">
                <a:spcBef>
                  <a:spcPct val="0"/>
                </a:spcBef>
                <a:buFontTx/>
                <a:buNone/>
              </a:pPr>
              <a:t>3</a:t>
            </a:fld>
            <a:endParaRPr lang="cs-CZ" altLang="cs-CZ" sz="1400">
              <a:solidFill>
                <a:srgbClr val="000000"/>
              </a:solidFill>
            </a:endParaRPr>
          </a:p>
        </p:txBody>
      </p:sp>
      <p:sp>
        <p:nvSpPr>
          <p:cNvPr id="8195" name="Rectangle 2"/>
          <p:cNvSpPr>
            <a:spLocks noGrp="1" noChangeArrowheads="1"/>
          </p:cNvSpPr>
          <p:nvPr>
            <p:ph type="title"/>
          </p:nvPr>
        </p:nvSpPr>
        <p:spPr>
          <a:xfrm>
            <a:off x="323528" y="620688"/>
            <a:ext cx="8424936" cy="671513"/>
          </a:xfrm>
          <a:noFill/>
          <a:ln>
            <a:solidFill>
              <a:srgbClr val="FF0000"/>
            </a:solidFill>
            <a:miter lim="800000"/>
            <a:headEnd/>
            <a:tailEnd/>
          </a:ln>
        </p:spPr>
        <p:txBody>
          <a:bodyPr/>
          <a:lstStyle/>
          <a:p>
            <a:pPr eaLnBrk="1" hangingPunct="1"/>
            <a:r>
              <a:rPr lang="cs-CZ" altLang="cs-CZ" sz="3600" b="1" dirty="0">
                <a:solidFill>
                  <a:srgbClr val="FFFF00"/>
                </a:solidFill>
              </a:rPr>
              <a:t>Srdeční troponiny (</a:t>
            </a:r>
            <a:r>
              <a:rPr lang="cs-CZ" altLang="cs-CZ" sz="3600" b="1" dirty="0" err="1">
                <a:solidFill>
                  <a:srgbClr val="FFFF00"/>
                </a:solidFill>
              </a:rPr>
              <a:t>cTn</a:t>
            </a:r>
            <a:r>
              <a:rPr lang="cs-CZ" altLang="cs-CZ" sz="3600" b="1" dirty="0">
                <a:solidFill>
                  <a:srgbClr val="FFFF00"/>
                </a:solidFill>
              </a:rPr>
              <a:t>)</a:t>
            </a:r>
          </a:p>
        </p:txBody>
      </p:sp>
      <p:sp>
        <p:nvSpPr>
          <p:cNvPr id="8196" name="Rectangle 3"/>
          <p:cNvSpPr>
            <a:spLocks noGrp="1" noChangeArrowheads="1"/>
          </p:cNvSpPr>
          <p:nvPr>
            <p:ph type="body" idx="1"/>
          </p:nvPr>
        </p:nvSpPr>
        <p:spPr>
          <a:xfrm>
            <a:off x="250825" y="1772816"/>
            <a:ext cx="8497639" cy="4680372"/>
          </a:xfrm>
        </p:spPr>
        <p:txBody>
          <a:bodyPr/>
          <a:lstStyle/>
          <a:p>
            <a:pPr marL="360363" indent="-360363" eaLnBrk="1" hangingPunct="1">
              <a:tabLst>
                <a:tab pos="4754563" algn="l"/>
              </a:tabLst>
            </a:pPr>
            <a:r>
              <a:rPr lang="cs-CZ" altLang="cs-CZ" sz="2800" dirty="0">
                <a:solidFill>
                  <a:schemeClr val="bg1"/>
                </a:solidFill>
              </a:rPr>
              <a:t>Vzestup cTn = myokardiální nekróza !!! </a:t>
            </a:r>
            <a:r>
              <a:rPr lang="cs-CZ" altLang="cs-CZ" sz="2800" b="1" dirty="0">
                <a:solidFill>
                  <a:srgbClr val="66FF33"/>
                </a:solidFill>
              </a:rPr>
              <a:t>?</a:t>
            </a:r>
          </a:p>
          <a:p>
            <a:pPr marL="360363" indent="-360363" eaLnBrk="1" hangingPunct="1">
              <a:tabLst>
                <a:tab pos="4754563" algn="l"/>
              </a:tabLst>
            </a:pPr>
            <a:endParaRPr lang="cs-CZ" altLang="cs-CZ" sz="1600" b="1" dirty="0">
              <a:solidFill>
                <a:srgbClr val="66FF33"/>
              </a:solidFill>
            </a:endParaRPr>
          </a:p>
          <a:p>
            <a:pPr marL="360363" indent="-360363" eaLnBrk="1" hangingPunct="1">
              <a:tabLst>
                <a:tab pos="4754563" algn="l"/>
              </a:tabLst>
            </a:pPr>
            <a:r>
              <a:rPr lang="cs-CZ" altLang="cs-CZ" sz="2800" dirty="0">
                <a:solidFill>
                  <a:schemeClr val="bg1"/>
                </a:solidFill>
              </a:rPr>
              <a:t>„Falešná“ pozitivita</a:t>
            </a:r>
          </a:p>
          <a:p>
            <a:pPr marL="760413" lvl="1" indent="-360363" eaLnBrk="1" hangingPunct="1">
              <a:tabLst>
                <a:tab pos="4754563" algn="l"/>
              </a:tabLst>
            </a:pPr>
            <a:r>
              <a:rPr lang="cs-CZ" altLang="cs-CZ" sz="2400" dirty="0">
                <a:solidFill>
                  <a:schemeClr val="bg1"/>
                </a:solidFill>
              </a:rPr>
              <a:t>při ESRD</a:t>
            </a:r>
          </a:p>
          <a:p>
            <a:pPr marL="760413" lvl="1" indent="-360363" eaLnBrk="1" hangingPunct="1">
              <a:tabLst>
                <a:tab pos="4754563" algn="l"/>
              </a:tabLst>
            </a:pPr>
            <a:r>
              <a:rPr lang="cs-CZ" altLang="cs-CZ" sz="2400" dirty="0">
                <a:solidFill>
                  <a:schemeClr val="bg1"/>
                </a:solidFill>
              </a:rPr>
              <a:t>při protilátkách proti dg séru </a:t>
            </a:r>
          </a:p>
          <a:p>
            <a:pPr marL="360363" indent="-360363" eaLnBrk="1" hangingPunct="1">
              <a:tabLst>
                <a:tab pos="4754563" algn="l"/>
              </a:tabLst>
            </a:pPr>
            <a:endParaRPr lang="cs-CZ" altLang="cs-CZ" sz="1600" dirty="0">
              <a:solidFill>
                <a:schemeClr val="bg1"/>
              </a:solidFill>
            </a:endParaRPr>
          </a:p>
          <a:p>
            <a:pPr marL="360363" indent="-360363" eaLnBrk="1" hangingPunct="1">
              <a:tabLst>
                <a:tab pos="4754563" algn="l"/>
              </a:tabLst>
            </a:pPr>
            <a:r>
              <a:rPr lang="cs-CZ" altLang="cs-CZ" sz="2800" b="1" dirty="0">
                <a:solidFill>
                  <a:schemeClr val="bg1"/>
                </a:solidFill>
              </a:rPr>
              <a:t>Prakticky jakékoliv zjištěné hodnoty cTn zvyšují</a:t>
            </a:r>
            <a:r>
              <a:rPr lang="cs-CZ" altLang="cs-CZ" sz="2800" b="1" dirty="0">
                <a:solidFill>
                  <a:schemeClr val="bg1"/>
                </a:solidFill>
                <a:sym typeface="Symbol" pitchFamily="18" charset="2"/>
              </a:rPr>
              <a:t> kardiovaskulární riziko </a:t>
            </a:r>
            <a:r>
              <a:rPr lang="cs-CZ" altLang="cs-CZ" sz="2800" b="1" dirty="0">
                <a:solidFill>
                  <a:schemeClr val="bg1"/>
                </a:solidFill>
              </a:rPr>
              <a:t>!</a:t>
            </a:r>
          </a:p>
          <a:p>
            <a:pPr marL="360363" indent="-360363" eaLnBrk="1" hangingPunct="1">
              <a:tabLst>
                <a:tab pos="4754563" algn="l"/>
              </a:tabLst>
            </a:pPr>
            <a:endParaRPr lang="cs-CZ" altLang="cs-CZ" sz="1600" b="1" dirty="0">
              <a:solidFill>
                <a:schemeClr val="bg1"/>
              </a:solidFill>
            </a:endParaRPr>
          </a:p>
          <a:p>
            <a:pPr marL="360363" indent="-360363" eaLnBrk="1" hangingPunct="1">
              <a:tabLst>
                <a:tab pos="4754563" algn="l"/>
              </a:tabLst>
            </a:pPr>
            <a:r>
              <a:rPr lang="cs-CZ" altLang="cs-CZ" sz="2800" dirty="0">
                <a:solidFill>
                  <a:srgbClr val="92D050"/>
                </a:solidFill>
                <a:sym typeface="Symbol" pitchFamily="18" charset="2"/>
              </a:rPr>
              <a:t>Zvýšení cTn po maratonu bez </a:t>
            </a:r>
            <a:r>
              <a:rPr lang="cs-CZ" altLang="cs-CZ" sz="2800" dirty="0" err="1">
                <a:solidFill>
                  <a:srgbClr val="92D050"/>
                </a:solidFill>
                <a:sym typeface="Symbol" pitchFamily="18" charset="2"/>
              </a:rPr>
              <a:t>myonekrózy</a:t>
            </a:r>
            <a:r>
              <a:rPr lang="cs-CZ" altLang="cs-CZ" sz="2800" dirty="0">
                <a:solidFill>
                  <a:srgbClr val="92D050"/>
                </a:solidFill>
                <a:sym typeface="Symbol" pitchFamily="18" charset="2"/>
              </a:rPr>
              <a:t> ?</a:t>
            </a:r>
            <a:endParaRPr lang="cs-CZ" altLang="cs-CZ" sz="2800" b="1" dirty="0">
              <a:solidFill>
                <a:schemeClr val="bg1"/>
              </a:solidFill>
            </a:endParaRPr>
          </a:p>
          <a:p>
            <a:pPr marL="360363" indent="-360363" eaLnBrk="1" hangingPunct="1">
              <a:tabLst>
                <a:tab pos="4754563" algn="l"/>
              </a:tabLst>
            </a:pPr>
            <a:endParaRPr lang="cs-CZ" altLang="cs-CZ" sz="2800" b="1" dirty="0">
              <a:solidFill>
                <a:schemeClr val="bg1"/>
              </a:solidFill>
            </a:endParaRPr>
          </a:p>
          <a:p>
            <a:pPr marL="360363" indent="-360363" eaLnBrk="1" hangingPunct="1">
              <a:tabLst>
                <a:tab pos="4754563" algn="l"/>
              </a:tabLst>
            </a:pPr>
            <a:endParaRPr lang="cs-CZ" altLang="cs-CZ" sz="2800" dirty="0">
              <a:solidFill>
                <a:schemeClr val="bg1"/>
              </a:solidFill>
            </a:endParaRPr>
          </a:p>
          <a:p>
            <a:pPr marL="360363" indent="-360363" eaLnBrk="1" hangingPunct="1">
              <a:tabLst>
                <a:tab pos="4754563" algn="l"/>
              </a:tabLst>
            </a:pPr>
            <a:endParaRPr lang="cs-CZ" altLang="cs-CZ" sz="2800" dirty="0">
              <a:solidFill>
                <a:schemeClr val="bg1"/>
              </a:solidFill>
              <a:sym typeface="Symbol" pitchFamily="18" charset="2"/>
            </a:endParaRPr>
          </a:p>
          <a:p>
            <a:pPr marL="360363" indent="-360363" eaLnBrk="1" hangingPunct="1">
              <a:tabLst>
                <a:tab pos="4754563" algn="l"/>
              </a:tabLst>
            </a:pPr>
            <a:endParaRPr lang="cs-CZ" altLang="cs-CZ" sz="2800" dirty="0">
              <a:solidFill>
                <a:schemeClr val="bg1"/>
              </a:solidFill>
            </a:endParaRPr>
          </a:p>
          <a:p>
            <a:pPr marL="360363" indent="-360363" eaLnBrk="1" hangingPunct="1">
              <a:tabLst>
                <a:tab pos="4754563" algn="l"/>
              </a:tabLst>
            </a:pPr>
            <a:endParaRPr lang="cs-CZ" altLang="cs-CZ" sz="2800" dirty="0">
              <a:solidFill>
                <a:schemeClr val="bg1"/>
              </a:solidFill>
              <a:latin typeface="Arial Black" pitchFamily="34" charset="0"/>
            </a:endParaRP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76405"/>
            <a:ext cx="19081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90847DF5-111C-435C-9967-DAF3875C37A3}"/>
              </a:ext>
            </a:extLst>
          </p:cNvPr>
          <p:cNvSpPr txBox="1"/>
          <p:nvPr/>
        </p:nvSpPr>
        <p:spPr>
          <a:xfrm>
            <a:off x="4932040" y="5892854"/>
            <a:ext cx="3465767" cy="369332"/>
          </a:xfrm>
          <a:prstGeom prst="rect">
            <a:avLst/>
          </a:prstGeom>
          <a:noFill/>
        </p:spPr>
        <p:txBody>
          <a:bodyPr wrap="square" rtlCol="0">
            <a:spAutoFit/>
          </a:bodyPr>
          <a:lstStyle/>
          <a:p>
            <a:r>
              <a:rPr lang="cs-CZ" dirty="0" err="1">
                <a:solidFill>
                  <a:srgbClr val="92D050"/>
                </a:solidFill>
              </a:rPr>
              <a:t>Regvan</a:t>
            </a:r>
            <a:r>
              <a:rPr lang="cs-CZ" dirty="0">
                <a:solidFill>
                  <a:srgbClr val="92D050"/>
                </a:solidFill>
              </a:rPr>
              <a:t> S.J </a:t>
            </a:r>
            <a:r>
              <a:rPr lang="cs-CZ" dirty="0" err="1">
                <a:solidFill>
                  <a:srgbClr val="92D050"/>
                </a:solidFill>
              </a:rPr>
              <a:t>Interv</a:t>
            </a:r>
            <a:r>
              <a:rPr lang="cs-CZ" dirty="0">
                <a:solidFill>
                  <a:srgbClr val="92D050"/>
                </a:solidFill>
              </a:rPr>
              <a:t> </a:t>
            </a:r>
            <a:r>
              <a:rPr lang="cs-CZ" dirty="0" err="1">
                <a:solidFill>
                  <a:srgbClr val="92D050"/>
                </a:solidFill>
              </a:rPr>
              <a:t>Cardiol</a:t>
            </a:r>
            <a:r>
              <a:rPr lang="cs-CZ" dirty="0">
                <a:solidFill>
                  <a:srgbClr val="92D050"/>
                </a:solidFill>
              </a:rPr>
              <a:t> 2010  </a:t>
            </a:r>
          </a:p>
        </p:txBody>
      </p:sp>
      <p:sp>
        <p:nvSpPr>
          <p:cNvPr id="3" name="Rectangle 1">
            <a:extLst>
              <a:ext uri="{FF2B5EF4-FFF2-40B4-BE49-F238E27FC236}">
                <a16:creationId xmlns:a16="http://schemas.microsoft.com/office/drawing/2014/main" id="{7F789401-2D1A-49BE-AF81-89EA0C0D4823}"/>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200" b="0" i="0" u="none" strike="noStrike" cap="none" normalizeH="0" baseline="0">
                <a:ln>
                  <a:noFill/>
                </a:ln>
                <a:solidFill>
                  <a:srgbClr val="0071BC"/>
                </a:solidFill>
                <a:effectLst/>
                <a:latin typeface="BlinkMacSystemFont"/>
              </a:rPr>
              <a:t>. </a:t>
            </a:r>
            <a:r>
              <a:rPr kumimoji="0" lang="cs-CZ" altLang="cs-CZ" sz="1200" b="0" i="0" u="none" strike="noStrike" cap="none" normalizeH="0" baseline="0">
                <a:ln>
                  <a:noFill/>
                </a:ln>
                <a:solidFill>
                  <a:srgbClr val="5B616B"/>
                </a:solidFill>
                <a:effectLst/>
                <a:latin typeface="BlinkMacSystemFont"/>
              </a:rPr>
              <a:t>2010</a:t>
            </a:r>
            <a:r>
              <a:rPr kumimoji="0" lang="cs-CZ" altLang="cs-CZ" sz="600" b="0" i="0" u="none" strike="noStrike" cap="none" normalizeH="0" baseline="0">
                <a:ln>
                  <a:noFill/>
                </a:ln>
                <a:solidFill>
                  <a:schemeClr val="tx1"/>
                </a:solidFill>
                <a:effectLst/>
              </a:rPr>
              <a:t>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F79ACCE3-2FF7-42CF-A6C1-0AAFAEB82589}"/>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200" b="0" i="0" u="none" strike="noStrike" cap="none" normalizeH="0" baseline="0">
                <a:ln>
                  <a:noFill/>
                </a:ln>
                <a:solidFill>
                  <a:srgbClr val="0071BC"/>
                </a:solidFill>
                <a:effectLst/>
                <a:latin typeface="BlinkMacSystemFont"/>
              </a:rPr>
              <a:t>. </a:t>
            </a:r>
            <a:r>
              <a:rPr kumimoji="0" lang="cs-CZ" altLang="cs-CZ" sz="1200" b="0" i="0" u="none" strike="noStrike" cap="none" normalizeH="0" baseline="0">
                <a:ln>
                  <a:noFill/>
                </a:ln>
                <a:solidFill>
                  <a:srgbClr val="5B616B"/>
                </a:solidFill>
                <a:effectLst/>
                <a:latin typeface="BlinkMacSystemFont"/>
              </a:rPr>
              <a:t>2010</a:t>
            </a:r>
            <a:r>
              <a:rPr kumimoji="0" lang="cs-CZ" altLang="cs-CZ" sz="600" b="0" i="0" u="none" strike="noStrike" cap="none" normalizeH="0" baseline="0">
                <a:ln>
                  <a:noFill/>
                </a:ln>
                <a:solidFill>
                  <a:schemeClr val="tx1"/>
                </a:solidFill>
                <a:effectLst/>
              </a:rPr>
              <a:t>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C127058F-9D3D-4254-8E6C-C4DEDFFA8378}"/>
              </a:ext>
            </a:extLst>
          </p:cNvPr>
          <p:cNvSpPr>
            <a:spLocks noChangeArrowheads="1"/>
          </p:cNvSpPr>
          <p:nvPr/>
        </p:nvSpPr>
        <p:spPr bwMode="auto">
          <a:xfrm>
            <a:off x="88776" y="304652"/>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200" b="0" i="0" u="none" strike="noStrike" cap="none" normalizeH="0" baseline="0">
                <a:ln>
                  <a:noFill/>
                </a:ln>
                <a:solidFill>
                  <a:srgbClr val="0071BC"/>
                </a:solidFill>
                <a:effectLst/>
                <a:latin typeface="BlinkMacSystemFont"/>
              </a:rPr>
              <a:t>. </a:t>
            </a:r>
            <a:r>
              <a:rPr kumimoji="0" lang="cs-CZ" altLang="cs-CZ" sz="1200" b="0" i="0" u="none" strike="noStrike" cap="none" normalizeH="0" baseline="0">
                <a:ln>
                  <a:noFill/>
                </a:ln>
                <a:solidFill>
                  <a:srgbClr val="5B616B"/>
                </a:solidFill>
                <a:effectLst/>
                <a:latin typeface="BlinkMacSystemFont"/>
              </a:rPr>
              <a:t>2010</a:t>
            </a:r>
            <a:r>
              <a:rPr kumimoji="0" lang="cs-CZ" altLang="cs-CZ" sz="600" b="0" i="0" u="none" strike="noStrike" cap="none" normalizeH="0" baseline="0">
                <a:ln>
                  <a:noFill/>
                </a:ln>
                <a:solidFill>
                  <a:schemeClr val="tx1"/>
                </a:solidFill>
                <a:effectLst/>
              </a:rPr>
              <a:t>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92C83A74-2969-459D-923F-41FA87F7BA3A}"/>
              </a:ext>
            </a:extLst>
          </p:cNvPr>
          <p:cNvSpPr>
            <a:spLocks noChangeArrowheads="1"/>
          </p:cNvSpPr>
          <p:nvPr/>
        </p:nvSpPr>
        <p:spPr bwMode="auto">
          <a:xfrm>
            <a:off x="304800" y="304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200" b="0" i="0" u="none" strike="noStrike" cap="none" normalizeH="0" baseline="0">
                <a:ln>
                  <a:noFill/>
                </a:ln>
                <a:solidFill>
                  <a:srgbClr val="0071BC"/>
                </a:solidFill>
                <a:effectLst/>
                <a:latin typeface="BlinkMacSystemFont"/>
              </a:rPr>
              <a:t>. </a:t>
            </a:r>
            <a:r>
              <a:rPr kumimoji="0" lang="cs-CZ" altLang="cs-CZ" sz="1200" b="0" i="0" u="none" strike="noStrike" cap="none" normalizeH="0" baseline="0">
                <a:ln>
                  <a:noFill/>
                </a:ln>
                <a:solidFill>
                  <a:srgbClr val="5B616B"/>
                </a:solidFill>
                <a:effectLst/>
                <a:latin typeface="BlinkMacSystemFont"/>
              </a:rPr>
              <a:t>2010</a:t>
            </a:r>
            <a:r>
              <a:rPr kumimoji="0" lang="cs-CZ" altLang="cs-CZ" sz="600" b="0" i="0" u="none" strike="noStrike" cap="none" normalizeH="0" baseline="0">
                <a:ln>
                  <a:noFill/>
                </a:ln>
                <a:solidFill>
                  <a:schemeClr val="tx1"/>
                </a:solidFill>
                <a:effectLst/>
              </a:rPr>
              <a:t>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92534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DCBBB5E-8163-49AF-A518-EBC2625BC861}" type="slidenum">
              <a:rPr lang="cs-CZ" altLang="cs-CZ" sz="1400">
                <a:solidFill>
                  <a:srgbClr val="000000"/>
                </a:solidFill>
              </a:rPr>
              <a:pPr>
                <a:spcBef>
                  <a:spcPct val="0"/>
                </a:spcBef>
                <a:buFontTx/>
                <a:buNone/>
              </a:pPr>
              <a:t>4</a:t>
            </a:fld>
            <a:endParaRPr lang="cs-CZ" altLang="cs-CZ" sz="1400">
              <a:solidFill>
                <a:srgbClr val="000000"/>
              </a:solidFill>
            </a:endParaRPr>
          </a:p>
        </p:txBody>
      </p:sp>
      <p:sp>
        <p:nvSpPr>
          <p:cNvPr id="95235" name="Rectangle 2"/>
          <p:cNvSpPr>
            <a:spLocks noGrp="1" noChangeArrowheads="1"/>
          </p:cNvSpPr>
          <p:nvPr>
            <p:ph type="title"/>
          </p:nvPr>
        </p:nvSpPr>
        <p:spPr>
          <a:xfrm>
            <a:off x="323850" y="476672"/>
            <a:ext cx="8496300" cy="936104"/>
          </a:xfrm>
          <a:noFill/>
          <a:ln>
            <a:solidFill>
              <a:srgbClr val="FF0000"/>
            </a:solidFill>
            <a:miter lim="800000"/>
            <a:headEnd/>
            <a:tailEnd/>
          </a:ln>
        </p:spPr>
        <p:txBody>
          <a:bodyPr/>
          <a:lstStyle/>
          <a:p>
            <a:pPr eaLnBrk="1" hangingPunct="1"/>
            <a:r>
              <a:rPr lang="cs-CZ" altLang="cs-CZ" sz="3600" b="1" dirty="0">
                <a:solidFill>
                  <a:srgbClr val="FFFF00"/>
                </a:solidFill>
              </a:rPr>
              <a:t>Diagnostické hranice/meze (</a:t>
            </a:r>
            <a:r>
              <a:rPr lang="cs-CZ" altLang="cs-CZ" sz="3600" b="1" dirty="0" err="1">
                <a:solidFill>
                  <a:srgbClr val="FFFF00"/>
                </a:solidFill>
              </a:rPr>
              <a:t>cut-off</a:t>
            </a:r>
            <a:r>
              <a:rPr lang="cs-CZ" altLang="cs-CZ" sz="3600" b="1" dirty="0">
                <a:solidFill>
                  <a:srgbClr val="FFFF00"/>
                </a:solidFill>
              </a:rPr>
              <a:t>)</a:t>
            </a:r>
          </a:p>
        </p:txBody>
      </p:sp>
      <p:sp>
        <p:nvSpPr>
          <p:cNvPr id="95236" name="Rectangle 3"/>
          <p:cNvSpPr>
            <a:spLocks noGrp="1" noChangeArrowheads="1"/>
          </p:cNvSpPr>
          <p:nvPr>
            <p:ph type="body" idx="1"/>
          </p:nvPr>
        </p:nvSpPr>
        <p:spPr>
          <a:xfrm>
            <a:off x="250825" y="1700213"/>
            <a:ext cx="8569325" cy="4824412"/>
          </a:xfrm>
        </p:spPr>
        <p:txBody>
          <a:bodyPr/>
          <a:lstStyle/>
          <a:p>
            <a:pPr eaLnBrk="1" hangingPunct="1"/>
            <a:r>
              <a:rPr lang="cs-CZ" altLang="cs-CZ" u="sng" dirty="0">
                <a:solidFill>
                  <a:srgbClr val="FFC000"/>
                </a:solidFill>
              </a:rPr>
              <a:t>Dg hranice </a:t>
            </a:r>
            <a:r>
              <a:rPr lang="cs-CZ" altLang="cs-CZ" u="sng" dirty="0" err="1">
                <a:solidFill>
                  <a:srgbClr val="FFC000"/>
                </a:solidFill>
              </a:rPr>
              <a:t>cTn</a:t>
            </a:r>
            <a:r>
              <a:rPr lang="cs-CZ" altLang="cs-CZ" u="sng" dirty="0">
                <a:solidFill>
                  <a:srgbClr val="FFC000"/>
                </a:solidFill>
              </a:rPr>
              <a:t> pro AIM</a:t>
            </a:r>
            <a:r>
              <a:rPr lang="cs-CZ" altLang="cs-CZ" dirty="0">
                <a:solidFill>
                  <a:srgbClr val="FFC000"/>
                </a:solidFill>
              </a:rPr>
              <a:t> = 99. percentil hodnot referenčního souboru zdravých osob mladších 60 let bez anamnézy srdečního onemocnění s variačním koeficientem stanovení (nepřesností) </a:t>
            </a:r>
            <a:r>
              <a:rPr lang="cs-CZ" altLang="cs-CZ" dirty="0">
                <a:solidFill>
                  <a:srgbClr val="FFC000"/>
                </a:solidFill>
                <a:cs typeface="Arial" pitchFamily="34" charset="0"/>
              </a:rPr>
              <a:t>≤ 10% („URL“).</a:t>
            </a:r>
            <a:endParaRPr lang="cs-CZ" altLang="cs-CZ" dirty="0">
              <a:solidFill>
                <a:srgbClr val="FFC000"/>
              </a:solidFill>
            </a:endParaRPr>
          </a:p>
          <a:p>
            <a:pPr eaLnBrk="1" hangingPunct="1"/>
            <a:r>
              <a:rPr lang="cs-CZ" altLang="cs-CZ" dirty="0">
                <a:solidFill>
                  <a:schemeClr val="bg1"/>
                </a:solidFill>
              </a:rPr>
              <a:t>Horní referenční hodnota/mez (</a:t>
            </a:r>
            <a:r>
              <a:rPr lang="cs-CZ" altLang="cs-CZ" dirty="0" err="1">
                <a:solidFill>
                  <a:schemeClr val="bg1"/>
                </a:solidFill>
              </a:rPr>
              <a:t>Upper</a:t>
            </a:r>
            <a:r>
              <a:rPr lang="cs-CZ" altLang="cs-CZ" dirty="0">
                <a:solidFill>
                  <a:schemeClr val="bg1"/>
                </a:solidFill>
              </a:rPr>
              <a:t> Reference </a:t>
            </a:r>
            <a:r>
              <a:rPr lang="cs-CZ" altLang="cs-CZ" dirty="0" err="1">
                <a:solidFill>
                  <a:schemeClr val="bg1"/>
                </a:solidFill>
              </a:rPr>
              <a:t>Value</a:t>
            </a:r>
            <a:r>
              <a:rPr lang="cs-CZ" altLang="cs-CZ" dirty="0">
                <a:solidFill>
                  <a:schemeClr val="bg1"/>
                </a:solidFill>
              </a:rPr>
              <a:t>, URV) = 97,5 percentilu hodnot referenčního souboru</a:t>
            </a:r>
          </a:p>
          <a:p>
            <a:pPr eaLnBrk="1" hangingPunct="1"/>
            <a:r>
              <a:rPr lang="cs-CZ" altLang="cs-CZ" dirty="0">
                <a:solidFill>
                  <a:schemeClr val="bg1"/>
                </a:solidFill>
              </a:rPr>
              <a:t>Dg hranice podle ROC ?</a:t>
            </a:r>
          </a:p>
          <a:p>
            <a:pPr eaLnBrk="1" hangingPunct="1"/>
            <a:endParaRPr lang="cs-CZ" altLang="cs-CZ" dirty="0">
              <a:solidFill>
                <a:schemeClr val="bg1"/>
              </a:solidFill>
            </a:endParaRPr>
          </a:p>
          <a:p>
            <a:pPr eaLnBrk="1" hangingPunct="1"/>
            <a:endParaRPr lang="cs-CZ" altLang="cs-CZ" dirty="0">
              <a:solidFill>
                <a:schemeClr val="bg1"/>
              </a:solidFill>
            </a:endParaRPr>
          </a:p>
        </p:txBody>
      </p:sp>
    </p:spTree>
    <p:extLst>
      <p:ext uri="{BB962C8B-B14F-4D97-AF65-F5344CB8AC3E}">
        <p14:creationId xmlns:p14="http://schemas.microsoft.com/office/powerpoint/2010/main" val="177496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AAA99BE-5A73-4ED3-8A0F-7D1F47268E48}" type="slidenum">
              <a:rPr lang="cs-CZ" altLang="cs-CZ" sz="1400">
                <a:solidFill>
                  <a:srgbClr val="000000"/>
                </a:solidFill>
              </a:rPr>
              <a:pPr>
                <a:spcBef>
                  <a:spcPct val="0"/>
                </a:spcBef>
                <a:buFontTx/>
                <a:buNone/>
              </a:pPr>
              <a:t>5</a:t>
            </a:fld>
            <a:endParaRPr lang="cs-CZ" altLang="cs-CZ" sz="1400">
              <a:solidFill>
                <a:srgbClr val="000000"/>
              </a:solidFill>
            </a:endParaRPr>
          </a:p>
        </p:txBody>
      </p:sp>
      <p:sp>
        <p:nvSpPr>
          <p:cNvPr id="96259" name="Rectangle 2"/>
          <p:cNvSpPr>
            <a:spLocks noGrp="1" noChangeArrowheads="1"/>
          </p:cNvSpPr>
          <p:nvPr>
            <p:ph type="title"/>
          </p:nvPr>
        </p:nvSpPr>
        <p:spPr>
          <a:xfrm>
            <a:off x="468313" y="549275"/>
            <a:ext cx="8218487" cy="792163"/>
          </a:xfrm>
          <a:noFill/>
          <a:ln>
            <a:solidFill>
              <a:srgbClr val="FF0000"/>
            </a:solidFill>
            <a:miter lim="800000"/>
            <a:headEnd/>
            <a:tailEnd/>
          </a:ln>
        </p:spPr>
        <p:txBody>
          <a:bodyPr/>
          <a:lstStyle/>
          <a:p>
            <a:pPr eaLnBrk="1" hangingPunct="1"/>
            <a:r>
              <a:rPr lang="cs-CZ" altLang="cs-CZ" sz="3600" b="1">
                <a:solidFill>
                  <a:srgbClr val="FFFF00"/>
                </a:solidFill>
                <a:sym typeface="Symbol" pitchFamily="18" charset="2"/>
              </a:rPr>
              <a:t>Srdeční troponiny I a T (cTnI, cTnT) </a:t>
            </a:r>
            <a:endParaRPr lang="cs-CZ" altLang="cs-CZ" sz="3600" baseline="-25000">
              <a:solidFill>
                <a:srgbClr val="FFFF00"/>
              </a:solidFill>
            </a:endParaRPr>
          </a:p>
        </p:txBody>
      </p:sp>
      <p:sp>
        <p:nvSpPr>
          <p:cNvPr id="96260" name="Rectangle 3"/>
          <p:cNvSpPr>
            <a:spLocks noGrp="1" noChangeArrowheads="1"/>
          </p:cNvSpPr>
          <p:nvPr>
            <p:ph type="body" idx="1"/>
          </p:nvPr>
        </p:nvSpPr>
        <p:spPr>
          <a:xfrm>
            <a:off x="395536" y="1557338"/>
            <a:ext cx="8569077" cy="5040312"/>
          </a:xfrm>
        </p:spPr>
        <p:txBody>
          <a:bodyPr/>
          <a:lstStyle/>
          <a:p>
            <a:pPr marL="360363" indent="-360363" eaLnBrk="1" hangingPunct="1"/>
            <a:r>
              <a:rPr lang="cs-CZ" altLang="cs-CZ" sz="2800" u="sng" dirty="0">
                <a:solidFill>
                  <a:schemeClr val="bg1"/>
                </a:solidFill>
              </a:rPr>
              <a:t>Pro diagnostiku AIM</a:t>
            </a:r>
            <a:r>
              <a:rPr lang="cs-CZ" altLang="cs-CZ" sz="2800" dirty="0">
                <a:solidFill>
                  <a:schemeClr val="bg1"/>
                </a:solidFill>
              </a:rPr>
              <a:t> - vzestup </a:t>
            </a:r>
            <a:r>
              <a:rPr lang="cs-CZ" altLang="cs-CZ" sz="2800" b="1" dirty="0">
                <a:solidFill>
                  <a:schemeClr val="bg1"/>
                </a:solidFill>
              </a:rPr>
              <a:t>cTn</a:t>
            </a:r>
            <a:r>
              <a:rPr lang="cs-CZ" altLang="cs-CZ" sz="2800" dirty="0">
                <a:solidFill>
                  <a:schemeClr val="bg1"/>
                </a:solidFill>
              </a:rPr>
              <a:t> nad diagnostickou hranici nebo alespoň jedna hodnota nad diagnostickou hranicí a (zejména po </a:t>
            </a:r>
            <a:r>
              <a:rPr lang="cs-CZ" altLang="cs-CZ" sz="2800" dirty="0" err="1">
                <a:solidFill>
                  <a:schemeClr val="bg1"/>
                </a:solidFill>
              </a:rPr>
              <a:t>revaskularozaci</a:t>
            </a:r>
            <a:r>
              <a:rPr lang="cs-CZ" altLang="cs-CZ" sz="2800" dirty="0">
                <a:solidFill>
                  <a:schemeClr val="bg1"/>
                </a:solidFill>
              </a:rPr>
              <a:t>) následný zřetelný pokles. </a:t>
            </a:r>
            <a:r>
              <a:rPr lang="cs-CZ" altLang="cs-CZ" sz="2800" dirty="0">
                <a:solidFill>
                  <a:srgbClr val="92D050"/>
                </a:solidFill>
              </a:rPr>
              <a:t>(Vyšetření drahé. Neopakuje se.)</a:t>
            </a:r>
          </a:p>
          <a:p>
            <a:pPr marL="360363" indent="-360363" eaLnBrk="1" hangingPunct="1"/>
            <a:r>
              <a:rPr lang="cs-CZ" altLang="cs-CZ" sz="2800" u="sng" dirty="0">
                <a:solidFill>
                  <a:schemeClr val="bg1"/>
                </a:solidFill>
              </a:rPr>
              <a:t>Pro diagnostiku myokardiální nekrózy z jiných příčin než AIM</a:t>
            </a:r>
            <a:r>
              <a:rPr lang="cs-CZ" altLang="cs-CZ" sz="2800" dirty="0">
                <a:solidFill>
                  <a:schemeClr val="bg1"/>
                </a:solidFill>
              </a:rPr>
              <a:t> - vzestup cTn nad diagnostickou hranici nebo alespoň jedna hodnota nad diagnostickou hranicí, </a:t>
            </a:r>
            <a:r>
              <a:rPr lang="cs-CZ" altLang="cs-CZ" sz="2800" b="1" dirty="0">
                <a:solidFill>
                  <a:schemeClr val="bg1"/>
                </a:solidFill>
              </a:rPr>
              <a:t>ale pokles je často pomalý</a:t>
            </a:r>
            <a:r>
              <a:rPr lang="cs-CZ" altLang="cs-CZ" sz="2800" dirty="0">
                <a:solidFill>
                  <a:schemeClr val="bg1"/>
                </a:solidFill>
              </a:rPr>
              <a:t>. Hodnoty nebývají moc vysoké </a:t>
            </a:r>
            <a:r>
              <a:rPr lang="cs-CZ" altLang="cs-CZ" sz="2400" dirty="0">
                <a:solidFill>
                  <a:schemeClr val="bg1"/>
                </a:solidFill>
                <a:sym typeface="Symbol" pitchFamily="18" charset="2"/>
              </a:rPr>
              <a:t>(do 10 </a:t>
            </a:r>
            <a:r>
              <a:rPr lang="en-US" altLang="cs-CZ" sz="2400" dirty="0">
                <a:solidFill>
                  <a:schemeClr val="bg1"/>
                </a:solidFill>
              </a:rPr>
              <a:t>µ</a:t>
            </a:r>
            <a:r>
              <a:rPr lang="cs-CZ" altLang="cs-CZ" sz="2400" dirty="0">
                <a:solidFill>
                  <a:schemeClr val="bg1"/>
                </a:solidFill>
                <a:sym typeface="Symbol" pitchFamily="18" charset="2"/>
              </a:rPr>
              <a:t>g/l)</a:t>
            </a:r>
            <a:r>
              <a:rPr lang="cs-CZ" altLang="cs-CZ" sz="2400" dirty="0">
                <a:solidFill>
                  <a:schemeClr val="bg1"/>
                </a:solidFill>
              </a:rPr>
              <a:t>. </a:t>
            </a:r>
          </a:p>
          <a:p>
            <a:pPr marL="360363" indent="-360363" eaLnBrk="1" hangingPunct="1"/>
            <a:endParaRPr lang="cs-CZ" altLang="cs-CZ" dirty="0">
              <a:solidFill>
                <a:schemeClr val="bg1"/>
              </a:solidFill>
            </a:endParaRPr>
          </a:p>
          <a:p>
            <a:pPr marL="360363" indent="-360363" eaLnBrk="1" hangingPunct="1"/>
            <a:endParaRPr lang="cs-CZ" altLang="cs-CZ" dirty="0">
              <a:solidFill>
                <a:schemeClr val="bg1"/>
              </a:solidFill>
            </a:endParaRPr>
          </a:p>
          <a:p>
            <a:pPr marL="360363" indent="-360363" algn="ctr" eaLnBrk="1" hangingPunct="1">
              <a:buFontTx/>
              <a:buNone/>
            </a:pPr>
            <a:endParaRPr lang="cs-CZ" altLang="cs-CZ" sz="3600" dirty="0">
              <a:solidFill>
                <a:schemeClr val="bg1"/>
              </a:solidFill>
              <a:latin typeface="Arial Black" pitchFamily="34" charset="0"/>
            </a:endParaRPr>
          </a:p>
        </p:txBody>
      </p:sp>
      <p:pic>
        <p:nvPicPr>
          <p:cNvPr id="962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6224588"/>
            <a:ext cx="19081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844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042B65D-B346-4743-8BAB-9BE6749272E8}" type="slidenum">
              <a:rPr lang="cs-CZ" altLang="cs-CZ" sz="1400" smtClean="0">
                <a:solidFill>
                  <a:srgbClr val="000000"/>
                </a:solidFill>
              </a:rPr>
              <a:pPr eaLnBrk="1" hangingPunct="1">
                <a:spcBef>
                  <a:spcPct val="0"/>
                </a:spcBef>
                <a:buFontTx/>
                <a:buNone/>
              </a:pPr>
              <a:t>6</a:t>
            </a:fld>
            <a:endParaRPr lang="cs-CZ" altLang="cs-CZ" sz="1400">
              <a:solidFill>
                <a:srgbClr val="000000"/>
              </a:solidFill>
            </a:endParaRPr>
          </a:p>
        </p:txBody>
      </p:sp>
      <p:sp>
        <p:nvSpPr>
          <p:cNvPr id="15363" name="Rectangle 2"/>
          <p:cNvSpPr>
            <a:spLocks noGrp="1" noChangeArrowheads="1"/>
          </p:cNvSpPr>
          <p:nvPr>
            <p:ph type="title"/>
          </p:nvPr>
        </p:nvSpPr>
        <p:spPr>
          <a:xfrm>
            <a:off x="547688" y="427038"/>
            <a:ext cx="7958137" cy="682625"/>
          </a:xfrm>
          <a:noFill/>
          <a:ln>
            <a:solidFill>
              <a:srgbClr val="FF0000"/>
            </a:solidFill>
            <a:miter lim="800000"/>
            <a:headEnd/>
            <a:tailEnd/>
          </a:ln>
        </p:spPr>
        <p:txBody>
          <a:bodyPr/>
          <a:lstStyle/>
          <a:p>
            <a:pPr eaLnBrk="1" hangingPunct="1"/>
            <a:r>
              <a:rPr lang="cs-CZ" altLang="cs-CZ" sz="4000" b="1" dirty="0">
                <a:solidFill>
                  <a:srgbClr val="FFFF00"/>
                </a:solidFill>
              </a:rPr>
              <a:t>AIM 2. typu </a:t>
            </a:r>
          </a:p>
        </p:txBody>
      </p:sp>
      <p:sp>
        <p:nvSpPr>
          <p:cNvPr id="15364" name="Rectangle 3"/>
          <p:cNvSpPr>
            <a:spLocks noGrp="1" noChangeArrowheads="1"/>
          </p:cNvSpPr>
          <p:nvPr>
            <p:ph type="body" idx="1"/>
          </p:nvPr>
        </p:nvSpPr>
        <p:spPr>
          <a:xfrm>
            <a:off x="468313" y="1412875"/>
            <a:ext cx="8229600" cy="4968875"/>
          </a:xfrm>
        </p:spPr>
        <p:txBody>
          <a:bodyPr/>
          <a:lstStyle/>
          <a:p>
            <a:pPr eaLnBrk="1" hangingPunct="1"/>
            <a:r>
              <a:rPr lang="cs-CZ" altLang="cs-CZ" dirty="0">
                <a:solidFill>
                  <a:schemeClr val="bg1"/>
                </a:solidFill>
              </a:rPr>
              <a:t>Ischémii při zvýšení potřeby nebo snížení dodávky O</a:t>
            </a:r>
            <a:r>
              <a:rPr lang="cs-CZ" altLang="cs-CZ" baseline="-25000" dirty="0">
                <a:solidFill>
                  <a:schemeClr val="bg1"/>
                </a:solidFill>
              </a:rPr>
              <a:t>2</a:t>
            </a:r>
            <a:r>
              <a:rPr lang="cs-CZ" altLang="cs-CZ" dirty="0">
                <a:solidFill>
                  <a:schemeClr val="bg1"/>
                </a:solidFill>
              </a:rPr>
              <a:t> při koronárním spazmu, embolizaci do koronární tepny, </a:t>
            </a:r>
            <a:r>
              <a:rPr lang="cs-CZ" altLang="cs-CZ" dirty="0">
                <a:solidFill>
                  <a:srgbClr val="92D050"/>
                </a:solidFill>
              </a:rPr>
              <a:t>anémií, arytmiích, hypertenzi nebo hypotenzi </a:t>
            </a:r>
          </a:p>
          <a:p>
            <a:pPr lvl="1" eaLnBrk="1" hangingPunct="1"/>
            <a:r>
              <a:rPr lang="cs-CZ" altLang="cs-CZ" dirty="0">
                <a:solidFill>
                  <a:schemeClr val="bg1"/>
                </a:solidFill>
              </a:rPr>
              <a:t>bez ohledu na přítomnost či nepřítomnosti fixní chronické koronární stenózy ?</a:t>
            </a:r>
          </a:p>
          <a:p>
            <a:pPr lvl="1" eaLnBrk="1" hangingPunct="1"/>
            <a:r>
              <a:rPr lang="cs-CZ" altLang="cs-CZ" dirty="0">
                <a:solidFill>
                  <a:schemeClr val="bg1"/>
                </a:solidFill>
              </a:rPr>
              <a:t>bez ohledu na klinický obraz ?</a:t>
            </a:r>
          </a:p>
          <a:p>
            <a:pPr eaLnBrk="1" hangingPunct="1"/>
            <a:r>
              <a:rPr lang="cs-CZ" altLang="cs-CZ" dirty="0">
                <a:solidFill>
                  <a:srgbClr val="66FF33"/>
                </a:solidFill>
              </a:rPr>
              <a:t>Raději:</a:t>
            </a:r>
            <a:r>
              <a:rPr lang="cs-CZ" altLang="cs-CZ" dirty="0"/>
              <a:t> </a:t>
            </a:r>
            <a:r>
              <a:rPr lang="cs-CZ" altLang="cs-CZ" b="1" dirty="0">
                <a:solidFill>
                  <a:srgbClr val="FFFF00"/>
                </a:solidFill>
              </a:rPr>
              <a:t>Myokardiální nekróza/zvýšení </a:t>
            </a:r>
            <a:r>
              <a:rPr lang="cs-CZ" altLang="cs-CZ" b="1" dirty="0" err="1">
                <a:solidFill>
                  <a:srgbClr val="FFFF00"/>
                </a:solidFill>
              </a:rPr>
              <a:t>cTn</a:t>
            </a:r>
            <a:r>
              <a:rPr lang="cs-CZ" altLang="cs-CZ" b="1" dirty="0">
                <a:solidFill>
                  <a:srgbClr val="FFFF00"/>
                </a:solidFill>
              </a:rPr>
              <a:t> při ..</a:t>
            </a:r>
            <a:r>
              <a:rPr lang="cs-CZ" altLang="cs-CZ" dirty="0"/>
              <a:t> </a:t>
            </a:r>
            <a:r>
              <a:rPr lang="cs-CZ" altLang="cs-CZ" dirty="0">
                <a:solidFill>
                  <a:srgbClr val="66FF33"/>
                </a:solidFill>
              </a:rPr>
              <a:t>?</a:t>
            </a: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6224588"/>
            <a:ext cx="19081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4384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6E0EC2A-F652-4855-8415-3242C580BEC5}" type="slidenum">
              <a:rPr lang="cs-CZ" altLang="cs-CZ" sz="1400">
                <a:solidFill>
                  <a:srgbClr val="000000"/>
                </a:solidFill>
              </a:rPr>
              <a:pPr>
                <a:spcBef>
                  <a:spcPct val="0"/>
                </a:spcBef>
                <a:buFontTx/>
                <a:buNone/>
              </a:pPr>
              <a:t>7</a:t>
            </a:fld>
            <a:endParaRPr lang="cs-CZ" altLang="cs-CZ" sz="1400">
              <a:solidFill>
                <a:srgbClr val="000000"/>
              </a:solidFill>
            </a:endParaRPr>
          </a:p>
        </p:txBody>
      </p:sp>
      <p:sp>
        <p:nvSpPr>
          <p:cNvPr id="98307" name="Rectangle 2"/>
          <p:cNvSpPr>
            <a:spLocks noGrp="1" noChangeArrowheads="1"/>
          </p:cNvSpPr>
          <p:nvPr>
            <p:ph type="title"/>
          </p:nvPr>
        </p:nvSpPr>
        <p:spPr>
          <a:xfrm>
            <a:off x="287338" y="188913"/>
            <a:ext cx="8677275" cy="517525"/>
          </a:xfrm>
          <a:noFill/>
          <a:ln>
            <a:solidFill>
              <a:srgbClr val="FF0000"/>
            </a:solidFill>
            <a:miter lim="800000"/>
            <a:headEnd/>
            <a:tailEnd/>
          </a:ln>
        </p:spPr>
        <p:txBody>
          <a:bodyPr/>
          <a:lstStyle/>
          <a:p>
            <a:pPr eaLnBrk="1" hangingPunct="1"/>
            <a:r>
              <a:rPr lang="cs-CZ" altLang="cs-CZ" sz="3600" b="1">
                <a:solidFill>
                  <a:srgbClr val="FFFF00"/>
                </a:solidFill>
              </a:rPr>
              <a:t>Zvýšení cTn z kardiálních příčin</a:t>
            </a:r>
            <a:endParaRPr lang="cs-CZ" altLang="cs-CZ" sz="4000" b="1">
              <a:solidFill>
                <a:srgbClr val="FFFF00"/>
              </a:solidFill>
            </a:endParaRPr>
          </a:p>
        </p:txBody>
      </p:sp>
      <p:sp>
        <p:nvSpPr>
          <p:cNvPr id="98308" name="Rectangle 3"/>
          <p:cNvSpPr>
            <a:spLocks noGrp="1" noChangeArrowheads="1"/>
          </p:cNvSpPr>
          <p:nvPr>
            <p:ph type="body" idx="1"/>
          </p:nvPr>
        </p:nvSpPr>
        <p:spPr>
          <a:xfrm>
            <a:off x="287338" y="717240"/>
            <a:ext cx="8642350" cy="5876925"/>
          </a:xfrm>
        </p:spPr>
        <p:txBody>
          <a:bodyPr/>
          <a:lstStyle/>
          <a:p>
            <a:pPr eaLnBrk="1" hangingPunct="1">
              <a:lnSpc>
                <a:spcPct val="90000"/>
              </a:lnSpc>
            </a:pPr>
            <a:r>
              <a:rPr lang="cs-CZ" altLang="cs-CZ" sz="2800" u="sng" dirty="0">
                <a:solidFill>
                  <a:schemeClr val="bg1"/>
                </a:solidFill>
              </a:rPr>
              <a:t>AIM</a:t>
            </a:r>
          </a:p>
          <a:p>
            <a:pPr eaLnBrk="1" hangingPunct="1">
              <a:lnSpc>
                <a:spcPct val="90000"/>
              </a:lnSpc>
            </a:pPr>
            <a:r>
              <a:rPr lang="cs-CZ" altLang="cs-CZ" sz="2800" dirty="0">
                <a:solidFill>
                  <a:schemeClr val="bg1"/>
                </a:solidFill>
              </a:rPr>
              <a:t>Disekce aorty</a:t>
            </a:r>
          </a:p>
          <a:p>
            <a:pPr eaLnBrk="1" hangingPunct="1">
              <a:lnSpc>
                <a:spcPct val="90000"/>
              </a:lnSpc>
            </a:pPr>
            <a:r>
              <a:rPr lang="cs-CZ" altLang="cs-CZ" sz="2800" dirty="0">
                <a:solidFill>
                  <a:schemeClr val="bg1"/>
                </a:solidFill>
              </a:rPr>
              <a:t>Hypertrofická kardiomyopatie</a:t>
            </a:r>
          </a:p>
          <a:p>
            <a:pPr eaLnBrk="1" hangingPunct="1">
              <a:lnSpc>
                <a:spcPct val="90000"/>
              </a:lnSpc>
            </a:pPr>
            <a:r>
              <a:rPr lang="cs-CZ" altLang="cs-CZ" sz="2800" dirty="0">
                <a:solidFill>
                  <a:schemeClr val="bg1"/>
                </a:solidFill>
              </a:rPr>
              <a:t>Aortální stenóza</a:t>
            </a:r>
          </a:p>
          <a:p>
            <a:pPr eaLnBrk="1" hangingPunct="1">
              <a:lnSpc>
                <a:spcPct val="90000"/>
              </a:lnSpc>
            </a:pPr>
            <a:r>
              <a:rPr lang="cs-CZ" altLang="cs-CZ" sz="2800" dirty="0">
                <a:solidFill>
                  <a:schemeClr val="bg1"/>
                </a:solidFill>
              </a:rPr>
              <a:t>Myokarditis, </a:t>
            </a:r>
            <a:r>
              <a:rPr lang="cs-CZ" altLang="cs-CZ" sz="2800" dirty="0" err="1">
                <a:solidFill>
                  <a:schemeClr val="bg1"/>
                </a:solidFill>
              </a:rPr>
              <a:t>perikarditis</a:t>
            </a:r>
            <a:r>
              <a:rPr lang="cs-CZ" altLang="cs-CZ" sz="2800" dirty="0">
                <a:solidFill>
                  <a:schemeClr val="bg1"/>
                </a:solidFill>
              </a:rPr>
              <a:t>, endokarditis</a:t>
            </a:r>
          </a:p>
          <a:p>
            <a:pPr eaLnBrk="1" hangingPunct="1">
              <a:lnSpc>
                <a:spcPct val="90000"/>
              </a:lnSpc>
            </a:pPr>
            <a:r>
              <a:rPr lang="cs-CZ" altLang="cs-CZ" sz="2800" dirty="0">
                <a:solidFill>
                  <a:schemeClr val="bg1"/>
                </a:solidFill>
              </a:rPr>
              <a:t>Srdeční kontuze</a:t>
            </a:r>
          </a:p>
          <a:p>
            <a:pPr eaLnBrk="1" hangingPunct="1">
              <a:lnSpc>
                <a:spcPct val="90000"/>
              </a:lnSpc>
            </a:pPr>
            <a:r>
              <a:rPr lang="cs-CZ" altLang="cs-CZ" sz="2800" u="sng" dirty="0">
                <a:solidFill>
                  <a:schemeClr val="bg1"/>
                </a:solidFill>
              </a:rPr>
              <a:t>Těžké srdeční selhání</a:t>
            </a:r>
          </a:p>
          <a:p>
            <a:pPr eaLnBrk="1" hangingPunct="1">
              <a:lnSpc>
                <a:spcPct val="90000"/>
              </a:lnSpc>
            </a:pPr>
            <a:r>
              <a:rPr lang="cs-CZ" altLang="cs-CZ" sz="2800" dirty="0">
                <a:solidFill>
                  <a:schemeClr val="bg1"/>
                </a:solidFill>
              </a:rPr>
              <a:t>Těžké hypertenzní stavy</a:t>
            </a:r>
          </a:p>
          <a:p>
            <a:pPr eaLnBrk="1" hangingPunct="1">
              <a:lnSpc>
                <a:spcPct val="90000"/>
              </a:lnSpc>
            </a:pPr>
            <a:r>
              <a:rPr lang="cs-CZ" altLang="cs-CZ" sz="2800" dirty="0" err="1">
                <a:solidFill>
                  <a:schemeClr val="bg1"/>
                </a:solidFill>
              </a:rPr>
              <a:t>Tachyarytmie</a:t>
            </a:r>
            <a:r>
              <a:rPr lang="cs-CZ" altLang="cs-CZ" sz="2800" dirty="0">
                <a:solidFill>
                  <a:schemeClr val="bg1"/>
                </a:solidFill>
              </a:rPr>
              <a:t>, </a:t>
            </a:r>
            <a:r>
              <a:rPr lang="cs-CZ" altLang="cs-CZ" sz="2800" dirty="0" err="1">
                <a:solidFill>
                  <a:schemeClr val="bg1"/>
                </a:solidFill>
              </a:rPr>
              <a:t>bradyarytmie</a:t>
            </a:r>
            <a:endParaRPr lang="cs-CZ" altLang="cs-CZ" sz="2800" dirty="0">
              <a:solidFill>
                <a:schemeClr val="bg1"/>
              </a:solidFill>
            </a:endParaRPr>
          </a:p>
          <a:p>
            <a:pPr eaLnBrk="1" hangingPunct="1">
              <a:lnSpc>
                <a:spcPct val="90000"/>
              </a:lnSpc>
            </a:pPr>
            <a:r>
              <a:rPr lang="cs-CZ" altLang="cs-CZ" sz="2800" dirty="0">
                <a:solidFill>
                  <a:schemeClr val="bg1"/>
                </a:solidFill>
              </a:rPr>
              <a:t>Plicní embolie, plicní hypertenze</a:t>
            </a:r>
          </a:p>
          <a:p>
            <a:pPr eaLnBrk="1" hangingPunct="1">
              <a:lnSpc>
                <a:spcPct val="90000"/>
              </a:lnSpc>
            </a:pPr>
            <a:r>
              <a:rPr lang="cs-CZ" altLang="cs-CZ" sz="2800" dirty="0" err="1">
                <a:solidFill>
                  <a:schemeClr val="bg1"/>
                </a:solidFill>
              </a:rPr>
              <a:t>Kardioverze</a:t>
            </a:r>
            <a:r>
              <a:rPr lang="cs-CZ" altLang="cs-CZ" sz="2800" dirty="0">
                <a:solidFill>
                  <a:schemeClr val="bg1"/>
                </a:solidFill>
              </a:rPr>
              <a:t>, </a:t>
            </a:r>
            <a:r>
              <a:rPr lang="cs-CZ" altLang="cs-CZ" sz="2800" dirty="0" err="1">
                <a:solidFill>
                  <a:schemeClr val="bg1"/>
                </a:solidFill>
              </a:rPr>
              <a:t>kardiostimulace</a:t>
            </a:r>
            <a:r>
              <a:rPr lang="cs-CZ" altLang="cs-CZ" sz="2800" dirty="0">
                <a:solidFill>
                  <a:schemeClr val="bg1"/>
                </a:solidFill>
              </a:rPr>
              <a:t>, </a:t>
            </a:r>
            <a:r>
              <a:rPr lang="cs-CZ" altLang="cs-CZ" sz="2800" dirty="0" err="1">
                <a:solidFill>
                  <a:schemeClr val="bg1"/>
                </a:solidFill>
              </a:rPr>
              <a:t>endomyokardiální</a:t>
            </a:r>
            <a:r>
              <a:rPr lang="cs-CZ" altLang="cs-CZ" sz="2800" dirty="0">
                <a:solidFill>
                  <a:schemeClr val="bg1"/>
                </a:solidFill>
              </a:rPr>
              <a:t> biopsie, ablačních výkony</a:t>
            </a:r>
          </a:p>
          <a:p>
            <a:pPr eaLnBrk="1" hangingPunct="1">
              <a:lnSpc>
                <a:spcPct val="90000"/>
              </a:lnSpc>
            </a:pPr>
            <a:r>
              <a:rPr lang="cs-CZ" altLang="cs-CZ" sz="2800" u="sng" dirty="0" err="1">
                <a:solidFill>
                  <a:schemeClr val="bg1"/>
                </a:solidFill>
              </a:rPr>
              <a:t>Takotsubo</a:t>
            </a:r>
            <a:r>
              <a:rPr lang="cs-CZ" altLang="cs-CZ" sz="2800" u="sng" dirty="0">
                <a:solidFill>
                  <a:schemeClr val="bg1"/>
                </a:solidFill>
              </a:rPr>
              <a:t> „syndrom“</a:t>
            </a:r>
            <a:r>
              <a:rPr lang="cs-CZ" altLang="cs-CZ" sz="2800" dirty="0">
                <a:solidFill>
                  <a:schemeClr val="bg1"/>
                </a:solidFill>
              </a:rPr>
              <a:t> (</a:t>
            </a:r>
            <a:r>
              <a:rPr lang="cs-CZ" altLang="cs-CZ" sz="2800" dirty="0" err="1">
                <a:solidFill>
                  <a:schemeClr val="bg1"/>
                </a:solidFill>
              </a:rPr>
              <a:t>neurokardiogenní</a:t>
            </a:r>
            <a:r>
              <a:rPr lang="cs-CZ" altLang="cs-CZ" sz="2800" dirty="0">
                <a:solidFill>
                  <a:schemeClr val="bg1"/>
                </a:solidFill>
              </a:rPr>
              <a:t> omráčení)</a:t>
            </a:r>
          </a:p>
        </p:txBody>
      </p:sp>
    </p:spTree>
    <p:extLst>
      <p:ext uri="{BB962C8B-B14F-4D97-AF65-F5344CB8AC3E}">
        <p14:creationId xmlns:p14="http://schemas.microsoft.com/office/powerpoint/2010/main" val="314481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33F690F-77B2-4119-952E-6B2E50169FFA}" type="slidenum">
              <a:rPr lang="cs-CZ" altLang="cs-CZ" sz="1400">
                <a:solidFill>
                  <a:srgbClr val="000000"/>
                </a:solidFill>
              </a:rPr>
              <a:pPr>
                <a:spcBef>
                  <a:spcPct val="0"/>
                </a:spcBef>
                <a:buFontTx/>
                <a:buNone/>
              </a:pPr>
              <a:t>8</a:t>
            </a:fld>
            <a:endParaRPr lang="cs-CZ" altLang="cs-CZ" sz="1400">
              <a:solidFill>
                <a:srgbClr val="000000"/>
              </a:solidFill>
            </a:endParaRPr>
          </a:p>
        </p:txBody>
      </p:sp>
      <p:sp>
        <p:nvSpPr>
          <p:cNvPr id="99331" name="Rectangle 2"/>
          <p:cNvSpPr>
            <a:spLocks noGrp="1" noChangeArrowheads="1"/>
          </p:cNvSpPr>
          <p:nvPr>
            <p:ph type="title"/>
          </p:nvPr>
        </p:nvSpPr>
        <p:spPr>
          <a:xfrm>
            <a:off x="179388" y="260350"/>
            <a:ext cx="8785225" cy="864394"/>
          </a:xfrm>
          <a:noFill/>
          <a:ln>
            <a:solidFill>
              <a:srgbClr val="FF0000"/>
            </a:solidFill>
            <a:miter lim="800000"/>
            <a:headEnd/>
            <a:tailEnd/>
          </a:ln>
        </p:spPr>
        <p:txBody>
          <a:bodyPr/>
          <a:lstStyle/>
          <a:p>
            <a:pPr eaLnBrk="1" hangingPunct="1">
              <a:tabLst>
                <a:tab pos="3230563" algn="l"/>
              </a:tabLst>
            </a:pPr>
            <a:r>
              <a:rPr lang="cs-CZ" altLang="cs-CZ" sz="3600" b="1" dirty="0">
                <a:solidFill>
                  <a:srgbClr val="FFFF00"/>
                </a:solidFill>
                <a:sym typeface="Symbol" panose="05050102010706020507" pitchFamily="18" charset="2"/>
              </a:rPr>
              <a:t> </a:t>
            </a:r>
            <a:r>
              <a:rPr lang="cs-CZ" altLang="cs-CZ" sz="3600" b="1" dirty="0">
                <a:solidFill>
                  <a:srgbClr val="FFFF00"/>
                </a:solidFill>
              </a:rPr>
              <a:t>cTn z primárně nekardiálních příčin</a:t>
            </a:r>
          </a:p>
        </p:txBody>
      </p:sp>
      <p:sp>
        <p:nvSpPr>
          <p:cNvPr id="99332" name="Rectangle 3"/>
          <p:cNvSpPr>
            <a:spLocks noGrp="1" noChangeArrowheads="1"/>
          </p:cNvSpPr>
          <p:nvPr>
            <p:ph type="body" idx="1"/>
          </p:nvPr>
        </p:nvSpPr>
        <p:spPr>
          <a:xfrm>
            <a:off x="250825" y="1134975"/>
            <a:ext cx="8642350" cy="5473353"/>
          </a:xfrm>
        </p:spPr>
        <p:txBody>
          <a:bodyPr/>
          <a:lstStyle/>
          <a:p>
            <a:pPr eaLnBrk="1" hangingPunct="1">
              <a:lnSpc>
                <a:spcPct val="80000"/>
              </a:lnSpc>
            </a:pPr>
            <a:r>
              <a:rPr lang="cs-CZ" altLang="cs-CZ" sz="2800" u="sng" dirty="0">
                <a:solidFill>
                  <a:schemeClr val="bg1"/>
                </a:solidFill>
              </a:rPr>
              <a:t>sepse</a:t>
            </a:r>
          </a:p>
          <a:p>
            <a:pPr eaLnBrk="1" hangingPunct="1">
              <a:lnSpc>
                <a:spcPct val="80000"/>
              </a:lnSpc>
            </a:pPr>
            <a:r>
              <a:rPr lang="cs-CZ" altLang="cs-CZ" sz="2800" u="sng" dirty="0">
                <a:solidFill>
                  <a:schemeClr val="bg1"/>
                </a:solidFill>
              </a:rPr>
              <a:t>akutní respirační selhání</a:t>
            </a:r>
          </a:p>
          <a:p>
            <a:pPr eaLnBrk="1" hangingPunct="1">
              <a:lnSpc>
                <a:spcPct val="80000"/>
              </a:lnSpc>
            </a:pPr>
            <a:r>
              <a:rPr lang="cs-CZ" altLang="cs-CZ" sz="2800" u="sng" dirty="0">
                <a:solidFill>
                  <a:schemeClr val="bg1"/>
                </a:solidFill>
              </a:rPr>
              <a:t>hypotenze</a:t>
            </a:r>
          </a:p>
          <a:p>
            <a:pPr eaLnBrk="1" hangingPunct="1">
              <a:lnSpc>
                <a:spcPct val="80000"/>
              </a:lnSpc>
            </a:pPr>
            <a:r>
              <a:rPr lang="cs-CZ" altLang="cs-CZ" sz="2800" u="sng" dirty="0">
                <a:solidFill>
                  <a:schemeClr val="bg1"/>
                </a:solidFill>
              </a:rPr>
              <a:t>CMP, subarachnoidální krvácení </a:t>
            </a:r>
          </a:p>
          <a:p>
            <a:pPr eaLnBrk="1" hangingPunct="1">
              <a:lnSpc>
                <a:spcPct val="80000"/>
              </a:lnSpc>
            </a:pPr>
            <a:r>
              <a:rPr lang="cs-CZ" altLang="cs-CZ" sz="2800" u="sng" dirty="0">
                <a:solidFill>
                  <a:schemeClr val="bg1"/>
                </a:solidFill>
              </a:rPr>
              <a:t>renální insuficience</a:t>
            </a:r>
          </a:p>
          <a:p>
            <a:pPr eaLnBrk="1" hangingPunct="1">
              <a:lnSpc>
                <a:spcPct val="80000"/>
              </a:lnSpc>
            </a:pPr>
            <a:r>
              <a:rPr lang="cs-CZ" altLang="cs-CZ" sz="2800" dirty="0">
                <a:solidFill>
                  <a:schemeClr val="bg1"/>
                </a:solidFill>
              </a:rPr>
              <a:t>těžší anemie, podchlazení</a:t>
            </a:r>
          </a:p>
          <a:p>
            <a:pPr eaLnBrk="1" hangingPunct="1">
              <a:lnSpc>
                <a:spcPct val="80000"/>
              </a:lnSpc>
            </a:pPr>
            <a:r>
              <a:rPr lang="cs-CZ" altLang="cs-CZ" sz="2800" dirty="0">
                <a:solidFill>
                  <a:schemeClr val="bg1"/>
                </a:solidFill>
              </a:rPr>
              <a:t>těžké popáleniny, polytraumata</a:t>
            </a:r>
          </a:p>
          <a:p>
            <a:pPr eaLnBrk="1" hangingPunct="1">
              <a:lnSpc>
                <a:spcPct val="80000"/>
              </a:lnSpc>
            </a:pPr>
            <a:r>
              <a:rPr lang="cs-CZ" altLang="cs-CZ" sz="2800" dirty="0">
                <a:solidFill>
                  <a:schemeClr val="bg1"/>
                </a:solidFill>
              </a:rPr>
              <a:t>toxické působení léků (</a:t>
            </a:r>
            <a:r>
              <a:rPr lang="cs-CZ" altLang="cs-CZ" sz="2800" dirty="0" err="1">
                <a:solidFill>
                  <a:schemeClr val="bg1"/>
                </a:solidFill>
              </a:rPr>
              <a:t>adriamycin</a:t>
            </a:r>
            <a:r>
              <a:rPr lang="cs-CZ" altLang="cs-CZ" sz="2800" dirty="0">
                <a:solidFill>
                  <a:schemeClr val="bg1"/>
                </a:solidFill>
              </a:rPr>
              <a:t>, 5-fluorouracil,..)</a:t>
            </a:r>
          </a:p>
          <a:p>
            <a:pPr eaLnBrk="1" hangingPunct="1">
              <a:lnSpc>
                <a:spcPct val="80000"/>
              </a:lnSpc>
            </a:pPr>
            <a:r>
              <a:rPr lang="cs-CZ" altLang="cs-CZ" sz="2800" dirty="0">
                <a:solidFill>
                  <a:schemeClr val="bg1"/>
                </a:solidFill>
              </a:rPr>
              <a:t>toxiny hadů, </a:t>
            </a:r>
            <a:r>
              <a:rPr lang="cs-CZ" altLang="cs-CZ" sz="2800" dirty="0" err="1">
                <a:solidFill>
                  <a:schemeClr val="bg1"/>
                </a:solidFill>
              </a:rPr>
              <a:t>rabdomyolýza</a:t>
            </a:r>
            <a:endParaRPr lang="cs-CZ" altLang="cs-CZ" sz="2800" dirty="0">
              <a:solidFill>
                <a:schemeClr val="bg1"/>
              </a:solidFill>
            </a:endParaRPr>
          </a:p>
          <a:p>
            <a:pPr eaLnBrk="1" hangingPunct="1">
              <a:lnSpc>
                <a:spcPct val="80000"/>
              </a:lnSpc>
            </a:pPr>
            <a:r>
              <a:rPr lang="cs-CZ" altLang="cs-CZ" sz="2800" dirty="0" err="1">
                <a:solidFill>
                  <a:schemeClr val="bg1"/>
                </a:solidFill>
              </a:rPr>
              <a:t>infiltrativní</a:t>
            </a:r>
            <a:r>
              <a:rPr lang="cs-CZ" altLang="cs-CZ" sz="2800" dirty="0">
                <a:solidFill>
                  <a:schemeClr val="bg1"/>
                </a:solidFill>
              </a:rPr>
              <a:t> onemocnění typu sarkoidózy, amyloidózy, sklerodermie, hemochromatózy</a:t>
            </a:r>
          </a:p>
          <a:p>
            <a:pPr eaLnBrk="1" hangingPunct="1">
              <a:lnSpc>
                <a:spcPct val="80000"/>
              </a:lnSpc>
            </a:pPr>
            <a:r>
              <a:rPr lang="cs-CZ" altLang="cs-CZ" sz="2800" dirty="0">
                <a:solidFill>
                  <a:schemeClr val="bg1"/>
                </a:solidFill>
              </a:rPr>
              <a:t>těžká hypotyreóza</a:t>
            </a:r>
          </a:p>
          <a:p>
            <a:pPr eaLnBrk="1" hangingPunct="1">
              <a:lnSpc>
                <a:spcPct val="80000"/>
              </a:lnSpc>
            </a:pPr>
            <a:r>
              <a:rPr lang="cs-CZ" altLang="cs-CZ" sz="2800" u="sng" dirty="0">
                <a:solidFill>
                  <a:srgbClr val="66FF33"/>
                </a:solidFill>
              </a:rPr>
              <a:t>extrémní zátěž celého organizmu</a:t>
            </a:r>
          </a:p>
        </p:txBody>
      </p:sp>
    </p:spTree>
    <p:extLst>
      <p:ext uri="{BB962C8B-B14F-4D97-AF65-F5344CB8AC3E}">
        <p14:creationId xmlns:p14="http://schemas.microsoft.com/office/powerpoint/2010/main" val="225687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84FAE81-5BC9-46EE-90DF-DA4702D8D33D}" type="slidenum">
              <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cs-CZ" altLang="cs-CZ"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7283" name="Rectangle 2"/>
          <p:cNvSpPr>
            <a:spLocks noGrp="1" noChangeArrowheads="1"/>
          </p:cNvSpPr>
          <p:nvPr>
            <p:ph type="title"/>
          </p:nvPr>
        </p:nvSpPr>
        <p:spPr>
          <a:xfrm>
            <a:off x="395288" y="549275"/>
            <a:ext cx="8064500" cy="792163"/>
          </a:xfrm>
          <a:noFill/>
          <a:ln>
            <a:solidFill>
              <a:srgbClr val="FF0000"/>
            </a:solidFill>
            <a:miter lim="800000"/>
            <a:headEnd/>
            <a:tailEnd/>
          </a:ln>
        </p:spPr>
        <p:txBody>
          <a:bodyPr/>
          <a:lstStyle/>
          <a:p>
            <a:pPr eaLnBrk="1" hangingPunct="1"/>
            <a:r>
              <a:rPr lang="cs-CZ" altLang="cs-CZ" sz="4000" b="1">
                <a:solidFill>
                  <a:srgbClr val="FFFF00"/>
                </a:solidFill>
              </a:rPr>
              <a:t>Časté příčiny zvýšení cTn </a:t>
            </a:r>
          </a:p>
        </p:txBody>
      </p:sp>
      <p:sp>
        <p:nvSpPr>
          <p:cNvPr id="97284" name="Rectangle 3"/>
          <p:cNvSpPr>
            <a:spLocks noGrp="1" noChangeArrowheads="1"/>
          </p:cNvSpPr>
          <p:nvPr>
            <p:ph type="body" idx="1"/>
          </p:nvPr>
        </p:nvSpPr>
        <p:spPr>
          <a:xfrm>
            <a:off x="323850" y="1484784"/>
            <a:ext cx="8820150" cy="5184304"/>
          </a:xfrm>
        </p:spPr>
        <p:txBody>
          <a:bodyPr/>
          <a:lstStyle/>
          <a:p>
            <a:pPr eaLnBrk="1" hangingPunct="1"/>
            <a:r>
              <a:rPr lang="cs-CZ" altLang="cs-CZ" dirty="0">
                <a:solidFill>
                  <a:schemeClr val="bg1"/>
                </a:solidFill>
                <a:sym typeface="Symbol" pitchFamily="18" charset="2"/>
              </a:rPr>
              <a:t>AIM</a:t>
            </a:r>
          </a:p>
          <a:p>
            <a:pPr eaLnBrk="1" hangingPunct="1"/>
            <a:r>
              <a:rPr lang="cs-CZ" altLang="cs-CZ" dirty="0">
                <a:solidFill>
                  <a:schemeClr val="bg1"/>
                </a:solidFill>
                <a:sym typeface="Symbol" pitchFamily="18" charset="2"/>
              </a:rPr>
              <a:t>SVT</a:t>
            </a:r>
          </a:p>
          <a:p>
            <a:pPr eaLnBrk="1" hangingPunct="1"/>
            <a:r>
              <a:rPr lang="cs-CZ" altLang="cs-CZ" dirty="0">
                <a:solidFill>
                  <a:schemeClr val="bg1"/>
                </a:solidFill>
                <a:sym typeface="Symbol" pitchFamily="18" charset="2"/>
              </a:rPr>
              <a:t>Těžší srdeční selhání</a:t>
            </a:r>
          </a:p>
          <a:p>
            <a:pPr eaLnBrk="1" hangingPunct="1"/>
            <a:r>
              <a:rPr lang="cs-CZ" altLang="cs-CZ" dirty="0">
                <a:solidFill>
                  <a:schemeClr val="bg1"/>
                </a:solidFill>
                <a:sym typeface="Symbol" pitchFamily="18" charset="2"/>
              </a:rPr>
              <a:t>Těžká hypertenze</a:t>
            </a:r>
          </a:p>
          <a:p>
            <a:pPr eaLnBrk="1" hangingPunct="1"/>
            <a:r>
              <a:rPr lang="cs-CZ" altLang="cs-CZ" dirty="0">
                <a:solidFill>
                  <a:schemeClr val="bg1"/>
                </a:solidFill>
                <a:sym typeface="Symbol" pitchFamily="18" charset="2"/>
              </a:rPr>
              <a:t>Sepse (těžší infekce) 				21%</a:t>
            </a:r>
          </a:p>
          <a:p>
            <a:pPr eaLnBrk="1" hangingPunct="1"/>
            <a:r>
              <a:rPr lang="cs-CZ" altLang="cs-CZ" dirty="0">
                <a:solidFill>
                  <a:schemeClr val="bg1"/>
                </a:solidFill>
                <a:sym typeface="Symbol" pitchFamily="18" charset="2"/>
              </a:rPr>
              <a:t>Akutní respirační selhání (hypoxie) 	16%</a:t>
            </a:r>
          </a:p>
          <a:p>
            <a:pPr eaLnBrk="1" hangingPunct="1"/>
            <a:r>
              <a:rPr lang="cs-CZ" altLang="cs-CZ" dirty="0">
                <a:solidFill>
                  <a:schemeClr val="bg1"/>
                </a:solidFill>
                <a:sym typeface="Symbol" pitchFamily="18" charset="2"/>
              </a:rPr>
              <a:t>CMP 							  6%</a:t>
            </a:r>
          </a:p>
          <a:p>
            <a:pPr eaLnBrk="1" hangingPunct="1"/>
            <a:r>
              <a:rPr lang="cs-CZ" altLang="cs-CZ" dirty="0">
                <a:solidFill>
                  <a:srgbClr val="66FF33"/>
                </a:solidFill>
                <a:sym typeface="Symbol" pitchFamily="18" charset="2"/>
              </a:rPr>
              <a:t>Plicní embolie (hypoxie, zatížení PK)     6%</a:t>
            </a:r>
          </a:p>
          <a:p>
            <a:pPr eaLnBrk="1" hangingPunct="1"/>
            <a:endParaRPr lang="cs-CZ" altLang="cs-CZ" dirty="0">
              <a:solidFill>
                <a:schemeClr val="bg1"/>
              </a:solidFill>
            </a:endParaRPr>
          </a:p>
        </p:txBody>
      </p:sp>
      <p:sp>
        <p:nvSpPr>
          <p:cNvPr id="2" name="Pravá složená závorka 1">
            <a:extLst>
              <a:ext uri="{FF2B5EF4-FFF2-40B4-BE49-F238E27FC236}">
                <a16:creationId xmlns:a16="http://schemas.microsoft.com/office/drawing/2014/main" id="{B9E227D8-B451-4ABD-9875-64F43DA59E5B}"/>
              </a:ext>
            </a:extLst>
          </p:cNvPr>
          <p:cNvSpPr/>
          <p:nvPr/>
        </p:nvSpPr>
        <p:spPr bwMode="auto">
          <a:xfrm>
            <a:off x="5004048" y="1628800"/>
            <a:ext cx="360040" cy="1944216"/>
          </a:xfrm>
          <a:prstGeom prst="rightBrace">
            <a:avLst/>
          </a:prstGeom>
          <a:noFill/>
          <a:ln w="28575" cap="flat" cmpd="sng" algn="ctr">
            <a:solidFill>
              <a:schemeClr val="bg1">
                <a:lumMod val="9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 name="TextovéPole 2">
            <a:extLst>
              <a:ext uri="{FF2B5EF4-FFF2-40B4-BE49-F238E27FC236}">
                <a16:creationId xmlns:a16="http://schemas.microsoft.com/office/drawing/2014/main" id="{24BC85D1-6D16-44F2-91F5-B4DBC4AA21F2}"/>
              </a:ext>
            </a:extLst>
          </p:cNvPr>
          <p:cNvSpPr txBox="1"/>
          <p:nvPr/>
        </p:nvSpPr>
        <p:spPr>
          <a:xfrm>
            <a:off x="7614805" y="2380528"/>
            <a:ext cx="13681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altLang="cs-CZ" sz="3200" b="0" i="0" u="none" strike="noStrike" kern="0" cap="none" spc="0" normalizeH="0" baseline="0" noProof="0" dirty="0">
                <a:ln>
                  <a:noFill/>
                </a:ln>
                <a:solidFill>
                  <a:srgbClr val="FFFFFF"/>
                </a:solidFill>
                <a:effectLst/>
                <a:uLnTx/>
                <a:uFillTx/>
                <a:latin typeface="Arial"/>
                <a:ea typeface="+mn-ea"/>
                <a:cs typeface="+mn-cs"/>
                <a:sym typeface="Symbol" pitchFamily="18" charset="2"/>
              </a:rPr>
              <a:t>37%</a:t>
            </a:r>
            <a:endParaRPr kumimoji="0" lang="cs-C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ovéPole 3">
            <a:extLst>
              <a:ext uri="{FF2B5EF4-FFF2-40B4-BE49-F238E27FC236}">
                <a16:creationId xmlns:a16="http://schemas.microsoft.com/office/drawing/2014/main" id="{F56317C1-F6E6-401E-8927-ADCC5A90892E}"/>
              </a:ext>
            </a:extLst>
          </p:cNvPr>
          <p:cNvSpPr txBox="1"/>
          <p:nvPr/>
        </p:nvSpPr>
        <p:spPr>
          <a:xfrm>
            <a:off x="4913418" y="6245225"/>
            <a:ext cx="4262444" cy="369332"/>
          </a:xfrm>
          <a:prstGeom prst="rect">
            <a:avLst/>
          </a:prstGeom>
          <a:noFill/>
        </p:spPr>
        <p:txBody>
          <a:bodyPr wrap="square" rtlCol="0">
            <a:spAutoFit/>
          </a:bodyPr>
          <a:lstStyle/>
          <a:p>
            <a:r>
              <a:rPr lang="cs-CZ" dirty="0">
                <a:solidFill>
                  <a:schemeClr val="bg1"/>
                </a:solidFill>
              </a:rPr>
              <a:t>Chlumský J. </a:t>
            </a:r>
            <a:r>
              <a:rPr lang="cs-CZ" b="0" i="0" dirty="0">
                <a:solidFill>
                  <a:schemeClr val="bg1"/>
                </a:solidFill>
                <a:effectLst/>
                <a:latin typeface="Roboto" panose="02000000000000000000" pitchFamily="2" charset="0"/>
              </a:rPr>
              <a:t> </a:t>
            </a:r>
            <a:r>
              <a:rPr lang="cs-CZ" b="0" i="0" dirty="0" err="1">
                <a:solidFill>
                  <a:schemeClr val="bg1"/>
                </a:solidFill>
                <a:effectLst/>
                <a:latin typeface="Roboto" panose="02000000000000000000" pitchFamily="2" charset="0"/>
              </a:rPr>
              <a:t>Prakt</a:t>
            </a:r>
            <a:r>
              <a:rPr lang="cs-CZ" b="0" i="0" dirty="0">
                <a:solidFill>
                  <a:schemeClr val="bg1"/>
                </a:solidFill>
                <a:effectLst/>
                <a:latin typeface="Roboto" panose="02000000000000000000" pitchFamily="2" charset="0"/>
              </a:rPr>
              <a:t> </a:t>
            </a:r>
            <a:r>
              <a:rPr lang="cs-CZ" b="0" i="0" dirty="0" err="1">
                <a:solidFill>
                  <a:schemeClr val="bg1"/>
                </a:solidFill>
                <a:effectLst/>
                <a:latin typeface="Roboto" panose="02000000000000000000" pitchFamily="2" charset="0"/>
              </a:rPr>
              <a:t>Lek</a:t>
            </a:r>
            <a:r>
              <a:rPr lang="cs-CZ" b="0" i="0" dirty="0">
                <a:solidFill>
                  <a:schemeClr val="bg1"/>
                </a:solidFill>
                <a:effectLst/>
                <a:latin typeface="Roboto" panose="02000000000000000000" pitchFamily="2" charset="0"/>
              </a:rPr>
              <a:t> 2011;91:296</a:t>
            </a:r>
            <a:r>
              <a:rPr lang="cs-CZ" b="0" i="0" u="sng" strike="noStrike" dirty="0">
                <a:solidFill>
                  <a:schemeClr val="bg1"/>
                </a:solidFill>
                <a:effectLst/>
                <a:latin typeface="Roboto" panose="02000000000000000000" pitchFamily="2" charset="0"/>
              </a:rPr>
              <a:t> </a:t>
            </a:r>
            <a:endParaRPr lang="cs-CZ" u="sng" dirty="0">
              <a:solidFill>
                <a:schemeClr val="bg1"/>
              </a:solidFill>
            </a:endParaRPr>
          </a:p>
        </p:txBody>
      </p:sp>
    </p:spTree>
    <p:extLst>
      <p:ext uri="{BB962C8B-B14F-4D97-AF65-F5344CB8AC3E}">
        <p14:creationId xmlns:p14="http://schemas.microsoft.com/office/powerpoint/2010/main" val="24829408"/>
      </p:ext>
    </p:extLst>
  </p:cSld>
  <p:clrMapOvr>
    <a:masterClrMapping/>
  </p:clrMapOvr>
</p:sld>
</file>

<file path=ppt/theme/theme1.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3200" b="0" i="0" u="none" strike="noStrike" cap="none" normalizeH="0" baseline="0" smtClean="0">
            <a:ln>
              <a:noFill/>
            </a:ln>
            <a:solidFill>
              <a:schemeClr val="bg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0" smtClean="0">
            <a:ln>
              <a:noFill/>
            </a:ln>
            <a:solidFill>
              <a:schemeClr val="bg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32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32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Výchozí návrh">
  <a:themeElements>
    <a:clrScheme name="">
      <a:dk1>
        <a:srgbClr val="5F5F5F"/>
      </a:dk1>
      <a:lt1>
        <a:srgbClr val="FFFFCC"/>
      </a:lt1>
      <a:dk2>
        <a:srgbClr val="000066"/>
      </a:dk2>
      <a:lt2>
        <a:srgbClr val="FFCC66"/>
      </a:lt2>
      <a:accent1>
        <a:srgbClr val="FF9933"/>
      </a:accent1>
      <a:accent2>
        <a:srgbClr val="CC0066"/>
      </a:accent2>
      <a:accent3>
        <a:srgbClr val="AAAAB8"/>
      </a:accent3>
      <a:accent4>
        <a:srgbClr val="DADAAE"/>
      </a:accent4>
      <a:accent5>
        <a:srgbClr val="FFCAAD"/>
      </a:accent5>
      <a:accent6>
        <a:srgbClr val="B9005C"/>
      </a:accent6>
      <a:hlink>
        <a:srgbClr val="CC00CC"/>
      </a:hlink>
      <a:folHlink>
        <a:srgbClr val="990099"/>
      </a:folHlink>
    </a:clrScheme>
    <a:fontScheme name="Výchozí návrh">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Výchozí návrh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Výchozí návrh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1298</Words>
  <Application>Microsoft Office PowerPoint</Application>
  <PresentationFormat>Předvádění na obrazovce (4:3)</PresentationFormat>
  <Paragraphs>272</Paragraphs>
  <Slides>27</Slides>
  <Notes>1</Notes>
  <HiddenSlides>7</HiddenSlides>
  <MMClips>0</MMClips>
  <ScaleCrop>false</ScaleCrop>
  <HeadingPairs>
    <vt:vector size="8" baseType="variant">
      <vt:variant>
        <vt:lpstr>Použitá písma</vt:lpstr>
      </vt:variant>
      <vt:variant>
        <vt:i4>9</vt:i4>
      </vt:variant>
      <vt:variant>
        <vt:lpstr>Motiv</vt:lpstr>
      </vt:variant>
      <vt:variant>
        <vt:i4>7</vt:i4>
      </vt:variant>
      <vt:variant>
        <vt:lpstr>Vložené servery OLE</vt:lpstr>
      </vt:variant>
      <vt:variant>
        <vt:i4>1</vt:i4>
      </vt:variant>
      <vt:variant>
        <vt:lpstr>Nadpisy snímků</vt:lpstr>
      </vt:variant>
      <vt:variant>
        <vt:i4>27</vt:i4>
      </vt:variant>
    </vt:vector>
  </HeadingPairs>
  <TitlesOfParts>
    <vt:vector size="44" baseType="lpstr">
      <vt:lpstr>Arial</vt:lpstr>
      <vt:lpstr>Arial Black</vt:lpstr>
      <vt:lpstr>Arial Narrow</vt:lpstr>
      <vt:lpstr>BlinkMacSystemFont</vt:lpstr>
      <vt:lpstr>Calibri</vt:lpstr>
      <vt:lpstr>Roboto</vt:lpstr>
      <vt:lpstr>Tahoma</vt:lpstr>
      <vt:lpstr>Times New Roman</vt:lpstr>
      <vt:lpstr>Wingdings 3</vt:lpstr>
      <vt:lpstr>2_Výchozí návrh</vt:lpstr>
      <vt:lpstr>Výchozí návrh</vt:lpstr>
      <vt:lpstr>10_Výchozí návrh</vt:lpstr>
      <vt:lpstr>1_Výchozí návrh</vt:lpstr>
      <vt:lpstr>3_Výchozí návrh</vt:lpstr>
      <vt:lpstr>4_Výchozí návrh</vt:lpstr>
      <vt:lpstr>5_Výchozí návrh</vt:lpstr>
      <vt:lpstr>Graf</vt:lpstr>
      <vt:lpstr>Srdeční troponiny  a natriuretické peptidy u kriticky nemocných</vt:lpstr>
      <vt:lpstr>  Srdeční troponiny (cTn)</vt:lpstr>
      <vt:lpstr>Srdeční troponiny (cTn)</vt:lpstr>
      <vt:lpstr>Diagnostické hranice/meze (cut-off)</vt:lpstr>
      <vt:lpstr>Srdeční troponiny I a T (cTnI, cTnT) </vt:lpstr>
      <vt:lpstr>AIM 2. typu </vt:lpstr>
      <vt:lpstr>Zvýšení cTn z kardiálních příčin</vt:lpstr>
      <vt:lpstr> cTn z primárně nekardiálních příčin</vt:lpstr>
      <vt:lpstr>Časté příčiny zvýšení cTn </vt:lpstr>
      <vt:lpstr>Analýza vyšetření TnI na KJ 3.IK</vt:lpstr>
      <vt:lpstr>Analýza vyšetření TnI na KJ 3. int.         </vt:lpstr>
      <vt:lpstr>Zastoupení „jiných“ dg s TnI &gt; 0,04 µg/l </vt:lpstr>
      <vt:lpstr>Analýza vyšetření TnI na KJ 3. int.         9/2008-9/2009</vt:lpstr>
      <vt:lpstr>Analýza vyšetření TnI na KJ 3. int.         9/2008-9/2009</vt:lpstr>
      <vt:lpstr>Rozložení TnI &gt; 0,04 µg/l pro jednotlivé dg</vt:lpstr>
      <vt:lpstr>Podíl TnI &gt; 0,04 µg/l pro jiné dg</vt:lpstr>
      <vt:lpstr>Plicní embolie  (hypoxie, zatížení PK) </vt:lpstr>
      <vt:lpstr>Vysoce senzitivní stanovení cTnI/cTnT High senzitive cTnT (hs-cTnT)</vt:lpstr>
      <vt:lpstr>Rule-out, Rule-in</vt:lpstr>
      <vt:lpstr>Typický pacient intenzivní péče</vt:lpstr>
      <vt:lpstr>Důsledky vyšetřování cTn  v kardiologii</vt:lpstr>
      <vt:lpstr>cTn</vt:lpstr>
      <vt:lpstr>Natriuretické peptidy</vt:lpstr>
      <vt:lpstr>Příčiny zvýšení NTpro/BNP</vt:lpstr>
      <vt:lpstr>NTproBNP</vt:lpstr>
      <vt:lpstr>NTproBNP u polymorbidního nemocného v těžkém stavu </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Tomas</dc:creator>
  <cp:lastModifiedBy>Janota Tomáš, MUDr. CSc.</cp:lastModifiedBy>
  <cp:revision>97</cp:revision>
  <cp:lastPrinted>2022-09-19T09:28:32Z</cp:lastPrinted>
  <dcterms:created xsi:type="dcterms:W3CDTF">2019-09-29T15:17:26Z</dcterms:created>
  <dcterms:modified xsi:type="dcterms:W3CDTF">2022-09-19T09:28:50Z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2022-08-25T13:24:43Z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ActionId">
    <vt:lpwstr>2fd0252e-1f94-47d8-a9c2-ee6d5d7f4984</vt:lpwstr>
  </property>
  <property fmtid="{D5CDD505-2E9C-101B-9397-08002B2CF9AE}" pid="8" name="MSIP_Label_2063cd7f-2d21-486a-9f29-9c1683fdd175_ContentBits">
    <vt:lpwstr>0</vt:lpwstr>
  </property>
</Properties>
</file>