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054" r:id="rId2"/>
    <p:sldId id="572" r:id="rId3"/>
    <p:sldId id="1125" r:id="rId4"/>
    <p:sldId id="259" r:id="rId5"/>
    <p:sldId id="1124" r:id="rId6"/>
    <p:sldId id="1128" r:id="rId7"/>
    <p:sldId id="605" r:id="rId8"/>
    <p:sldId id="591" r:id="rId9"/>
    <p:sldId id="579" r:id="rId10"/>
    <p:sldId id="590" r:id="rId11"/>
    <p:sldId id="608" r:id="rId12"/>
    <p:sldId id="431" r:id="rId13"/>
    <p:sldId id="1118" r:id="rId14"/>
    <p:sldId id="1119" r:id="rId15"/>
    <p:sldId id="1120" r:id="rId16"/>
    <p:sldId id="1121" r:id="rId17"/>
    <p:sldId id="1122" r:id="rId18"/>
    <p:sldId id="1127" r:id="rId19"/>
    <p:sldId id="270" r:id="rId20"/>
    <p:sldId id="1063" r:id="rId21"/>
    <p:sldId id="1014" r:id="rId2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1914" y="174"/>
      </p:cViewPr>
      <p:guideLst>
        <p:guide orient="horz" pos="2160"/>
        <p:guide pos="2880"/>
      </p:guideLst>
    </p:cSldViewPr>
  </p:slideViewPr>
  <p:notesTextViewPr>
    <p:cViewPr>
      <p:scale>
        <a:sx n="1" d="1"/>
        <a:sy n="1" d="1"/>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E35F91-9738-4EE1-AE6D-6E0724AC6DD1}" type="datetimeFigureOut">
              <a:rPr lang="cs-CZ"/>
              <a:pPr>
                <a:defRPr/>
              </a:pPr>
              <a:t>02.09.2022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3BAEE8-2DF4-4DCB-A8AE-497977BCDB4F}" type="slidenum">
              <a:rPr lang="cs-CZ"/>
              <a:pPr>
                <a:defRPr/>
              </a:pPr>
              <a:t>‹#›</a:t>
            </a:fld>
            <a:endParaRPr lang="cs-CZ"/>
          </a:p>
        </p:txBody>
      </p:sp>
    </p:spTree>
    <p:extLst>
      <p:ext uri="{BB962C8B-B14F-4D97-AF65-F5344CB8AC3E}">
        <p14:creationId xmlns:p14="http://schemas.microsoft.com/office/powerpoint/2010/main" val="1663486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78005F1-F9DC-4ACA-BC08-B416A78D3C8C}" type="slidenum">
              <a:rPr lang="cs-CZ" altLang="cs-CZ" smtClean="0">
                <a:latin typeface="Times New Roman" pitchFamily="18" charset="0"/>
              </a:rPr>
              <a:pPr/>
              <a:t>1</a:t>
            </a:fld>
            <a:endParaRPr lang="cs-CZ" altLang="cs-CZ">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FB12196-BC92-4D27-8A6C-B52D104762A7}" type="datetimeFigureOut">
              <a:rPr lang="cs-CZ"/>
              <a:pPr>
                <a:defRPr/>
              </a:pPr>
              <a:t>02.09.2022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140C3CA-AFA9-4BC5-BE7C-EC46E686D004}"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DB116451-6CED-4965-94F2-459F640264A7}" type="datetimeFigureOut">
              <a:rPr lang="cs-CZ"/>
              <a:pPr>
                <a:defRPr/>
              </a:pPr>
              <a:t>02.09.2022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1AD23BB-0376-40E1-A588-769275119ECD}"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2045DEBD-6750-45A2-A15D-65E0F6555462}" type="datetimeFigureOut">
              <a:rPr lang="cs-CZ"/>
              <a:pPr>
                <a:defRPr/>
              </a:pPr>
              <a:t>02.09.2022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2133830-AC87-400A-895F-8D4EEB6DEBEB}"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02D48113-3E15-4428-896D-4D5799FF6417}" type="slidenum">
              <a:rPr lang="en-US"/>
              <a:pPr>
                <a:defRPr/>
              </a:pPr>
              <a:t>‹#›</a:t>
            </a:fld>
            <a:endParaRPr lang="en-US"/>
          </a:p>
        </p:txBody>
      </p:sp>
    </p:spTree>
    <p:extLst>
      <p:ext uri="{BB962C8B-B14F-4D97-AF65-F5344CB8AC3E}">
        <p14:creationId xmlns:p14="http://schemas.microsoft.com/office/powerpoint/2010/main" val="23036524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142712F-DCF7-4DCB-BB48-D09209256E74}" type="datetimeFigureOut">
              <a:rPr lang="cs-CZ"/>
              <a:pPr>
                <a:defRPr/>
              </a:pPr>
              <a:t>02.09.2022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546EA35-8DDC-4CF8-B8D1-3E6D8E23236A}"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280A032-9CAF-4D04-AD97-8E770295926E}" type="datetimeFigureOut">
              <a:rPr lang="cs-CZ"/>
              <a:pPr>
                <a:defRPr/>
              </a:pPr>
              <a:t>02.09.2022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18E2401-F7A3-49AC-ABD3-6B28375C2066}"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EB7C6555-4D95-4E33-94B5-313B0D830631}" type="datetimeFigureOut">
              <a:rPr lang="cs-CZ"/>
              <a:pPr>
                <a:defRPr/>
              </a:pPr>
              <a:t>02.09.2022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EC86BCF-5555-4A5B-850A-2C2956084F33}"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22F77ECE-0FB5-4335-9471-3C12D42DD586}" type="datetimeFigureOut">
              <a:rPr lang="cs-CZ"/>
              <a:pPr>
                <a:defRPr/>
              </a:pPr>
              <a:t>02.09.2022</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868CBEC0-38A5-4D9D-A3E2-30ABE595340A}"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0D68713F-24F5-4C64-9F8E-3C4D011F57E7}" type="datetimeFigureOut">
              <a:rPr lang="cs-CZ"/>
              <a:pPr>
                <a:defRPr/>
              </a:pPr>
              <a:t>02.09.2022</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6F80749F-9FD7-4BDB-9639-AFB85F830748}"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83B70346-D7BA-4FEA-9AEB-BBCBF6F09A78}" type="datetimeFigureOut">
              <a:rPr lang="cs-CZ"/>
              <a:pPr>
                <a:defRPr/>
              </a:pPr>
              <a:t>02.09.2022</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6594E42-E1C6-4E6A-9FAD-17DA45296DF2}"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47A6306B-67F1-4D9C-B88F-192BF67D626F}" type="datetimeFigureOut">
              <a:rPr lang="cs-CZ"/>
              <a:pPr>
                <a:defRPr/>
              </a:pPr>
              <a:t>02.09.2022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DB206E1-AE6A-40DC-89D7-65BC1253475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2ED21AAC-DDC2-49AA-AF5E-9E0E4EA7397C}" type="datetimeFigureOut">
              <a:rPr lang="cs-CZ"/>
              <a:pPr>
                <a:defRPr/>
              </a:pPr>
              <a:t>02.09.2022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219B811A-CC67-4B4A-BC3E-00570FC844E2}"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61495A-AB21-4D63-A09F-6C3919E7C4A4}" type="datetimeFigureOut">
              <a:rPr lang="cs-CZ"/>
              <a:pPr>
                <a:defRPr/>
              </a:pPr>
              <a:t>02.09.2022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51B790A-B059-46DC-9015-F170A676CE5D}"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467544" y="404813"/>
            <a:ext cx="8136904" cy="1816567"/>
          </a:xfrm>
          <a:prstGeom prst="roundRect">
            <a:avLst>
              <a:gd name="adj" fmla="val 16667"/>
            </a:avLst>
          </a:prstGeom>
          <a:solidFill>
            <a:schemeClr val="tx2"/>
          </a:solidFill>
          <a:ln w="9525">
            <a:noFill/>
            <a:round/>
            <a:headEnd/>
            <a:tailEn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cs-CZ" sz="3200" b="1" dirty="0" err="1">
                <a:solidFill>
                  <a:schemeClr val="bg1"/>
                </a:solidFill>
                <a:effectLst/>
                <a:latin typeface="Calibri" panose="020F0502020204030204" pitchFamily="34" charset="0"/>
                <a:ea typeface="Times New Roman" panose="02020603050405020304" pitchFamily="18" charset="0"/>
              </a:rPr>
              <a:t>Koagulopatie</a:t>
            </a:r>
            <a:r>
              <a:rPr lang="cs-CZ" sz="3200" b="1" dirty="0">
                <a:solidFill>
                  <a:schemeClr val="bg1"/>
                </a:solidFill>
                <a:effectLst/>
                <a:latin typeface="Calibri" panose="020F0502020204030204" pitchFamily="34" charset="0"/>
                <a:ea typeface="Times New Roman" panose="02020603050405020304" pitchFamily="18" charset="0"/>
              </a:rPr>
              <a:t> u onemocnění SARS-CoV-2</a:t>
            </a:r>
            <a:endParaRPr lang="cs-CZ" sz="3200" dirty="0">
              <a:solidFill>
                <a:schemeClr val="bg1"/>
              </a:solidFill>
              <a:effectLst/>
              <a:latin typeface="Times New Roman" panose="02020603050405020304" pitchFamily="18" charset="0"/>
              <a:ea typeface="Times New Roman" panose="02020603050405020304" pitchFamily="18" charset="0"/>
            </a:endParaRPr>
          </a:p>
        </p:txBody>
      </p:sp>
      <p:sp>
        <p:nvSpPr>
          <p:cNvPr id="5123" name="Rectangle 3"/>
          <p:cNvSpPr>
            <a:spLocks noGrp="1" noChangeArrowheads="1"/>
          </p:cNvSpPr>
          <p:nvPr>
            <p:ph type="title"/>
          </p:nvPr>
        </p:nvSpPr>
        <p:spPr>
          <a:xfrm rot="10800000" flipV="1">
            <a:off x="899592" y="4881202"/>
            <a:ext cx="7526858" cy="1644142"/>
          </a:xfrm>
          <a:ln w="19050">
            <a:noFill/>
          </a:ln>
          <a:effectLst/>
          <a:scene3d>
            <a:camera prst="orthographicFront">
              <a:rot lat="0" lon="0" rev="0"/>
            </a:camera>
            <a:lightRig rig="chilly" dir="t">
              <a:rot lat="0" lon="0" rev="18480000"/>
            </a:lightRig>
          </a:scene3d>
          <a:sp3d prstMaterial="clear">
            <a:bevelT h="63500"/>
          </a:sp3d>
        </p:spPr>
        <p:txBody>
          <a:bodyPr/>
          <a:lstStyle/>
          <a:p>
            <a:pPr>
              <a:defRPr/>
            </a:pPr>
            <a:br>
              <a:rPr lang="cs-CZ" altLang="cs-CZ" sz="1800" dirty="0">
                <a:latin typeface="+mn-lt"/>
              </a:rPr>
            </a:br>
            <a:br>
              <a:rPr lang="cs-CZ" altLang="cs-CZ" sz="1800" dirty="0">
                <a:latin typeface="+mn-lt"/>
              </a:rPr>
            </a:br>
            <a:br>
              <a:rPr lang="cs-CZ" altLang="cs-CZ" sz="1800" dirty="0">
                <a:latin typeface="+mn-lt"/>
              </a:rPr>
            </a:br>
            <a:br>
              <a:rPr lang="cs-CZ" altLang="cs-CZ" sz="1800" dirty="0">
                <a:latin typeface="+mn-lt"/>
              </a:rPr>
            </a:br>
            <a:br>
              <a:rPr lang="cs-CZ" altLang="cs-CZ" sz="1800" dirty="0">
                <a:latin typeface="+mn-lt"/>
              </a:rPr>
            </a:br>
            <a:br>
              <a:rPr lang="cs-CZ" altLang="cs-CZ" sz="1800" dirty="0">
                <a:latin typeface="+mn-lt"/>
              </a:rPr>
            </a:br>
            <a:r>
              <a:rPr lang="cs-CZ" altLang="cs-CZ" sz="2000" b="1" dirty="0">
                <a:latin typeface="+mn-lt"/>
              </a:rPr>
              <a:t>as. MUDr. Zuzana </a:t>
            </a:r>
            <a:r>
              <a:rPr lang="cs-CZ" altLang="cs-CZ" sz="2000" b="1" dirty="0" err="1">
                <a:latin typeface="+mn-lt"/>
              </a:rPr>
              <a:t>Zenáhlíková</a:t>
            </a:r>
            <a:r>
              <a:rPr lang="cs-CZ" altLang="cs-CZ" sz="2000" b="1" dirty="0">
                <a:latin typeface="+mn-lt"/>
              </a:rPr>
              <a:t>, PhD.</a:t>
            </a:r>
            <a:br>
              <a:rPr lang="cs-CZ" sz="2000" b="1" dirty="0"/>
            </a:br>
            <a:br>
              <a:rPr lang="cs-CZ" sz="1600" dirty="0"/>
            </a:br>
            <a:br>
              <a:rPr lang="cs-CZ" sz="1800" dirty="0">
                <a:latin typeface="+mn-lt"/>
              </a:rPr>
            </a:br>
            <a:r>
              <a:rPr lang="cs-CZ" sz="1800" dirty="0">
                <a:solidFill>
                  <a:srgbClr val="C00000"/>
                </a:solidFill>
              </a:rPr>
              <a:t>Symposium klinické biochemie – FONS 2022</a:t>
            </a:r>
            <a:br>
              <a:rPr lang="cs-CZ" sz="1800" dirty="0">
                <a:solidFill>
                  <a:srgbClr val="7030A0"/>
                </a:solidFill>
              </a:rPr>
            </a:br>
            <a:r>
              <a:rPr lang="cs-CZ" sz="1800" dirty="0">
                <a:solidFill>
                  <a:srgbClr val="C00000"/>
                </a:solidFill>
              </a:rPr>
              <a:t>19. 9. 2022, Pardubice</a:t>
            </a:r>
            <a:br>
              <a:rPr lang="cs-CZ" sz="1800" dirty="0">
                <a:latin typeface="+mn-lt"/>
              </a:rPr>
            </a:br>
            <a:br>
              <a:rPr lang="cs-CZ" sz="2000" b="1" dirty="0"/>
            </a:br>
            <a:br>
              <a:rPr lang="cs-CZ" dirty="0"/>
            </a:br>
            <a:r>
              <a:rPr lang="cs-CZ" b="1" dirty="0">
                <a:solidFill>
                  <a:srgbClr val="7030A0"/>
                </a:solidFill>
              </a:rPr>
              <a:t> </a:t>
            </a:r>
            <a:endParaRPr lang="cs-CZ" altLang="cs-CZ" sz="1600" dirty="0"/>
          </a:p>
        </p:txBody>
      </p:sp>
      <p:sp>
        <p:nvSpPr>
          <p:cNvPr id="5125" name="Rectangle 5"/>
          <p:cNvSpPr>
            <a:spLocks noChangeArrowheads="1"/>
          </p:cNvSpPr>
          <p:nvPr/>
        </p:nvSpPr>
        <p:spPr bwMode="auto">
          <a:xfrm>
            <a:off x="0" y="2544763"/>
            <a:ext cx="1841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pPr>
            <a:endParaRPr lang="cs-CZ" altLang="cs-CZ" sz="2400">
              <a:solidFill>
                <a:schemeClr val="bg1"/>
              </a:solidFill>
              <a:latin typeface="Times New Roman" pitchFamily="18" charset="0"/>
            </a:endParaRPr>
          </a:p>
        </p:txBody>
      </p:sp>
      <p:sp>
        <p:nvSpPr>
          <p:cNvPr id="5126" name="Rectangle 6"/>
          <p:cNvSpPr>
            <a:spLocks noChangeArrowheads="1"/>
          </p:cNvSpPr>
          <p:nvPr/>
        </p:nvSpPr>
        <p:spPr bwMode="auto">
          <a:xfrm flipV="1">
            <a:off x="-6445224" y="3010261"/>
            <a:ext cx="225710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pPr>
            <a:endParaRPr lang="cs-CZ" altLang="cs-CZ" sz="2400">
              <a:solidFill>
                <a:schemeClr val="bg1"/>
              </a:solidFill>
              <a:latin typeface="Times New Roman" pitchFamily="18" charset="0"/>
            </a:endParaRPr>
          </a:p>
          <a:p>
            <a:pPr>
              <a:lnSpc>
                <a:spcPct val="90000"/>
              </a:lnSpc>
            </a:pPr>
            <a:r>
              <a:rPr lang="cs-CZ" altLang="cs-CZ" sz="2400">
                <a:solidFill>
                  <a:schemeClr val="bg1"/>
                </a:solidFill>
                <a:latin typeface="Times New Roman" pitchFamily="18" charset="0"/>
              </a:rPr>
              <a:t>.</a:t>
            </a:r>
          </a:p>
        </p:txBody>
      </p:sp>
      <p:pic>
        <p:nvPicPr>
          <p:cNvPr id="5131" name="Picture 5" descr="LOGO_LF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0510" y="2492223"/>
            <a:ext cx="1295940" cy="126733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pic>
      <p:pic>
        <p:nvPicPr>
          <p:cNvPr id="5132" name="Picture 6" descr="Logo T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1185"/>
          <a:stretch>
            <a:fillRect/>
          </a:stretch>
        </p:blipFill>
        <p:spPr bwMode="auto">
          <a:xfrm>
            <a:off x="5275189" y="2532048"/>
            <a:ext cx="841581" cy="81359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8"/>
          <p:cNvSpPr>
            <a:spLocks noChangeArrowheads="1"/>
          </p:cNvSpPr>
          <p:nvPr/>
        </p:nvSpPr>
        <p:spPr bwMode="auto">
          <a:xfrm rot="10758506" flipV="1">
            <a:off x="4789013" y="3490921"/>
            <a:ext cx="1735623" cy="46166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buClr>
                <a:srgbClr val="000000"/>
              </a:buClr>
              <a:buSzPct val="100000"/>
              <a:buFont typeface="Times New Roman" pitchFamily="18" charset="0"/>
              <a:buNone/>
            </a:pPr>
            <a:r>
              <a:rPr lang="cs-CZ" altLang="cs-CZ" sz="1200" b="1" dirty="0">
                <a:effectLst>
                  <a:outerShdw blurRad="38100" dist="38100" dir="2700000" algn="tl">
                    <a:srgbClr val="C0C0C0"/>
                  </a:outerShdw>
                </a:effectLst>
                <a:latin typeface="Comic Sans MS" pitchFamily="66" charset="0"/>
              </a:rPr>
              <a:t>    </a:t>
            </a:r>
            <a:r>
              <a:rPr lang="cs-CZ" altLang="cs-CZ" sz="1200" b="1" dirty="0">
                <a:solidFill>
                  <a:srgbClr val="C00000"/>
                </a:solidFill>
                <a:latin typeface="Source Sans Pro" panose="020B0503030403020204" pitchFamily="34" charset="0"/>
                <a:ea typeface="Source Sans Pro" panose="020B0503030403020204" pitchFamily="34" charset="0"/>
                <a:cs typeface="David" panose="020E0502060401010101" pitchFamily="34" charset="-79"/>
              </a:rPr>
              <a:t>Trombotické</a:t>
            </a:r>
          </a:p>
          <a:p>
            <a:pPr algn="ctr" eaLnBrk="0" hangingPunct="0">
              <a:buClr>
                <a:srgbClr val="000000"/>
              </a:buClr>
              <a:buSzPct val="100000"/>
              <a:buFont typeface="Times New Roman" pitchFamily="18" charset="0"/>
              <a:buNone/>
            </a:pPr>
            <a:r>
              <a:rPr lang="cs-CZ" altLang="cs-CZ" sz="1200" b="1" dirty="0">
                <a:solidFill>
                  <a:srgbClr val="C00000"/>
                </a:solidFill>
                <a:latin typeface="Source Sans Pro" panose="020B0503030403020204" pitchFamily="34" charset="0"/>
                <a:ea typeface="Source Sans Pro" panose="020B0503030403020204" pitchFamily="34" charset="0"/>
                <a:cs typeface="David" panose="020E0502060401010101" pitchFamily="34" charset="-79"/>
              </a:rPr>
              <a:t>        centrum VFN</a:t>
            </a:r>
          </a:p>
        </p:txBody>
      </p:sp>
      <p:pic>
        <p:nvPicPr>
          <p:cNvPr id="2" name="Obrázek 1">
            <a:extLst>
              <a:ext uri="{FF2B5EF4-FFF2-40B4-BE49-F238E27FC236}">
                <a16:creationId xmlns:a16="http://schemas.microsoft.com/office/drawing/2014/main" id="{9F42CCC2-34EA-40C1-96D7-DCDA25FAE144}"/>
              </a:ext>
            </a:extLst>
          </p:cNvPr>
          <p:cNvPicPr>
            <a:picLocks noChangeAspect="1"/>
          </p:cNvPicPr>
          <p:nvPr/>
        </p:nvPicPr>
        <p:blipFill>
          <a:blip r:embed="rId5"/>
          <a:stretch>
            <a:fillRect/>
          </a:stretch>
        </p:blipFill>
        <p:spPr>
          <a:xfrm>
            <a:off x="3065407" y="2423401"/>
            <a:ext cx="1295940" cy="14075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Obrázek 3" descr="Obsah obrázku kreslení&#10;&#10;Popis byl vytvořen automaticky">
            <a:extLst>
              <a:ext uri="{FF2B5EF4-FFF2-40B4-BE49-F238E27FC236}">
                <a16:creationId xmlns:a16="http://schemas.microsoft.com/office/drawing/2014/main" id="{564F57B9-AD12-4553-A535-98E0ADA6BE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2423401"/>
            <a:ext cx="1367478" cy="13674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73713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DA3CE8-2D94-4C46-9BAD-353E02EAC6A8}"/>
              </a:ext>
            </a:extLst>
          </p:cNvPr>
          <p:cNvSpPr>
            <a:spLocks noGrp="1"/>
          </p:cNvSpPr>
          <p:nvPr>
            <p:ph type="title"/>
          </p:nvPr>
        </p:nvSpPr>
        <p:spPr>
          <a:solidFill>
            <a:srgbClr val="002060"/>
          </a:solidFill>
        </p:spPr>
        <p:txBody>
          <a:bodyPr/>
          <a:lstStyle/>
          <a:p>
            <a:r>
              <a:rPr lang="cs-CZ" sz="2800" b="1" dirty="0">
                <a:solidFill>
                  <a:schemeClr val="bg1"/>
                </a:solidFill>
              </a:rPr>
              <a:t>Skupiny se zvýšeným rizikem TEN u nemocných s COVID -19</a:t>
            </a:r>
          </a:p>
        </p:txBody>
      </p:sp>
      <p:sp>
        <p:nvSpPr>
          <p:cNvPr id="3" name="Zástupný obsah 2">
            <a:extLst>
              <a:ext uri="{FF2B5EF4-FFF2-40B4-BE49-F238E27FC236}">
                <a16:creationId xmlns:a16="http://schemas.microsoft.com/office/drawing/2014/main" id="{46ED065A-587A-494C-A405-BB3B2E616349}"/>
              </a:ext>
            </a:extLst>
          </p:cNvPr>
          <p:cNvSpPr>
            <a:spLocks noGrp="1"/>
          </p:cNvSpPr>
          <p:nvPr>
            <p:ph idx="1"/>
          </p:nvPr>
        </p:nvSpPr>
        <p:spPr>
          <a:xfrm>
            <a:off x="683569" y="1700808"/>
            <a:ext cx="7776864" cy="3842743"/>
          </a:xfrm>
        </p:spPr>
        <p:txBody>
          <a:bodyPr/>
          <a:lstStyle/>
          <a:p>
            <a:pPr>
              <a:lnSpc>
                <a:spcPct val="150000"/>
              </a:lnSpc>
            </a:pPr>
            <a:r>
              <a:rPr lang="cs-CZ" sz="2000" b="1" dirty="0"/>
              <a:t>Gravidní</a:t>
            </a:r>
          </a:p>
          <a:p>
            <a:pPr>
              <a:lnSpc>
                <a:spcPct val="150000"/>
              </a:lnSpc>
            </a:pPr>
            <a:r>
              <a:rPr lang="cs-CZ" sz="2000" b="1" dirty="0"/>
              <a:t>Staří pacienti &gt;  65 let</a:t>
            </a:r>
          </a:p>
          <a:p>
            <a:pPr>
              <a:lnSpc>
                <a:spcPct val="150000"/>
              </a:lnSpc>
            </a:pPr>
            <a:r>
              <a:rPr lang="cs-CZ" sz="2000" b="1" dirty="0"/>
              <a:t>Imobilní</a:t>
            </a:r>
          </a:p>
          <a:p>
            <a:pPr>
              <a:lnSpc>
                <a:spcPct val="150000"/>
              </a:lnSpc>
            </a:pPr>
            <a:r>
              <a:rPr lang="cs-CZ" sz="2000" b="1" dirty="0" err="1"/>
              <a:t>Chron</a:t>
            </a:r>
            <a:r>
              <a:rPr lang="cs-CZ" sz="2000" b="1" dirty="0"/>
              <a:t>. nemocní – ICHS, srdeční selhání, </a:t>
            </a:r>
            <a:r>
              <a:rPr lang="cs-CZ" sz="2000" b="1" dirty="0" err="1"/>
              <a:t>chron</a:t>
            </a:r>
            <a:r>
              <a:rPr lang="cs-CZ" sz="2000" b="1" dirty="0"/>
              <a:t>. plicní onemocnění, hypertense, diabetes, aktivní nádorové onemocnění, </a:t>
            </a:r>
          </a:p>
          <a:p>
            <a:pPr>
              <a:lnSpc>
                <a:spcPct val="150000"/>
              </a:lnSpc>
            </a:pPr>
            <a:r>
              <a:rPr lang="cs-CZ" sz="2000" b="1" dirty="0"/>
              <a:t>Obézní ( BMI &gt; 30) </a:t>
            </a:r>
            <a:r>
              <a:rPr lang="cs-CZ" sz="2000" dirty="0"/>
              <a:t>/</a:t>
            </a:r>
            <a:r>
              <a:rPr lang="cs-CZ" sz="2000" dirty="0" err="1"/>
              <a:t>a</a:t>
            </a:r>
            <a:r>
              <a:rPr lang="cs-CZ" sz="1800" dirty="0" err="1"/>
              <a:t>dipokiny</a:t>
            </a:r>
            <a:r>
              <a:rPr lang="cs-CZ" sz="1800" dirty="0"/>
              <a:t> slouží jako jakýsi rezervoár ACE2/</a:t>
            </a:r>
            <a:endParaRPr lang="cs-CZ" sz="1800" b="1" dirty="0"/>
          </a:p>
          <a:p>
            <a:pPr>
              <a:lnSpc>
                <a:spcPct val="150000"/>
              </a:lnSpc>
            </a:pPr>
            <a:r>
              <a:rPr lang="cs-CZ" sz="2000" b="1" dirty="0"/>
              <a:t>Prodělaná TEN</a:t>
            </a:r>
          </a:p>
          <a:p>
            <a:pPr>
              <a:lnSpc>
                <a:spcPct val="150000"/>
              </a:lnSpc>
            </a:pPr>
            <a:r>
              <a:rPr lang="cs-CZ" sz="2000" b="1" dirty="0"/>
              <a:t>Genetická disposice ( ? ) </a:t>
            </a:r>
          </a:p>
        </p:txBody>
      </p:sp>
      <p:pic>
        <p:nvPicPr>
          <p:cNvPr id="6" name="Obrázek 5">
            <a:extLst>
              <a:ext uri="{FF2B5EF4-FFF2-40B4-BE49-F238E27FC236}">
                <a16:creationId xmlns:a16="http://schemas.microsoft.com/office/drawing/2014/main" id="{9083A184-8AE2-47F0-8A34-B55179F65F1A}"/>
              </a:ext>
            </a:extLst>
          </p:cNvPr>
          <p:cNvPicPr>
            <a:picLocks noChangeAspect="1"/>
          </p:cNvPicPr>
          <p:nvPr/>
        </p:nvPicPr>
        <p:blipFill>
          <a:blip r:embed="rId2"/>
          <a:stretch>
            <a:fillRect/>
          </a:stretch>
        </p:blipFill>
        <p:spPr>
          <a:xfrm>
            <a:off x="7308304" y="6525344"/>
            <a:ext cx="1440160" cy="207679"/>
          </a:xfrm>
          <a:prstGeom prst="rect">
            <a:avLst/>
          </a:prstGeom>
        </p:spPr>
      </p:pic>
    </p:spTree>
    <p:extLst>
      <p:ext uri="{BB962C8B-B14F-4D97-AF65-F5344CB8AC3E}">
        <p14:creationId xmlns:p14="http://schemas.microsoft.com/office/powerpoint/2010/main" val="227069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630753-862D-435E-9F6F-4BF1C36E0080}"/>
              </a:ext>
            </a:extLst>
          </p:cNvPr>
          <p:cNvSpPr>
            <a:spLocks noGrp="1"/>
          </p:cNvSpPr>
          <p:nvPr>
            <p:ph type="title"/>
          </p:nvPr>
        </p:nvSpPr>
        <p:spPr>
          <a:xfrm>
            <a:off x="457200" y="274638"/>
            <a:ext cx="8229600" cy="850106"/>
          </a:xfrm>
          <a:solidFill>
            <a:srgbClr val="002060"/>
          </a:solidFill>
        </p:spPr>
        <p:txBody>
          <a:bodyPr/>
          <a:lstStyle/>
          <a:p>
            <a:r>
              <a:rPr lang="cs-CZ" sz="2800" b="1" dirty="0">
                <a:solidFill>
                  <a:schemeClr val="bg1"/>
                </a:solidFill>
              </a:rPr>
              <a:t>Manifestace onemocnění COVID -19 a klinická stadia </a:t>
            </a:r>
          </a:p>
        </p:txBody>
      </p:sp>
      <p:pic>
        <p:nvPicPr>
          <p:cNvPr id="4" name="Zástupný obsah 3">
            <a:extLst>
              <a:ext uri="{FF2B5EF4-FFF2-40B4-BE49-F238E27FC236}">
                <a16:creationId xmlns:a16="http://schemas.microsoft.com/office/drawing/2014/main" id="{E69263EC-41FB-48E0-B2EE-564C5645A5D3}"/>
              </a:ext>
            </a:extLst>
          </p:cNvPr>
          <p:cNvPicPr>
            <a:picLocks noGrp="1" noChangeAspect="1"/>
          </p:cNvPicPr>
          <p:nvPr>
            <p:ph idx="1"/>
          </p:nvPr>
        </p:nvPicPr>
        <p:blipFill>
          <a:blip r:embed="rId2"/>
          <a:stretch>
            <a:fillRect/>
          </a:stretch>
        </p:blipFill>
        <p:spPr>
          <a:xfrm>
            <a:off x="484584" y="1196788"/>
            <a:ext cx="7934513" cy="4704701"/>
          </a:xfrm>
          <a:prstGeom prst="rect">
            <a:avLst/>
          </a:prstGeom>
        </p:spPr>
      </p:pic>
      <p:sp>
        <p:nvSpPr>
          <p:cNvPr id="3" name="Obdélník 2">
            <a:extLst>
              <a:ext uri="{FF2B5EF4-FFF2-40B4-BE49-F238E27FC236}">
                <a16:creationId xmlns:a16="http://schemas.microsoft.com/office/drawing/2014/main" id="{BDAB458E-0937-4995-B265-AC406FFF4159}"/>
              </a:ext>
            </a:extLst>
          </p:cNvPr>
          <p:cNvSpPr/>
          <p:nvPr/>
        </p:nvSpPr>
        <p:spPr>
          <a:xfrm>
            <a:off x="6156176" y="6055258"/>
            <a:ext cx="2088232" cy="246221"/>
          </a:xfrm>
          <a:prstGeom prst="rect">
            <a:avLst/>
          </a:prstGeom>
        </p:spPr>
        <p:txBody>
          <a:bodyPr wrap="square">
            <a:spAutoFit/>
          </a:bodyPr>
          <a:lstStyle/>
          <a:p>
            <a:r>
              <a:rPr lang="cs-CZ" sz="1000" dirty="0">
                <a:latin typeface="+mn-lt"/>
                <a:cs typeface="Arial" panose="020B0604020202020204" pitchFamily="34" charset="0"/>
              </a:rPr>
              <a:t>                                       www.who.com</a:t>
            </a:r>
            <a:endParaRPr lang="cs-CZ" sz="1000" dirty="0">
              <a:latin typeface="+mn-lt"/>
            </a:endParaRPr>
          </a:p>
        </p:txBody>
      </p:sp>
    </p:spTree>
    <p:extLst>
      <p:ext uri="{BB962C8B-B14F-4D97-AF65-F5344CB8AC3E}">
        <p14:creationId xmlns:p14="http://schemas.microsoft.com/office/powerpoint/2010/main" val="208865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4F24-3685-45E7-8AE2-88861DE52B09}"/>
              </a:ext>
            </a:extLst>
          </p:cNvPr>
          <p:cNvSpPr>
            <a:spLocks noGrp="1"/>
          </p:cNvSpPr>
          <p:nvPr>
            <p:ph type="title"/>
          </p:nvPr>
        </p:nvSpPr>
        <p:spPr>
          <a:xfrm>
            <a:off x="611560" y="260648"/>
            <a:ext cx="8237258" cy="936104"/>
          </a:xfrm>
          <a:solidFill>
            <a:srgbClr val="002060"/>
          </a:solidFill>
        </p:spPr>
        <p:txBody>
          <a:bodyPr/>
          <a:lstStyle/>
          <a:p>
            <a:r>
              <a:rPr lang="cs-CZ" sz="2400" b="1" dirty="0">
                <a:solidFill>
                  <a:schemeClr val="bg1"/>
                </a:solidFill>
              </a:rPr>
              <a:t>ANTITROMBOTICKÁ PROFYLAXE U NEMOCNÝCH S COVID-19</a:t>
            </a:r>
            <a:endParaRPr lang="cs-CZ" sz="2400" b="1" dirty="0">
              <a:solidFill>
                <a:schemeClr val="bg1"/>
              </a:solidFill>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F76EC56B-EF04-4CD5-942E-EB2B6270245E}"/>
              </a:ext>
            </a:extLst>
          </p:cNvPr>
          <p:cNvSpPr>
            <a:spLocks noGrp="1"/>
          </p:cNvSpPr>
          <p:nvPr>
            <p:ph idx="1"/>
          </p:nvPr>
        </p:nvSpPr>
        <p:spPr>
          <a:xfrm>
            <a:off x="611560" y="1484784"/>
            <a:ext cx="8237258" cy="4752527"/>
          </a:xfrm>
        </p:spPr>
        <p:txBody>
          <a:bodyPr>
            <a:noAutofit/>
          </a:bodyPr>
          <a:lstStyle/>
          <a:p>
            <a:pPr marL="0" indent="0">
              <a:buNone/>
            </a:pPr>
            <a:r>
              <a:rPr lang="cs-CZ" sz="1800" b="1" dirty="0"/>
              <a:t>1. ULTRAZVUKOVÝ SCREENING VTE DOLNÍCH KONČETIN A LABORATORNÍ MONITOROVÁNÍ (www.csth.cz)</a:t>
            </a:r>
          </a:p>
          <a:p>
            <a:endParaRPr lang="cs-CZ" sz="2000" dirty="0"/>
          </a:p>
          <a:p>
            <a:pPr marL="0" indent="0">
              <a:buNone/>
            </a:pPr>
            <a:r>
              <a:rPr lang="cs-CZ" sz="1800" b="1" dirty="0"/>
              <a:t>a) </a:t>
            </a:r>
            <a:r>
              <a:rPr lang="cs-CZ" sz="1800" dirty="0"/>
              <a:t>Není doporučován rutinní screening VTE pomocí </a:t>
            </a:r>
            <a:r>
              <a:rPr lang="cs-CZ" sz="1800" dirty="0" err="1"/>
              <a:t>bedside</a:t>
            </a:r>
            <a:r>
              <a:rPr lang="cs-CZ" sz="1800" dirty="0"/>
              <a:t> ultrazvuku dolních končetin nebo jen na základě elevace D-dimerů. </a:t>
            </a:r>
          </a:p>
          <a:p>
            <a:pPr marL="0" indent="0">
              <a:buNone/>
            </a:pPr>
            <a:endParaRPr lang="cs-CZ" sz="1800" dirty="0"/>
          </a:p>
          <a:p>
            <a:pPr marL="0" indent="0">
              <a:buNone/>
            </a:pPr>
            <a:r>
              <a:rPr lang="cs-CZ" sz="1800" b="1" dirty="0"/>
              <a:t>b) </a:t>
            </a:r>
            <a:r>
              <a:rPr lang="cs-CZ" sz="1800" dirty="0"/>
              <a:t>Dynamické zvyšování koncentrace d-dimerů, prodlužování protrombinového času, pokles počtu destiček pod 100x109 /L, koncentrace fibrinogenu pod 2 g/L nebo známky intravaskulární hemolýzy či syndromu uvolnění cytokinů mohou být indikátorem vysokého rizika, potřeby soustředěného sledování a vodítkem pro volbu intenzivnější léčby</a:t>
            </a:r>
          </a:p>
        </p:txBody>
      </p:sp>
      <p:sp>
        <p:nvSpPr>
          <p:cNvPr id="6" name="Obdélník 5">
            <a:extLst>
              <a:ext uri="{FF2B5EF4-FFF2-40B4-BE49-F238E27FC236}">
                <a16:creationId xmlns:a16="http://schemas.microsoft.com/office/drawing/2014/main" id="{A12F8A00-46F3-4585-B0C9-095EE538BB93}"/>
              </a:ext>
            </a:extLst>
          </p:cNvPr>
          <p:cNvSpPr/>
          <p:nvPr/>
        </p:nvSpPr>
        <p:spPr>
          <a:xfrm flipH="1">
            <a:off x="6516216" y="6045432"/>
            <a:ext cx="1872208" cy="369332"/>
          </a:xfrm>
          <a:prstGeom prst="rect">
            <a:avLst/>
          </a:prstGeom>
        </p:spPr>
        <p:txBody>
          <a:bodyPr wrap="square">
            <a:spAutoFit/>
          </a:bodyPr>
          <a:lstStyle/>
          <a:p>
            <a:r>
              <a:rPr lang="cs-CZ" dirty="0">
                <a:cs typeface="Arial" panose="020B0604020202020204" pitchFamily="34" charset="0"/>
              </a:rPr>
              <a:t> </a:t>
            </a:r>
            <a:endParaRPr lang="cs-CZ" sz="1000" dirty="0">
              <a:latin typeface="+mn-lt"/>
            </a:endParaRPr>
          </a:p>
        </p:txBody>
      </p:sp>
    </p:spTree>
    <p:extLst>
      <p:ext uri="{BB962C8B-B14F-4D97-AF65-F5344CB8AC3E}">
        <p14:creationId xmlns:p14="http://schemas.microsoft.com/office/powerpoint/2010/main" val="329248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4F24-3685-45E7-8AE2-88861DE52B09}"/>
              </a:ext>
            </a:extLst>
          </p:cNvPr>
          <p:cNvSpPr>
            <a:spLocks noGrp="1"/>
          </p:cNvSpPr>
          <p:nvPr>
            <p:ph type="title"/>
          </p:nvPr>
        </p:nvSpPr>
        <p:spPr>
          <a:xfrm>
            <a:off x="611560" y="260648"/>
            <a:ext cx="8237258" cy="936104"/>
          </a:xfrm>
          <a:solidFill>
            <a:srgbClr val="002060"/>
          </a:solidFill>
        </p:spPr>
        <p:txBody>
          <a:bodyPr/>
          <a:lstStyle/>
          <a:p>
            <a:r>
              <a:rPr lang="cs-CZ" sz="2400" b="1" dirty="0">
                <a:solidFill>
                  <a:schemeClr val="bg1"/>
                </a:solidFill>
              </a:rPr>
              <a:t>ANTITROMBOTICKÁ PROFYLAXE U NEMOCNÝCH S COVID-19</a:t>
            </a:r>
            <a:endParaRPr lang="cs-CZ" sz="2400" b="1" dirty="0">
              <a:solidFill>
                <a:schemeClr val="bg1"/>
              </a:solidFill>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F76EC56B-EF04-4CD5-942E-EB2B6270245E}"/>
              </a:ext>
            </a:extLst>
          </p:cNvPr>
          <p:cNvSpPr>
            <a:spLocks noGrp="1"/>
          </p:cNvSpPr>
          <p:nvPr>
            <p:ph idx="1"/>
          </p:nvPr>
        </p:nvSpPr>
        <p:spPr>
          <a:xfrm>
            <a:off x="611560" y="1484784"/>
            <a:ext cx="8237258" cy="4752527"/>
          </a:xfrm>
        </p:spPr>
        <p:txBody>
          <a:bodyPr>
            <a:noAutofit/>
          </a:bodyPr>
          <a:lstStyle/>
          <a:p>
            <a:pPr marL="0" indent="0">
              <a:buNone/>
            </a:pPr>
            <a:r>
              <a:rPr lang="cs-CZ" sz="1800" b="1" dirty="0"/>
              <a:t>2. ANTITROMBOTICKÁ PROFYLAXE U PACIENTŮ HOSPITALIZOVANÝCH NA STANDARDNÍCH LŮŽKÁCH (www.csth.cz)</a:t>
            </a:r>
          </a:p>
          <a:p>
            <a:pPr marL="0" indent="0">
              <a:buNone/>
            </a:pPr>
            <a:endParaRPr lang="cs-CZ" sz="1800" b="1" dirty="0"/>
          </a:p>
          <a:p>
            <a:pPr marL="0" indent="0">
              <a:buNone/>
            </a:pPr>
            <a:r>
              <a:rPr lang="cs-CZ" sz="1400" b="1" dirty="0"/>
              <a:t>a) </a:t>
            </a:r>
            <a:r>
              <a:rPr lang="cs-CZ" sz="1400" dirty="0"/>
              <a:t>Zavedená udržovací antikoagulační ani </a:t>
            </a:r>
            <a:r>
              <a:rPr lang="cs-CZ" sz="1400" dirty="0" err="1"/>
              <a:t>protidestičková</a:t>
            </a:r>
            <a:r>
              <a:rPr lang="cs-CZ" sz="1400" dirty="0"/>
              <a:t> léčba nemá být během hospitalizace pro COVID-19 přerušována, pokud to nevynutí průběh onemocnění. K zavedené </a:t>
            </a:r>
            <a:r>
              <a:rPr lang="cs-CZ" sz="1400" dirty="0" err="1"/>
              <a:t>protidestičkové</a:t>
            </a:r>
            <a:r>
              <a:rPr lang="cs-CZ" sz="1400" dirty="0"/>
              <a:t> léčbě má být přidána profylaktická dávka LMWH, pokud není riziko krvácení. </a:t>
            </a:r>
          </a:p>
          <a:p>
            <a:pPr marL="0" indent="0">
              <a:buNone/>
            </a:pPr>
            <a:r>
              <a:rPr lang="cs-CZ" sz="1400" b="1" dirty="0"/>
              <a:t>b) </a:t>
            </a:r>
            <a:r>
              <a:rPr lang="cs-CZ" sz="1400" dirty="0"/>
              <a:t>Rutinní profylaxe pomocí UFH nebo LMWH je indikována po pečlivém zhodnocení krvácivých rizik. Je preferován LMWH ve standardních profylaktických dávkách dle SPC jednotlivých přípravků (např. </a:t>
            </a:r>
            <a:r>
              <a:rPr lang="cs-CZ" sz="1400" dirty="0" err="1"/>
              <a:t>enoxaparin</a:t>
            </a:r>
            <a:r>
              <a:rPr lang="cs-CZ" sz="1400" dirty="0"/>
              <a:t> 40 mg, </a:t>
            </a:r>
            <a:r>
              <a:rPr lang="cs-CZ" sz="1400" dirty="0" err="1"/>
              <a:t>dalteparin</a:t>
            </a:r>
            <a:r>
              <a:rPr lang="cs-CZ" sz="1400" dirty="0"/>
              <a:t> 5000 IU, </a:t>
            </a:r>
            <a:r>
              <a:rPr lang="cs-CZ" sz="1400" dirty="0" err="1"/>
              <a:t>nadroparin</a:t>
            </a:r>
            <a:r>
              <a:rPr lang="cs-CZ" sz="1400" dirty="0"/>
              <a:t> 3800 IU jednou denně). </a:t>
            </a:r>
          </a:p>
          <a:p>
            <a:pPr marL="0" indent="0">
              <a:buNone/>
            </a:pPr>
            <a:r>
              <a:rPr lang="cs-CZ" sz="1400" b="1" dirty="0"/>
              <a:t>c</a:t>
            </a:r>
            <a:r>
              <a:rPr lang="cs-CZ" sz="1400" dirty="0"/>
              <a:t>) Intermediární dávka LMWH (např. </a:t>
            </a:r>
            <a:r>
              <a:rPr lang="cs-CZ" sz="1400" dirty="0" err="1"/>
              <a:t>enoxaparin</a:t>
            </a:r>
            <a:r>
              <a:rPr lang="cs-CZ" sz="1400" dirty="0"/>
              <a:t> 40 mg nebo </a:t>
            </a:r>
            <a:r>
              <a:rPr lang="cs-CZ" sz="1400" dirty="0" err="1"/>
              <a:t>dalteparin</a:t>
            </a:r>
            <a:r>
              <a:rPr lang="cs-CZ" sz="1400" dirty="0"/>
              <a:t> 5000 IU dvakrát denně, </a:t>
            </a:r>
            <a:r>
              <a:rPr lang="cs-CZ" sz="1400" dirty="0" err="1"/>
              <a:t>nadroparin</a:t>
            </a:r>
            <a:r>
              <a:rPr lang="cs-CZ" sz="1400" dirty="0"/>
              <a:t> u osob do 70 kg tělesné hmotnosti 3800 IU, nad 70 kg 5700 jednou denně) má být zvažována u vysoce rizikových kriticky nemocných pacientů a může být zvažována u ostatních hospitalizovaných pacientů. </a:t>
            </a:r>
            <a:r>
              <a:rPr lang="cs-CZ" sz="1200" dirty="0"/>
              <a:t>Poznámka: je třeba mít na vědomí, že neexistují spolehlivá data pro rutinní podávání intermediární nebo terapeutické dávky antikoagulancia. </a:t>
            </a:r>
          </a:p>
          <a:p>
            <a:pPr marL="0" indent="0">
              <a:buNone/>
            </a:pPr>
            <a:r>
              <a:rPr lang="cs-CZ" sz="1400" b="1" dirty="0"/>
              <a:t>d) </a:t>
            </a:r>
            <a:r>
              <a:rPr lang="cs-CZ" sz="1400" dirty="0"/>
              <a:t>VTE profylaxe by měla být modifikována u nemocných s extrémní hmotností (váha pod 40 kg nebo nad 100 kg) nebo závažnou trombocytopenií (pod 50x109 /L) nebo u nemocných se závažnou renální insuficiencí (C </a:t>
            </a:r>
            <a:r>
              <a:rPr lang="cs-CZ" sz="1400" dirty="0" err="1"/>
              <a:t>kreat</a:t>
            </a:r>
            <a:r>
              <a:rPr lang="cs-CZ" sz="1400" dirty="0"/>
              <a:t> pod 30 ml/min). </a:t>
            </a:r>
          </a:p>
          <a:p>
            <a:pPr marL="0" indent="0">
              <a:buNone/>
            </a:pPr>
            <a:r>
              <a:rPr lang="cs-CZ" sz="1200" dirty="0"/>
              <a:t>Poznámka: U pacientů s vysokým rizikem krvácení, s počtem destiček pod 30x109/L nebo s renální insuficiencí s glomerulární filtrací pod 30 </a:t>
            </a:r>
            <a:r>
              <a:rPr lang="cs-CZ" sz="1200" dirty="0" err="1"/>
              <a:t>mL</a:t>
            </a:r>
            <a:r>
              <a:rPr lang="cs-CZ" sz="1200" dirty="0"/>
              <a:t>/minutu je indikována úprava profylaktického režimu: u pacientů s mírným a středně těžkým průběhem UFH nebo adjustovaná dávka LMWH (např. </a:t>
            </a:r>
            <a:r>
              <a:rPr lang="cs-CZ" sz="1200" dirty="0" err="1"/>
              <a:t>enoxaparin</a:t>
            </a:r>
            <a:r>
              <a:rPr lang="cs-CZ" sz="1200" dirty="0"/>
              <a:t> 20 mg jednou denně nebo </a:t>
            </a:r>
            <a:r>
              <a:rPr lang="cs-CZ" sz="1200" dirty="0" err="1"/>
              <a:t>dalteparin</a:t>
            </a:r>
            <a:r>
              <a:rPr lang="cs-CZ" sz="1200" dirty="0"/>
              <a:t> 2500 IU jednou denně), resp. u kriticky nemocných UFH nebo adjustovaná dávka LMWH (např. </a:t>
            </a:r>
            <a:r>
              <a:rPr lang="cs-CZ" sz="1200" dirty="0" err="1"/>
              <a:t>enoxaparin</a:t>
            </a:r>
            <a:r>
              <a:rPr lang="cs-CZ" sz="1200" dirty="0"/>
              <a:t> 40 mg jednou denně nebo </a:t>
            </a:r>
            <a:r>
              <a:rPr lang="cs-CZ" sz="1200" dirty="0" err="1"/>
              <a:t>dalteparin</a:t>
            </a:r>
            <a:r>
              <a:rPr lang="cs-CZ" sz="1200" dirty="0"/>
              <a:t> 5000 IU jednou denně).</a:t>
            </a:r>
          </a:p>
        </p:txBody>
      </p:sp>
    </p:spTree>
    <p:extLst>
      <p:ext uri="{BB962C8B-B14F-4D97-AF65-F5344CB8AC3E}">
        <p14:creationId xmlns:p14="http://schemas.microsoft.com/office/powerpoint/2010/main" val="238035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4F24-3685-45E7-8AE2-88861DE52B09}"/>
              </a:ext>
            </a:extLst>
          </p:cNvPr>
          <p:cNvSpPr>
            <a:spLocks noGrp="1"/>
          </p:cNvSpPr>
          <p:nvPr>
            <p:ph type="title"/>
          </p:nvPr>
        </p:nvSpPr>
        <p:spPr>
          <a:xfrm>
            <a:off x="611560" y="260648"/>
            <a:ext cx="8237258" cy="936104"/>
          </a:xfrm>
          <a:solidFill>
            <a:srgbClr val="002060"/>
          </a:solidFill>
        </p:spPr>
        <p:txBody>
          <a:bodyPr/>
          <a:lstStyle/>
          <a:p>
            <a:r>
              <a:rPr lang="cs-CZ" sz="2400" b="1" dirty="0">
                <a:solidFill>
                  <a:schemeClr val="bg1"/>
                </a:solidFill>
              </a:rPr>
              <a:t>ANTITROMBOTICKÁ PROFYLAXE U NEMOCNÝCH S COVID-19</a:t>
            </a:r>
            <a:endParaRPr lang="cs-CZ" sz="2400" b="1" dirty="0">
              <a:solidFill>
                <a:schemeClr val="bg1"/>
              </a:solidFill>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F76EC56B-EF04-4CD5-942E-EB2B6270245E}"/>
              </a:ext>
            </a:extLst>
          </p:cNvPr>
          <p:cNvSpPr>
            <a:spLocks noGrp="1"/>
          </p:cNvSpPr>
          <p:nvPr>
            <p:ph idx="1"/>
          </p:nvPr>
        </p:nvSpPr>
        <p:spPr>
          <a:xfrm>
            <a:off x="611560" y="1484784"/>
            <a:ext cx="8237258" cy="4752527"/>
          </a:xfrm>
        </p:spPr>
        <p:txBody>
          <a:bodyPr>
            <a:noAutofit/>
          </a:bodyPr>
          <a:lstStyle/>
          <a:p>
            <a:pPr marL="0" indent="0">
              <a:buNone/>
            </a:pPr>
            <a:r>
              <a:rPr lang="cs-CZ" sz="1800" b="1" dirty="0"/>
              <a:t>3. ANTITROMBOTICKÁ PROFYLAXE U HOSPITALIZOVANÝCH KRITICKY NEMOCNÝCH (JIP, KARIM) (www.csth.cz)</a:t>
            </a:r>
          </a:p>
          <a:p>
            <a:pPr marL="0" indent="0">
              <a:buNone/>
            </a:pPr>
            <a:endParaRPr lang="cs-CZ" sz="1800" b="1" dirty="0"/>
          </a:p>
          <a:p>
            <a:pPr marL="0" indent="0">
              <a:buNone/>
            </a:pPr>
            <a:r>
              <a:rPr lang="cs-CZ" sz="1600" b="1" dirty="0"/>
              <a:t>a) </a:t>
            </a:r>
            <a:r>
              <a:rPr lang="cs-CZ" sz="1600" dirty="0"/>
              <a:t>Důsledná profylaxe pomocí UFH nebo LMWH ve středních dávkách je indikována po pečlivém zhodnocení krvácivých rizik. Pacienti s obezitou (BMI ≥ 30) by měli mít o 50 % vyšší dávky profylaxe. </a:t>
            </a:r>
          </a:p>
          <a:p>
            <a:pPr marL="0" indent="0">
              <a:buNone/>
            </a:pPr>
            <a:r>
              <a:rPr lang="cs-CZ" sz="1600" b="1" dirty="0"/>
              <a:t>b) </a:t>
            </a:r>
            <a:r>
              <a:rPr lang="cs-CZ" sz="1600" dirty="0"/>
              <a:t>U imobilních pacientů na UPV je doporučováno zvážení terapeutických dávek UFH nebo LMWH s adekvátním laboratorním monitorováním. </a:t>
            </a:r>
          </a:p>
          <a:p>
            <a:pPr marL="0" indent="0">
              <a:buNone/>
            </a:pPr>
            <a:r>
              <a:rPr lang="cs-CZ" sz="1600" b="1" dirty="0"/>
              <a:t>c) </a:t>
            </a:r>
            <a:r>
              <a:rPr lang="cs-CZ" sz="1600" dirty="0"/>
              <a:t>Je vhodné kombinovat farmakologickou profylaxi s mechanickými metodami (například intermitentní pneumatické komprese…). </a:t>
            </a:r>
          </a:p>
          <a:p>
            <a:pPr marL="0" indent="0">
              <a:buNone/>
            </a:pPr>
            <a:r>
              <a:rPr lang="cs-CZ" sz="1600" b="1" dirty="0"/>
              <a:t>d) </a:t>
            </a:r>
            <a:r>
              <a:rPr lang="cs-CZ" sz="1600" dirty="0"/>
              <a:t>U vybraných kriticky nemocných pacientů (mladí nemocní s kritickým průběhem a novými trombotickými projevy přes zavedenou profylaxi LMWH nebo UFH, nemocní se známým </a:t>
            </a:r>
            <a:r>
              <a:rPr lang="cs-CZ" sz="1600" dirty="0" err="1"/>
              <a:t>antifosfolipidovým</a:t>
            </a:r>
            <a:r>
              <a:rPr lang="cs-CZ" sz="1600" dirty="0"/>
              <a:t> syndromem s triple pozitivitou…) je na zvážení přidání </a:t>
            </a:r>
            <a:r>
              <a:rPr lang="cs-CZ" sz="1600" dirty="0" err="1"/>
              <a:t>protidestičkové</a:t>
            </a:r>
            <a:r>
              <a:rPr lang="cs-CZ" sz="1600" dirty="0"/>
              <a:t> léčby (100 mg acetylsalicylové kyseliny denně) po pečlivém zhodnocení krvácivých rizik. </a:t>
            </a:r>
            <a:r>
              <a:rPr lang="cs-CZ" sz="1200" dirty="0"/>
              <a:t>Poznámka: pacienti s vysokým rizikem trombóz mohou profitovat z dávky LMWH adjustované dle anti-</a:t>
            </a:r>
            <a:r>
              <a:rPr lang="cs-CZ" sz="1200" dirty="0" err="1"/>
              <a:t>Xa</a:t>
            </a:r>
            <a:r>
              <a:rPr lang="cs-CZ" sz="1200" dirty="0"/>
              <a:t> (standardní profylaxe 0,2-0,4 IU/</a:t>
            </a:r>
            <a:r>
              <a:rPr lang="cs-CZ" sz="1200" dirty="0" err="1"/>
              <a:t>mL</a:t>
            </a:r>
            <a:r>
              <a:rPr lang="cs-CZ" sz="1200" dirty="0"/>
              <a:t> versus adjustovaná dávka s anti-</a:t>
            </a:r>
            <a:r>
              <a:rPr lang="cs-CZ" sz="1200" dirty="0" err="1"/>
              <a:t>Xa</a:t>
            </a:r>
            <a:r>
              <a:rPr lang="cs-CZ" sz="1200" dirty="0"/>
              <a:t> nad 0,4 IU/</a:t>
            </a:r>
            <a:r>
              <a:rPr lang="cs-CZ" sz="1200" dirty="0" err="1"/>
              <a:t>mL</a:t>
            </a:r>
            <a:r>
              <a:rPr lang="cs-CZ" sz="1200" dirty="0"/>
              <a:t> versus antikoagulační dávka 0,6-1,0 IU/</a:t>
            </a:r>
            <a:r>
              <a:rPr lang="cs-CZ" sz="1200" dirty="0" err="1"/>
              <a:t>mL</a:t>
            </a:r>
            <a:r>
              <a:rPr lang="cs-CZ" sz="1200" dirty="0"/>
              <a:t>) – důležité u pacientů s těžkou renální insuficiencí, morbidní obezitou, u gravidních žen, s novou trombotickou příhodou vzniklou přes zavedenou profylaxi… – u pacientů s </a:t>
            </a:r>
            <a:r>
              <a:rPr lang="cs-CZ" sz="1200" dirty="0" err="1"/>
              <a:t>preexistujícím</a:t>
            </a:r>
            <a:r>
              <a:rPr lang="cs-CZ" sz="1200" dirty="0"/>
              <a:t> prodloužením APTT má být antikoagulační léčba UFH monitorována anti-</a:t>
            </a:r>
            <a:r>
              <a:rPr lang="cs-CZ" sz="1200" dirty="0" err="1"/>
              <a:t>Xa</a:t>
            </a:r>
            <a:r>
              <a:rPr lang="cs-CZ" sz="1200" dirty="0"/>
              <a:t> s cílovým rozmezím 0,3-0,7 IU/</a:t>
            </a:r>
            <a:r>
              <a:rPr lang="cs-CZ" sz="1200" dirty="0" err="1"/>
              <a:t>mL</a:t>
            </a:r>
            <a:endParaRPr lang="cs-CZ" sz="1200" dirty="0"/>
          </a:p>
        </p:txBody>
      </p:sp>
    </p:spTree>
    <p:extLst>
      <p:ext uri="{BB962C8B-B14F-4D97-AF65-F5344CB8AC3E}">
        <p14:creationId xmlns:p14="http://schemas.microsoft.com/office/powerpoint/2010/main" val="128712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4F24-3685-45E7-8AE2-88861DE52B09}"/>
              </a:ext>
            </a:extLst>
          </p:cNvPr>
          <p:cNvSpPr>
            <a:spLocks noGrp="1"/>
          </p:cNvSpPr>
          <p:nvPr>
            <p:ph type="title"/>
          </p:nvPr>
        </p:nvSpPr>
        <p:spPr>
          <a:xfrm>
            <a:off x="611560" y="260648"/>
            <a:ext cx="8237258" cy="936104"/>
          </a:xfrm>
          <a:solidFill>
            <a:srgbClr val="002060"/>
          </a:solidFill>
        </p:spPr>
        <p:txBody>
          <a:bodyPr/>
          <a:lstStyle/>
          <a:p>
            <a:r>
              <a:rPr lang="cs-CZ" sz="2400" b="1" dirty="0">
                <a:solidFill>
                  <a:schemeClr val="bg1"/>
                </a:solidFill>
              </a:rPr>
              <a:t>ANTITROMBOTICKÁ PROFYLAXE U NEMOCNÝCH S COVID-19</a:t>
            </a:r>
            <a:endParaRPr lang="cs-CZ" sz="2400" b="1" dirty="0">
              <a:solidFill>
                <a:schemeClr val="bg1"/>
              </a:solidFill>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F76EC56B-EF04-4CD5-942E-EB2B6270245E}"/>
              </a:ext>
            </a:extLst>
          </p:cNvPr>
          <p:cNvSpPr>
            <a:spLocks noGrp="1"/>
          </p:cNvSpPr>
          <p:nvPr>
            <p:ph idx="1"/>
          </p:nvPr>
        </p:nvSpPr>
        <p:spPr>
          <a:xfrm>
            <a:off x="611560" y="1484784"/>
            <a:ext cx="8136904" cy="4752527"/>
          </a:xfrm>
        </p:spPr>
        <p:txBody>
          <a:bodyPr>
            <a:noAutofit/>
          </a:bodyPr>
          <a:lstStyle/>
          <a:p>
            <a:pPr marL="0" indent="0">
              <a:buNone/>
            </a:pPr>
            <a:r>
              <a:rPr lang="cs-CZ" sz="1800" b="1" dirty="0"/>
              <a:t>4. DÉLKA ANTITROMBOTICKÉ PROFYLAXE U HOSPITALIZOVANÝCH NEMOCNÝCH (www.csth.cz)</a:t>
            </a:r>
          </a:p>
          <a:p>
            <a:pPr marL="0" indent="0">
              <a:buNone/>
            </a:pPr>
            <a:endParaRPr lang="cs-CZ" sz="1800" b="1" dirty="0"/>
          </a:p>
          <a:p>
            <a:pPr marL="0" indent="0">
              <a:buNone/>
            </a:pPr>
            <a:endParaRPr lang="cs-CZ" sz="1800" dirty="0"/>
          </a:p>
          <a:p>
            <a:pPr>
              <a:buAutoNum type="alphaLcParenR"/>
            </a:pPr>
            <a:r>
              <a:rPr lang="cs-CZ" sz="1800" dirty="0"/>
              <a:t>LMWH lze použít pro extendovanou profylaxi. </a:t>
            </a:r>
          </a:p>
          <a:p>
            <a:pPr>
              <a:buAutoNum type="alphaLcParenR"/>
            </a:pPr>
            <a:r>
              <a:rPr lang="cs-CZ" sz="1800" dirty="0"/>
              <a:t>DOAC lze použít jako alternativní volbu pro extendovanou profylaxi* </a:t>
            </a:r>
          </a:p>
          <a:p>
            <a:pPr>
              <a:buAutoNum type="alphaLcParenR"/>
            </a:pPr>
            <a:r>
              <a:rPr lang="cs-CZ" sz="1800" dirty="0"/>
              <a:t>Extendovaná profylaxe je zvažována u všech hospitalizovaných nemocných s COVID-19 ve vysokém riziku (skóre ≥ 4 nebo 2 nebo 3 + elevace D-dimerů – viz. tabulka). </a:t>
            </a:r>
          </a:p>
          <a:p>
            <a:pPr>
              <a:buAutoNum type="alphaLcParenR"/>
            </a:pPr>
            <a:r>
              <a:rPr lang="cs-CZ" sz="1800" dirty="0"/>
              <a:t>Délka </a:t>
            </a:r>
            <a:r>
              <a:rPr lang="cs-CZ" sz="1800" dirty="0" err="1"/>
              <a:t>tromboprofylaxe</a:t>
            </a:r>
            <a:r>
              <a:rPr lang="cs-CZ" sz="1800" dirty="0"/>
              <a:t> po propuštění by měla být minimálně 14 dní. </a:t>
            </a:r>
          </a:p>
          <a:p>
            <a:pPr>
              <a:buAutoNum type="alphaLcParenR"/>
            </a:pPr>
            <a:endParaRPr lang="cs-CZ" sz="1800" dirty="0"/>
          </a:p>
          <a:p>
            <a:pPr marL="0" indent="0">
              <a:buNone/>
            </a:pPr>
            <a:r>
              <a:rPr lang="cs-CZ" sz="1600" dirty="0"/>
              <a:t>* Alternativní podávání DOAC v profylaxi VTE je aktuálně mimo schválené indikace v SPC jednotlivých přípravků v České republice a není hrazeno ZP. V mimořádných případech (např. hypersenzitivita na LMWH) lze použít DOAC – </a:t>
            </a:r>
            <a:r>
              <a:rPr lang="cs-CZ" sz="1600" dirty="0" err="1"/>
              <a:t>off</a:t>
            </a:r>
            <a:r>
              <a:rPr lang="cs-CZ" sz="1600" dirty="0"/>
              <a:t> label indikace. Pacient musí s formou úhrady (samoplátce) a s postupem souhlasit</a:t>
            </a:r>
          </a:p>
        </p:txBody>
      </p:sp>
    </p:spTree>
    <p:extLst>
      <p:ext uri="{BB962C8B-B14F-4D97-AF65-F5344CB8AC3E}">
        <p14:creationId xmlns:p14="http://schemas.microsoft.com/office/powerpoint/2010/main" val="276274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4F24-3685-45E7-8AE2-88861DE52B09}"/>
              </a:ext>
            </a:extLst>
          </p:cNvPr>
          <p:cNvSpPr>
            <a:spLocks noGrp="1"/>
          </p:cNvSpPr>
          <p:nvPr>
            <p:ph type="title"/>
          </p:nvPr>
        </p:nvSpPr>
        <p:spPr>
          <a:xfrm>
            <a:off x="611560" y="260648"/>
            <a:ext cx="8237258" cy="936104"/>
          </a:xfrm>
          <a:solidFill>
            <a:srgbClr val="002060"/>
          </a:solidFill>
        </p:spPr>
        <p:txBody>
          <a:bodyPr/>
          <a:lstStyle/>
          <a:p>
            <a:r>
              <a:rPr lang="cs-CZ" sz="2400" b="1" dirty="0">
                <a:solidFill>
                  <a:schemeClr val="bg1"/>
                </a:solidFill>
              </a:rPr>
              <a:t>ANTITROMBOTICKÁ PROFYLAXE U NEMOCNÝCH S COVID-19</a:t>
            </a:r>
            <a:endParaRPr lang="cs-CZ" sz="2400" b="1" dirty="0">
              <a:solidFill>
                <a:schemeClr val="bg1"/>
              </a:solidFill>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F76EC56B-EF04-4CD5-942E-EB2B6270245E}"/>
              </a:ext>
            </a:extLst>
          </p:cNvPr>
          <p:cNvSpPr>
            <a:spLocks noGrp="1"/>
          </p:cNvSpPr>
          <p:nvPr>
            <p:ph idx="1"/>
          </p:nvPr>
        </p:nvSpPr>
        <p:spPr>
          <a:xfrm>
            <a:off x="827484" y="1484784"/>
            <a:ext cx="7632948" cy="4752527"/>
          </a:xfrm>
        </p:spPr>
        <p:txBody>
          <a:bodyPr>
            <a:noAutofit/>
          </a:bodyPr>
          <a:lstStyle/>
          <a:p>
            <a:pPr marL="0" indent="0">
              <a:buNone/>
            </a:pPr>
            <a:r>
              <a:rPr lang="cs-CZ" sz="2000" b="1" dirty="0"/>
              <a:t>Prolongovaná profylaxe – interní nemocní: IMPROVE VTE risk </a:t>
            </a:r>
            <a:r>
              <a:rPr lang="cs-CZ" sz="2000" b="1" dirty="0" err="1"/>
              <a:t>score</a:t>
            </a:r>
            <a:r>
              <a:rPr lang="cs-CZ" sz="2000" b="1" dirty="0"/>
              <a:t> (výpočet rizika ve vztahu k prolongované profylaxi) (www.csth.cz)</a:t>
            </a:r>
          </a:p>
          <a:p>
            <a:pPr marL="0" indent="0">
              <a:buNone/>
            </a:pPr>
            <a:endParaRPr lang="cs-CZ" sz="2000" b="1" dirty="0"/>
          </a:p>
          <a:p>
            <a:pPr marL="0" indent="0">
              <a:buNone/>
            </a:pPr>
            <a:endParaRPr lang="cs-CZ" sz="2000" b="1" dirty="0"/>
          </a:p>
          <a:p>
            <a:pPr marL="0" indent="0">
              <a:buNone/>
            </a:pPr>
            <a:endParaRPr lang="cs-CZ" sz="2000" b="1" dirty="0"/>
          </a:p>
          <a:p>
            <a:endParaRPr lang="cs-CZ" dirty="0"/>
          </a:p>
          <a:p>
            <a:endParaRPr lang="cs-CZ" dirty="0"/>
          </a:p>
          <a:p>
            <a:endParaRPr lang="cs-CZ" dirty="0"/>
          </a:p>
        </p:txBody>
      </p:sp>
      <p:graphicFrame>
        <p:nvGraphicFramePr>
          <p:cNvPr id="4" name="Tabulka 4">
            <a:extLst>
              <a:ext uri="{FF2B5EF4-FFF2-40B4-BE49-F238E27FC236}">
                <a16:creationId xmlns:a16="http://schemas.microsoft.com/office/drawing/2014/main" id="{790A0FAF-2B5D-464F-884B-B79CE997E469}"/>
              </a:ext>
            </a:extLst>
          </p:cNvPr>
          <p:cNvGraphicFramePr>
            <a:graphicFrameLocks noGrp="1"/>
          </p:cNvGraphicFramePr>
          <p:nvPr>
            <p:extLst>
              <p:ext uri="{D42A27DB-BD31-4B8C-83A1-F6EECF244321}">
                <p14:modId xmlns:p14="http://schemas.microsoft.com/office/powerpoint/2010/main" val="3228560893"/>
              </p:ext>
            </p:extLst>
          </p:nvPr>
        </p:nvGraphicFramePr>
        <p:xfrm>
          <a:off x="827484" y="2420889"/>
          <a:ext cx="7632948" cy="3709791"/>
        </p:xfrm>
        <a:graphic>
          <a:graphicData uri="http://schemas.openxmlformats.org/drawingml/2006/table">
            <a:tbl>
              <a:tblPr firstRow="1" bandRow="1">
                <a:tableStyleId>{5C22544A-7EE6-4342-B048-85BDC9FD1C3A}</a:tableStyleId>
              </a:tblPr>
              <a:tblGrid>
                <a:gridCol w="5544716">
                  <a:extLst>
                    <a:ext uri="{9D8B030D-6E8A-4147-A177-3AD203B41FA5}">
                      <a16:colId xmlns:a16="http://schemas.microsoft.com/office/drawing/2014/main" val="1159414674"/>
                    </a:ext>
                  </a:extLst>
                </a:gridCol>
                <a:gridCol w="2088232">
                  <a:extLst>
                    <a:ext uri="{9D8B030D-6E8A-4147-A177-3AD203B41FA5}">
                      <a16:colId xmlns:a16="http://schemas.microsoft.com/office/drawing/2014/main" val="2766143836"/>
                    </a:ext>
                  </a:extLst>
                </a:gridCol>
              </a:tblGrid>
              <a:tr h="358284">
                <a:tc>
                  <a:txBody>
                    <a:bodyPr/>
                    <a:lstStyle/>
                    <a:p>
                      <a:r>
                        <a:rPr lang="cs-CZ" dirty="0"/>
                        <a:t>Rizikový faktor VTE </a:t>
                      </a:r>
                    </a:p>
                  </a:txBody>
                  <a:tcPr/>
                </a:tc>
                <a:tc>
                  <a:txBody>
                    <a:bodyPr/>
                    <a:lstStyle/>
                    <a:p>
                      <a:r>
                        <a:rPr lang="cs-CZ" dirty="0"/>
                        <a:t>VTE rizikové skóre</a:t>
                      </a:r>
                    </a:p>
                  </a:txBody>
                  <a:tcPr/>
                </a:tc>
                <a:extLst>
                  <a:ext uri="{0D108BD9-81ED-4DB2-BD59-A6C34878D82A}">
                    <a16:rowId xmlns:a16="http://schemas.microsoft.com/office/drawing/2014/main" val="2975519943"/>
                  </a:ext>
                </a:extLst>
              </a:tr>
              <a:tr h="358284">
                <a:tc>
                  <a:txBody>
                    <a:bodyPr/>
                    <a:lstStyle/>
                    <a:p>
                      <a:r>
                        <a:rPr lang="cs-CZ" dirty="0"/>
                        <a:t>Předchozí VTE </a:t>
                      </a:r>
                    </a:p>
                  </a:txBody>
                  <a:tcPr/>
                </a:tc>
                <a:tc>
                  <a:txBody>
                    <a:bodyPr/>
                    <a:lstStyle/>
                    <a:p>
                      <a:pPr algn="ctr"/>
                      <a:r>
                        <a:rPr lang="cs-CZ" dirty="0"/>
                        <a:t>3</a:t>
                      </a:r>
                    </a:p>
                  </a:txBody>
                  <a:tcPr/>
                </a:tc>
                <a:extLst>
                  <a:ext uri="{0D108BD9-81ED-4DB2-BD59-A6C34878D82A}">
                    <a16:rowId xmlns:a16="http://schemas.microsoft.com/office/drawing/2014/main" val="3326567830"/>
                  </a:ext>
                </a:extLst>
              </a:tr>
              <a:tr h="358284">
                <a:tc>
                  <a:txBody>
                    <a:bodyPr/>
                    <a:lstStyle/>
                    <a:p>
                      <a:r>
                        <a:rPr lang="cs-CZ" dirty="0"/>
                        <a:t>Známá trombofilie </a:t>
                      </a:r>
                    </a:p>
                  </a:txBody>
                  <a:tcPr/>
                </a:tc>
                <a:tc>
                  <a:txBody>
                    <a:bodyPr/>
                    <a:lstStyle/>
                    <a:p>
                      <a:pPr algn="ctr"/>
                      <a:r>
                        <a:rPr lang="cs-CZ" dirty="0"/>
                        <a:t>2</a:t>
                      </a:r>
                    </a:p>
                  </a:txBody>
                  <a:tcPr/>
                </a:tc>
                <a:extLst>
                  <a:ext uri="{0D108BD9-81ED-4DB2-BD59-A6C34878D82A}">
                    <a16:rowId xmlns:a16="http://schemas.microsoft.com/office/drawing/2014/main" val="1465059884"/>
                  </a:ext>
                </a:extLst>
              </a:tr>
              <a:tr h="626997">
                <a:tc>
                  <a:txBody>
                    <a:bodyPr/>
                    <a:lstStyle/>
                    <a:p>
                      <a:r>
                        <a:rPr lang="cs-CZ" dirty="0"/>
                        <a:t>Současná paréza nebo paralýza dolní končetiny </a:t>
                      </a:r>
                    </a:p>
                  </a:txBody>
                  <a:tcPr/>
                </a:tc>
                <a:tc>
                  <a:txBody>
                    <a:bodyPr/>
                    <a:lstStyle/>
                    <a:p>
                      <a:pPr algn="ctr"/>
                      <a:r>
                        <a:rPr lang="cs-CZ" dirty="0"/>
                        <a:t>2</a:t>
                      </a:r>
                    </a:p>
                  </a:txBody>
                  <a:tcPr/>
                </a:tc>
                <a:extLst>
                  <a:ext uri="{0D108BD9-81ED-4DB2-BD59-A6C34878D82A}">
                    <a16:rowId xmlns:a16="http://schemas.microsoft.com/office/drawing/2014/main" val="378732989"/>
                  </a:ext>
                </a:extLst>
              </a:tr>
              <a:tr h="358284">
                <a:tc>
                  <a:txBody>
                    <a:bodyPr/>
                    <a:lstStyle/>
                    <a:p>
                      <a:r>
                        <a:rPr lang="cs-CZ" dirty="0"/>
                        <a:t>Malignita</a:t>
                      </a:r>
                    </a:p>
                  </a:txBody>
                  <a:tcPr/>
                </a:tc>
                <a:tc>
                  <a:txBody>
                    <a:bodyPr/>
                    <a:lstStyle/>
                    <a:p>
                      <a:pPr algn="ctr"/>
                      <a:r>
                        <a:rPr lang="cs-CZ" dirty="0"/>
                        <a:t>2</a:t>
                      </a:r>
                    </a:p>
                  </a:txBody>
                  <a:tcPr/>
                </a:tc>
                <a:extLst>
                  <a:ext uri="{0D108BD9-81ED-4DB2-BD59-A6C34878D82A}">
                    <a16:rowId xmlns:a16="http://schemas.microsoft.com/office/drawing/2014/main" val="3232542428"/>
                  </a:ext>
                </a:extLst>
              </a:tr>
              <a:tr h="626997">
                <a:tc>
                  <a:txBody>
                    <a:bodyPr/>
                    <a:lstStyle/>
                    <a:p>
                      <a:r>
                        <a:rPr lang="cs-CZ" dirty="0"/>
                        <a:t>Pobyt na jednotce intenzivní nebo kardiologické péče</a:t>
                      </a:r>
                    </a:p>
                  </a:txBody>
                  <a:tcPr/>
                </a:tc>
                <a:tc>
                  <a:txBody>
                    <a:bodyPr/>
                    <a:lstStyle/>
                    <a:p>
                      <a:pPr algn="ctr"/>
                      <a:r>
                        <a:rPr lang="cs-CZ" dirty="0"/>
                        <a:t>1</a:t>
                      </a:r>
                    </a:p>
                  </a:txBody>
                  <a:tcPr/>
                </a:tc>
                <a:extLst>
                  <a:ext uri="{0D108BD9-81ED-4DB2-BD59-A6C34878D82A}">
                    <a16:rowId xmlns:a16="http://schemas.microsoft.com/office/drawing/2014/main" val="3024165418"/>
                  </a:ext>
                </a:extLst>
              </a:tr>
              <a:tr h="626997">
                <a:tc>
                  <a:txBody>
                    <a:bodyPr/>
                    <a:lstStyle/>
                    <a:p>
                      <a:r>
                        <a:rPr lang="cs-CZ" dirty="0"/>
                        <a:t>Kompletní imobilizace déle než 1 den </a:t>
                      </a:r>
                    </a:p>
                  </a:txBody>
                  <a:tcPr/>
                </a:tc>
                <a:tc>
                  <a:txBody>
                    <a:bodyPr/>
                    <a:lstStyle/>
                    <a:p>
                      <a:pPr algn="ctr"/>
                      <a:r>
                        <a:rPr lang="cs-CZ" dirty="0"/>
                        <a:t>1</a:t>
                      </a:r>
                    </a:p>
                  </a:txBody>
                  <a:tcPr/>
                </a:tc>
                <a:extLst>
                  <a:ext uri="{0D108BD9-81ED-4DB2-BD59-A6C34878D82A}">
                    <a16:rowId xmlns:a16="http://schemas.microsoft.com/office/drawing/2014/main" val="242281030"/>
                  </a:ext>
                </a:extLst>
              </a:tr>
              <a:tr h="358284">
                <a:tc>
                  <a:txBody>
                    <a:bodyPr/>
                    <a:lstStyle/>
                    <a:p>
                      <a:r>
                        <a:rPr lang="cs-CZ" dirty="0"/>
                        <a:t>Věk nad 60 let </a:t>
                      </a:r>
                    </a:p>
                  </a:txBody>
                  <a:tcPr/>
                </a:tc>
                <a:tc>
                  <a:txBody>
                    <a:bodyPr/>
                    <a:lstStyle/>
                    <a:p>
                      <a:pPr algn="ctr"/>
                      <a:r>
                        <a:rPr lang="cs-CZ" dirty="0"/>
                        <a:t>1</a:t>
                      </a:r>
                    </a:p>
                  </a:txBody>
                  <a:tcPr/>
                </a:tc>
                <a:extLst>
                  <a:ext uri="{0D108BD9-81ED-4DB2-BD59-A6C34878D82A}">
                    <a16:rowId xmlns:a16="http://schemas.microsoft.com/office/drawing/2014/main" val="518296433"/>
                  </a:ext>
                </a:extLst>
              </a:tr>
            </a:tbl>
          </a:graphicData>
        </a:graphic>
      </p:graphicFrame>
    </p:spTree>
    <p:extLst>
      <p:ext uri="{BB962C8B-B14F-4D97-AF65-F5344CB8AC3E}">
        <p14:creationId xmlns:p14="http://schemas.microsoft.com/office/powerpoint/2010/main" val="246013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4F24-3685-45E7-8AE2-88861DE52B09}"/>
              </a:ext>
            </a:extLst>
          </p:cNvPr>
          <p:cNvSpPr>
            <a:spLocks noGrp="1"/>
          </p:cNvSpPr>
          <p:nvPr>
            <p:ph type="title"/>
          </p:nvPr>
        </p:nvSpPr>
        <p:spPr>
          <a:xfrm>
            <a:off x="611560" y="260648"/>
            <a:ext cx="8237258" cy="936104"/>
          </a:xfrm>
          <a:solidFill>
            <a:srgbClr val="002060"/>
          </a:solidFill>
        </p:spPr>
        <p:txBody>
          <a:bodyPr/>
          <a:lstStyle/>
          <a:p>
            <a:r>
              <a:rPr lang="cs-CZ" sz="2400" b="1" dirty="0">
                <a:solidFill>
                  <a:schemeClr val="bg1"/>
                </a:solidFill>
              </a:rPr>
              <a:t>ANTITROMBOTICKÁ PROFYLAXE U NEMOCNÝCH S COVID-19</a:t>
            </a:r>
            <a:endParaRPr lang="cs-CZ" sz="2400" b="1" dirty="0">
              <a:solidFill>
                <a:schemeClr val="bg1"/>
              </a:solidFill>
              <a:latin typeface="Arial" panose="020B0604020202020204" pitchFamily="34" charset="0"/>
              <a:cs typeface="Arial" panose="020B0604020202020204" pitchFamily="34" charset="0"/>
            </a:endParaRPr>
          </a:p>
        </p:txBody>
      </p:sp>
      <p:sp>
        <p:nvSpPr>
          <p:cNvPr id="3" name="Zástupný obsah 2">
            <a:extLst>
              <a:ext uri="{FF2B5EF4-FFF2-40B4-BE49-F238E27FC236}">
                <a16:creationId xmlns:a16="http://schemas.microsoft.com/office/drawing/2014/main" id="{F76EC56B-EF04-4CD5-942E-EB2B6270245E}"/>
              </a:ext>
            </a:extLst>
          </p:cNvPr>
          <p:cNvSpPr>
            <a:spLocks noGrp="1"/>
          </p:cNvSpPr>
          <p:nvPr>
            <p:ph idx="1"/>
          </p:nvPr>
        </p:nvSpPr>
        <p:spPr>
          <a:xfrm>
            <a:off x="827484" y="1484784"/>
            <a:ext cx="7632948" cy="4752527"/>
          </a:xfrm>
        </p:spPr>
        <p:txBody>
          <a:bodyPr>
            <a:noAutofit/>
          </a:bodyPr>
          <a:lstStyle/>
          <a:p>
            <a:pPr marL="0" indent="0">
              <a:buNone/>
            </a:pPr>
            <a:r>
              <a:rPr lang="cs-CZ" sz="1600" b="1" dirty="0"/>
              <a:t>5. ANTITROMBOTICKÁ PROFYLAXE U RIZIKOVÝCH NEMOCNÝCH LÉČENÝCH DOMA S VÝRAZNĚ OMEZENOU HYBNOSTÍ (www.csth.cz)</a:t>
            </a:r>
          </a:p>
          <a:p>
            <a:pPr>
              <a:buAutoNum type="alphaLcParenR"/>
            </a:pPr>
            <a:r>
              <a:rPr lang="cs-CZ" sz="1600" dirty="0"/>
              <a:t>Domníváme se, že by symptomatičtí COVID-19 pozitivní pacienti s vysokým rizikem VTE (anamnéza proximální hluboké žilní trombózy a/nebo plicní embolie bez antitrombotické medikace, jedinci se závažnou trombofilií: homozygot FVL, homozygot PT20210A, kombinovaný heterozygot PT20210A/FVL, deficit antitrombinu, proteinu S, proteinu C a </a:t>
            </a:r>
            <a:r>
              <a:rPr lang="cs-CZ" sz="1600" dirty="0" err="1"/>
              <a:t>antifosfolipidový</a:t>
            </a:r>
            <a:r>
              <a:rPr lang="cs-CZ" sz="1600" dirty="0"/>
              <a:t> syndrom s triple pozitivitou, taktéž bez antitrombotické medikace) a s omezenou hybností mohli profitovat z profylaktických dávek LMWH po pečlivém zhodnocení krvácivých rizik. Riziko VTE jistě bude vyšší, pokud bude mít nemocný další rizika pro VTE (obezita, závažné městnavé srdeční selhávání, závažné plicní onemocnění, aktivní malignitu a věk nad 75 let). </a:t>
            </a:r>
          </a:p>
          <a:p>
            <a:pPr>
              <a:buAutoNum type="alphaLcParenR"/>
            </a:pPr>
            <a:r>
              <a:rPr lang="cs-CZ" sz="1600" dirty="0"/>
              <a:t>Domníváme se, že by symptomatičtí COVID-19 pozitivní pacienti s nakupením rizikových faktorů (více než 1 rizikový faktor: obezita, kouření, </a:t>
            </a:r>
            <a:r>
              <a:rPr lang="cs-CZ" sz="1600" dirty="0" err="1"/>
              <a:t>dyslipidémie</a:t>
            </a:r>
            <a:r>
              <a:rPr lang="cs-CZ" sz="1600" dirty="0"/>
              <a:t>, cukrovka, vyšší věk…) mohli profitovat z </a:t>
            </a:r>
            <a:r>
              <a:rPr lang="cs-CZ" sz="1600" dirty="0" err="1"/>
              <a:t>protidestičkové</a:t>
            </a:r>
            <a:r>
              <a:rPr lang="cs-CZ" sz="1600" dirty="0"/>
              <a:t> léčby (100 mg acetylsalicylové kyseliny denně) po pečlivém zhodnocení krvácivých rizik. </a:t>
            </a:r>
            <a:r>
              <a:rPr lang="cs-CZ" sz="1400" dirty="0"/>
              <a:t>Poznámka: Omezená hybnost (imobilizace) je definována jako neschopnost samostatné chůze více než 30 minut denně. Pozor na riziko hemoragických komplikací acetylsalicylové kyseliny při současném užívání ibuprofenu při horečkách</a:t>
            </a:r>
          </a:p>
        </p:txBody>
      </p:sp>
    </p:spTree>
    <p:extLst>
      <p:ext uri="{BB962C8B-B14F-4D97-AF65-F5344CB8AC3E}">
        <p14:creationId xmlns:p14="http://schemas.microsoft.com/office/powerpoint/2010/main" val="74242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4F24-3685-45E7-8AE2-88861DE52B09}"/>
              </a:ext>
            </a:extLst>
          </p:cNvPr>
          <p:cNvSpPr>
            <a:spLocks noGrp="1"/>
          </p:cNvSpPr>
          <p:nvPr>
            <p:ph type="title"/>
          </p:nvPr>
        </p:nvSpPr>
        <p:spPr>
          <a:xfrm>
            <a:off x="611560" y="260648"/>
            <a:ext cx="8237258" cy="936104"/>
          </a:xfrm>
          <a:solidFill>
            <a:srgbClr val="002060"/>
          </a:solidFill>
        </p:spPr>
        <p:txBody>
          <a:bodyPr/>
          <a:lstStyle/>
          <a:p>
            <a:r>
              <a:rPr lang="cs-CZ" sz="2800" b="1" dirty="0">
                <a:solidFill>
                  <a:schemeClr val="bg1"/>
                </a:solidFill>
                <a:latin typeface="Arial" panose="020B0604020202020204" pitchFamily="34" charset="0"/>
                <a:cs typeface="Arial" panose="020B0604020202020204" pitchFamily="34" charset="0"/>
              </a:rPr>
              <a:t>VITT</a:t>
            </a:r>
          </a:p>
        </p:txBody>
      </p:sp>
      <p:pic>
        <p:nvPicPr>
          <p:cNvPr id="5" name="Zástupný obsah 4">
            <a:extLst>
              <a:ext uri="{FF2B5EF4-FFF2-40B4-BE49-F238E27FC236}">
                <a16:creationId xmlns:a16="http://schemas.microsoft.com/office/drawing/2014/main" id="{1B35CA38-CD8A-4DE1-ACB1-B2A6558FCD1C}"/>
              </a:ext>
            </a:extLst>
          </p:cNvPr>
          <p:cNvPicPr>
            <a:picLocks noGrp="1" noChangeAspect="1"/>
          </p:cNvPicPr>
          <p:nvPr>
            <p:ph idx="1"/>
          </p:nvPr>
        </p:nvPicPr>
        <p:blipFill>
          <a:blip r:embed="rId2"/>
          <a:stretch>
            <a:fillRect/>
          </a:stretch>
        </p:blipFill>
        <p:spPr>
          <a:xfrm>
            <a:off x="929882" y="1484313"/>
            <a:ext cx="7427111" cy="4608512"/>
          </a:xfrm>
          <a:prstGeom prst="rect">
            <a:avLst/>
          </a:prstGeom>
        </p:spPr>
      </p:pic>
    </p:spTree>
    <p:extLst>
      <p:ext uri="{BB962C8B-B14F-4D97-AF65-F5344CB8AC3E}">
        <p14:creationId xmlns:p14="http://schemas.microsoft.com/office/powerpoint/2010/main" val="264263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728CC4-E806-452E-82A6-E411DA0C54D4}"/>
              </a:ext>
            </a:extLst>
          </p:cNvPr>
          <p:cNvSpPr>
            <a:spLocks noGrp="1"/>
          </p:cNvSpPr>
          <p:nvPr>
            <p:ph type="title"/>
          </p:nvPr>
        </p:nvSpPr>
        <p:spPr>
          <a:xfrm>
            <a:off x="628650" y="404664"/>
            <a:ext cx="7886700" cy="804753"/>
          </a:xfrm>
          <a:solidFill>
            <a:srgbClr val="002060"/>
          </a:solidFill>
        </p:spPr>
        <p:txBody>
          <a:bodyPr>
            <a:normAutofit/>
          </a:bodyPr>
          <a:lstStyle/>
          <a:p>
            <a:r>
              <a:rPr lang="cs-CZ" sz="3000" b="1" dirty="0">
                <a:solidFill>
                  <a:schemeClr val="bg1"/>
                </a:solidFill>
              </a:rPr>
              <a:t>Souhrn 1</a:t>
            </a:r>
          </a:p>
        </p:txBody>
      </p:sp>
      <p:sp>
        <p:nvSpPr>
          <p:cNvPr id="3" name="Zástupný obsah 2">
            <a:extLst>
              <a:ext uri="{FF2B5EF4-FFF2-40B4-BE49-F238E27FC236}">
                <a16:creationId xmlns:a16="http://schemas.microsoft.com/office/drawing/2014/main" id="{11973EF3-CF9D-4037-AC35-7EDD3472A472}"/>
              </a:ext>
            </a:extLst>
          </p:cNvPr>
          <p:cNvSpPr>
            <a:spLocks noGrp="1"/>
          </p:cNvSpPr>
          <p:nvPr>
            <p:ph idx="1"/>
          </p:nvPr>
        </p:nvSpPr>
        <p:spPr>
          <a:xfrm>
            <a:off x="628650" y="1628800"/>
            <a:ext cx="7886700" cy="4019783"/>
          </a:xfrm>
        </p:spPr>
        <p:txBody>
          <a:bodyPr>
            <a:noAutofit/>
          </a:bodyPr>
          <a:lstStyle/>
          <a:p>
            <a:pPr marL="0" indent="0" algn="ctr">
              <a:lnSpc>
                <a:spcPct val="150000"/>
              </a:lnSpc>
              <a:buNone/>
            </a:pPr>
            <a:r>
              <a:rPr lang="cs-CZ" sz="2000" b="1" dirty="0"/>
              <a:t>Příčiny COVID-19 </a:t>
            </a:r>
            <a:r>
              <a:rPr lang="cs-CZ" sz="2000" b="1" dirty="0" err="1"/>
              <a:t>koagulopatie</a:t>
            </a:r>
            <a:r>
              <a:rPr lang="cs-CZ" sz="2000" b="1" dirty="0"/>
              <a:t> a profylaxe TEN</a:t>
            </a:r>
          </a:p>
          <a:p>
            <a:pPr marL="0" indent="0">
              <a:lnSpc>
                <a:spcPct val="150000"/>
              </a:lnSpc>
              <a:buNone/>
            </a:pPr>
            <a:endParaRPr lang="cs-CZ" sz="1800" b="1" dirty="0"/>
          </a:p>
          <a:p>
            <a:pPr lvl="1">
              <a:lnSpc>
                <a:spcPct val="150000"/>
              </a:lnSpc>
            </a:pPr>
            <a:r>
              <a:rPr lang="cs-CZ" sz="1800" dirty="0"/>
              <a:t>Při COVID-19 je narušená/zničená přirozená antitrombotická funkce cévního endotelu</a:t>
            </a:r>
          </a:p>
          <a:p>
            <a:pPr lvl="1">
              <a:lnSpc>
                <a:spcPct val="150000"/>
              </a:lnSpc>
            </a:pPr>
            <a:r>
              <a:rPr lang="cs-CZ" sz="1800" dirty="0"/>
              <a:t>Je výrazné zvýšení </a:t>
            </a:r>
            <a:r>
              <a:rPr lang="cs-CZ" sz="1800" dirty="0" err="1"/>
              <a:t>prokoagulačních</a:t>
            </a:r>
            <a:r>
              <a:rPr lang="cs-CZ" sz="1800" dirty="0"/>
              <a:t> faktorů: fibrinogenu, D-dimeru aj.</a:t>
            </a:r>
          </a:p>
          <a:p>
            <a:pPr lvl="1">
              <a:lnSpc>
                <a:spcPct val="150000"/>
              </a:lnSpc>
            </a:pPr>
            <a:r>
              <a:rPr lang="cs-CZ" sz="1800" dirty="0"/>
              <a:t>Všichni hospitalizovaní s COVID-19 by měli mít farmakologickou profylaxi TEN s LMWH </a:t>
            </a:r>
            <a:r>
              <a:rPr lang="cs-CZ" sz="1800" dirty="0" err="1"/>
              <a:t>s.c</a:t>
            </a:r>
            <a:r>
              <a:rPr lang="cs-CZ" sz="1800" dirty="0"/>
              <a:t>., pokud nemají zvýšené riziko  krvácení, u některých pacientů s vysokým rizikem TEN by mělo být zváženo prodloužení farmakologická profylaxe i po jejich propuštění.   </a:t>
            </a:r>
          </a:p>
          <a:p>
            <a:pPr>
              <a:lnSpc>
                <a:spcPct val="160000"/>
              </a:lnSpc>
            </a:pPr>
            <a:endParaRPr lang="cs-CZ" sz="1350" b="1" dirty="0"/>
          </a:p>
        </p:txBody>
      </p:sp>
    </p:spTree>
    <p:extLst>
      <p:ext uri="{BB962C8B-B14F-4D97-AF65-F5344CB8AC3E}">
        <p14:creationId xmlns:p14="http://schemas.microsoft.com/office/powerpoint/2010/main" val="71408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12EA7834-EF3B-4CCD-966E-95F0FE800F1D}"/>
              </a:ext>
            </a:extLst>
          </p:cNvPr>
          <p:cNvSpPr>
            <a:spLocks noGrp="1" noChangeArrowheads="1"/>
          </p:cNvSpPr>
          <p:nvPr>
            <p:ph type="title"/>
          </p:nvPr>
        </p:nvSpPr>
        <p:spPr>
          <a:solidFill>
            <a:srgbClr val="002060"/>
          </a:solidFill>
        </p:spPr>
        <p:txBody>
          <a:bodyPr/>
          <a:lstStyle/>
          <a:p>
            <a:r>
              <a:rPr lang="cs-CZ" sz="2400" b="1" dirty="0">
                <a:solidFill>
                  <a:schemeClr val="bg1"/>
                </a:solidFill>
              </a:rPr>
              <a:t>Mechanismus vzniku </a:t>
            </a:r>
            <a:r>
              <a:rPr lang="cs-CZ" sz="2400" b="1" dirty="0" err="1">
                <a:solidFill>
                  <a:schemeClr val="bg1"/>
                </a:solidFill>
              </a:rPr>
              <a:t>koagulopatie</a:t>
            </a:r>
            <a:r>
              <a:rPr lang="cs-CZ" sz="2400" b="1" dirty="0">
                <a:solidFill>
                  <a:schemeClr val="bg1"/>
                </a:solidFill>
              </a:rPr>
              <a:t> vyvolané COVID -19</a:t>
            </a:r>
            <a:br>
              <a:rPr lang="cs-CZ" dirty="0"/>
            </a:br>
            <a:endParaRPr lang="cs-CZ" altLang="cs-CZ" sz="825" dirty="0"/>
          </a:p>
        </p:txBody>
      </p:sp>
      <p:pic>
        <p:nvPicPr>
          <p:cNvPr id="2" name="Obrázek 1">
            <a:extLst>
              <a:ext uri="{FF2B5EF4-FFF2-40B4-BE49-F238E27FC236}">
                <a16:creationId xmlns:a16="http://schemas.microsoft.com/office/drawing/2014/main" id="{CC28622C-3AE2-4B22-905F-E36D19986527}"/>
              </a:ext>
            </a:extLst>
          </p:cNvPr>
          <p:cNvPicPr>
            <a:picLocks noChangeAspect="1"/>
          </p:cNvPicPr>
          <p:nvPr/>
        </p:nvPicPr>
        <p:blipFill>
          <a:blip r:embed="rId3"/>
          <a:stretch>
            <a:fillRect/>
          </a:stretch>
        </p:blipFill>
        <p:spPr>
          <a:xfrm>
            <a:off x="958577" y="2379433"/>
            <a:ext cx="7226846" cy="3954500"/>
          </a:xfrm>
          <a:prstGeom prst="rect">
            <a:avLst/>
          </a:prstGeom>
        </p:spPr>
      </p:pic>
      <p:sp>
        <p:nvSpPr>
          <p:cNvPr id="3" name="Obdélník 2">
            <a:extLst>
              <a:ext uri="{FF2B5EF4-FFF2-40B4-BE49-F238E27FC236}">
                <a16:creationId xmlns:a16="http://schemas.microsoft.com/office/drawing/2014/main" id="{25BB6325-836B-4CA8-8918-A0F086D3749D}"/>
              </a:ext>
            </a:extLst>
          </p:cNvPr>
          <p:cNvSpPr/>
          <p:nvPr/>
        </p:nvSpPr>
        <p:spPr>
          <a:xfrm>
            <a:off x="2267744" y="6303380"/>
            <a:ext cx="5917678" cy="246221"/>
          </a:xfrm>
          <a:prstGeom prst="rect">
            <a:avLst/>
          </a:prstGeom>
        </p:spPr>
        <p:txBody>
          <a:bodyPr wrap="square">
            <a:spAutoFit/>
          </a:bodyPr>
          <a:lstStyle/>
          <a:p>
            <a:r>
              <a:rPr lang="cs-CZ" sz="1000" dirty="0" err="1">
                <a:latin typeface="+mn-lt"/>
              </a:rPr>
              <a:t>Soehnlein</a:t>
            </a:r>
            <a:r>
              <a:rPr lang="cs-CZ" sz="1000" dirty="0">
                <a:latin typeface="+mn-lt"/>
              </a:rPr>
              <a:t> et al., </a:t>
            </a:r>
            <a:r>
              <a:rPr lang="cs-CZ" sz="1000" dirty="0" err="1">
                <a:latin typeface="+mn-lt"/>
              </a:rPr>
              <a:t>Nat</a:t>
            </a:r>
            <a:r>
              <a:rPr lang="cs-CZ" sz="1000" dirty="0">
                <a:latin typeface="+mn-lt"/>
              </a:rPr>
              <a:t> </a:t>
            </a:r>
            <a:r>
              <a:rPr lang="cs-CZ" sz="1000" dirty="0" err="1">
                <a:latin typeface="+mn-lt"/>
              </a:rPr>
              <a:t>Rev</a:t>
            </a:r>
            <a:r>
              <a:rPr lang="cs-CZ" sz="1000" dirty="0">
                <a:latin typeface="+mn-lt"/>
              </a:rPr>
              <a:t> </a:t>
            </a:r>
            <a:r>
              <a:rPr lang="cs-CZ" sz="1000" dirty="0" err="1">
                <a:latin typeface="+mn-lt"/>
              </a:rPr>
              <a:t>Immunol</a:t>
            </a:r>
            <a:r>
              <a:rPr lang="cs-CZ" sz="1000" dirty="0">
                <a:latin typeface="+mn-lt"/>
              </a:rPr>
              <a:t>. 2017;17:248 a </a:t>
            </a:r>
            <a:r>
              <a:rPr lang="cs-CZ" sz="1000" dirty="0" err="1">
                <a:latin typeface="+mn-lt"/>
              </a:rPr>
              <a:t>Papayannopoulos</a:t>
            </a:r>
            <a:r>
              <a:rPr lang="cs-CZ" sz="1000" dirty="0">
                <a:latin typeface="+mn-lt"/>
              </a:rPr>
              <a:t>, et al. </a:t>
            </a:r>
            <a:r>
              <a:rPr lang="cs-CZ" sz="1000" dirty="0" err="1">
                <a:latin typeface="+mn-lt"/>
              </a:rPr>
              <a:t>Nat</a:t>
            </a:r>
            <a:r>
              <a:rPr lang="cs-CZ" sz="1000" dirty="0">
                <a:latin typeface="+mn-lt"/>
              </a:rPr>
              <a:t> </a:t>
            </a:r>
            <a:r>
              <a:rPr lang="cs-CZ" sz="1000" dirty="0" err="1">
                <a:latin typeface="+mn-lt"/>
              </a:rPr>
              <a:t>Rev</a:t>
            </a:r>
            <a:r>
              <a:rPr lang="cs-CZ" sz="1000" dirty="0">
                <a:latin typeface="+mn-lt"/>
              </a:rPr>
              <a:t> </a:t>
            </a:r>
            <a:r>
              <a:rPr lang="cs-CZ" sz="1000" dirty="0" err="1">
                <a:latin typeface="+mn-lt"/>
              </a:rPr>
              <a:t>Immunol</a:t>
            </a:r>
            <a:r>
              <a:rPr lang="cs-CZ" sz="1000" dirty="0">
                <a:latin typeface="+mn-lt"/>
              </a:rPr>
              <a:t>. 2018;18:134–147</a:t>
            </a:r>
          </a:p>
        </p:txBody>
      </p:sp>
      <p:sp>
        <p:nvSpPr>
          <p:cNvPr id="4" name="Obdélník 3">
            <a:extLst>
              <a:ext uri="{FF2B5EF4-FFF2-40B4-BE49-F238E27FC236}">
                <a16:creationId xmlns:a16="http://schemas.microsoft.com/office/drawing/2014/main" id="{19CFF40D-DD11-4CE9-AFC3-379DA8A69861}"/>
              </a:ext>
            </a:extLst>
          </p:cNvPr>
          <p:cNvSpPr/>
          <p:nvPr/>
        </p:nvSpPr>
        <p:spPr>
          <a:xfrm>
            <a:off x="958577" y="1484784"/>
            <a:ext cx="7226846" cy="646331"/>
          </a:xfrm>
          <a:prstGeom prst="rect">
            <a:avLst/>
          </a:prstGeom>
        </p:spPr>
        <p:txBody>
          <a:bodyPr wrap="square">
            <a:spAutoFit/>
          </a:bodyPr>
          <a:lstStyle/>
          <a:p>
            <a:pPr algn="ctr"/>
            <a:r>
              <a:rPr lang="cs-CZ" altLang="cs-CZ" b="1" dirty="0" err="1"/>
              <a:t>Imunotrombogeneze</a:t>
            </a:r>
            <a:r>
              <a:rPr lang="cs-CZ" altLang="cs-CZ" b="1" dirty="0"/>
              <a:t> – aktivované destičky a neutrofily v mikrocirkulaci (</a:t>
            </a:r>
            <a:r>
              <a:rPr lang="cs-CZ" altLang="cs-CZ" b="1" dirty="0" err="1"/>
              <a:t>neutrofilová</a:t>
            </a:r>
            <a:r>
              <a:rPr lang="cs-CZ" altLang="cs-CZ" b="1" dirty="0"/>
              <a:t> extracelulární past ( NET )</a:t>
            </a:r>
            <a:r>
              <a:rPr lang="cs-CZ" b="1" dirty="0"/>
              <a:t> </a:t>
            </a:r>
            <a:endParaRPr lang="cs-CZ"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69682-F9E5-49ED-9B2F-EBF8A459A3E2}"/>
              </a:ext>
            </a:extLst>
          </p:cNvPr>
          <p:cNvSpPr>
            <a:spLocks noGrp="1"/>
          </p:cNvSpPr>
          <p:nvPr>
            <p:ph type="title"/>
          </p:nvPr>
        </p:nvSpPr>
        <p:spPr>
          <a:xfrm>
            <a:off x="539552" y="274638"/>
            <a:ext cx="8064896" cy="778098"/>
          </a:xfrm>
          <a:solidFill>
            <a:srgbClr val="002060"/>
          </a:solidFill>
        </p:spPr>
        <p:txBody>
          <a:bodyPr/>
          <a:lstStyle/>
          <a:p>
            <a:r>
              <a:rPr lang="cs-CZ" sz="3200" b="1" dirty="0">
                <a:solidFill>
                  <a:schemeClr val="bg1"/>
                </a:solidFill>
              </a:rPr>
              <a:t>Souhrn 2</a:t>
            </a:r>
          </a:p>
        </p:txBody>
      </p:sp>
      <p:sp>
        <p:nvSpPr>
          <p:cNvPr id="3" name="Zástupný obsah 2">
            <a:extLst>
              <a:ext uri="{FF2B5EF4-FFF2-40B4-BE49-F238E27FC236}">
                <a16:creationId xmlns:a16="http://schemas.microsoft.com/office/drawing/2014/main" id="{26EEDC28-23D5-4D0D-9596-D7C912886D74}"/>
              </a:ext>
            </a:extLst>
          </p:cNvPr>
          <p:cNvSpPr>
            <a:spLocks noGrp="1"/>
          </p:cNvSpPr>
          <p:nvPr>
            <p:ph idx="1"/>
          </p:nvPr>
        </p:nvSpPr>
        <p:spPr>
          <a:xfrm>
            <a:off x="683568" y="1791748"/>
            <a:ext cx="7920880" cy="3751802"/>
          </a:xfrm>
        </p:spPr>
        <p:txBody>
          <a:bodyPr>
            <a:normAutofit lnSpcReduction="10000"/>
          </a:bodyPr>
          <a:lstStyle/>
          <a:p>
            <a:pPr>
              <a:lnSpc>
                <a:spcPct val="160000"/>
              </a:lnSpc>
            </a:pPr>
            <a:r>
              <a:rPr lang="cs-CZ" sz="1900" b="1" dirty="0"/>
              <a:t>Zvýšené riziko tromboembolických komplikací  </a:t>
            </a:r>
            <a:r>
              <a:rPr lang="cs-CZ" sz="1900" dirty="0"/>
              <a:t>(makro- a </a:t>
            </a:r>
            <a:r>
              <a:rPr lang="cs-CZ" sz="1900" dirty="0" err="1"/>
              <a:t>mikrovaskulární</a:t>
            </a:r>
            <a:r>
              <a:rPr lang="cs-CZ" sz="1900" dirty="0"/>
              <a:t> příhody, septický DIC </a:t>
            </a:r>
            <a:r>
              <a:rPr lang="cs-CZ" sz="1900" dirty="0" err="1"/>
              <a:t>sy</a:t>
            </a:r>
            <a:r>
              <a:rPr lang="cs-CZ" sz="1900" dirty="0"/>
              <a:t> ) </a:t>
            </a:r>
            <a:r>
              <a:rPr lang="cs-CZ" sz="1900" b="1" dirty="0"/>
              <a:t>je možné očekávat zejména u nemocných hospitalizovaných na JIP v důsledku rozvoje sepse </a:t>
            </a:r>
            <a:r>
              <a:rPr lang="cs-CZ" sz="1900" dirty="0"/>
              <a:t>(silnější zánět, imobilita, ARDS…).</a:t>
            </a:r>
          </a:p>
          <a:p>
            <a:pPr>
              <a:lnSpc>
                <a:spcPct val="160000"/>
              </a:lnSpc>
            </a:pPr>
            <a:r>
              <a:rPr lang="cs-CZ" sz="1900" dirty="0"/>
              <a:t>Zde je doporučena intenzifikace farmakologické profylaxe TEN (LMWH s monitorací anti F </a:t>
            </a:r>
            <a:r>
              <a:rPr lang="cs-CZ" sz="1900" dirty="0" err="1"/>
              <a:t>Xa</a:t>
            </a:r>
            <a:r>
              <a:rPr lang="cs-CZ" sz="1900" dirty="0"/>
              <a:t>) </a:t>
            </a:r>
          </a:p>
          <a:p>
            <a:pPr>
              <a:lnSpc>
                <a:spcPct val="160000"/>
              </a:lnSpc>
            </a:pPr>
            <a:r>
              <a:rPr lang="cs-CZ" sz="1900" b="1" dirty="0"/>
              <a:t>Za hospitalizace je důležité i další průběžné laboratorní monitorování:  </a:t>
            </a:r>
            <a:r>
              <a:rPr lang="cs-CZ" sz="1900" dirty="0"/>
              <a:t>počet trombocytů, INR, APTT, koncentrace fibrinogenu a D-dimeru… </a:t>
            </a:r>
          </a:p>
          <a:p>
            <a:endParaRPr lang="cs-CZ" dirty="0"/>
          </a:p>
        </p:txBody>
      </p:sp>
    </p:spTree>
    <p:extLst>
      <p:ext uri="{BB962C8B-B14F-4D97-AF65-F5344CB8AC3E}">
        <p14:creationId xmlns:p14="http://schemas.microsoft.com/office/powerpoint/2010/main" val="195269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4A73682-36D0-462B-8193-5E80217B0CFC}"/>
              </a:ext>
            </a:extLst>
          </p:cNvPr>
          <p:cNvPicPr>
            <a:picLocks noChangeAspect="1"/>
          </p:cNvPicPr>
          <p:nvPr/>
        </p:nvPicPr>
        <p:blipFill>
          <a:blip r:embed="rId2"/>
          <a:stretch>
            <a:fillRect/>
          </a:stretch>
        </p:blipFill>
        <p:spPr>
          <a:xfrm>
            <a:off x="0" y="0"/>
            <a:ext cx="9144000" cy="6857999"/>
          </a:xfrm>
          <a:prstGeom prst="rect">
            <a:avLst/>
          </a:prstGeom>
        </p:spPr>
      </p:pic>
      <p:sp>
        <p:nvSpPr>
          <p:cNvPr id="23555" name="Obdélník 1"/>
          <p:cNvSpPr>
            <a:spLocks noChangeArrowheads="1"/>
          </p:cNvSpPr>
          <p:nvPr/>
        </p:nvSpPr>
        <p:spPr bwMode="auto">
          <a:xfrm>
            <a:off x="1403350" y="2967038"/>
            <a:ext cx="6121400" cy="1471172"/>
          </a:xfrm>
          <a:prstGeom prst="rect">
            <a:avLst/>
          </a:prstGeom>
          <a:solidFill>
            <a:srgbClr val="0F5487"/>
          </a:solidFill>
          <a:ln w="57150">
            <a:noFill/>
            <a:miter lim="800000"/>
            <a:headEnd/>
            <a:tailEnd/>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endParaRPr lang="cs-CZ" altLang="cs-CZ" sz="1800" dirty="0">
              <a:latin typeface="Arial" charset="0"/>
            </a:endParaRPr>
          </a:p>
          <a:p>
            <a:pPr algn="ctr">
              <a:buFont typeface="Arial" charset="0"/>
              <a:buNone/>
              <a:defRPr/>
            </a:pPr>
            <a:endParaRPr lang="cs-CZ" sz="2000" b="1" dirty="0">
              <a:solidFill>
                <a:schemeClr val="bg1"/>
              </a:solidFill>
              <a:cs typeface="Calibri" panose="020F0502020204030204" pitchFamily="34" charset="0"/>
            </a:endParaRPr>
          </a:p>
          <a:p>
            <a:pPr algn="ctr">
              <a:buFont typeface="Arial" charset="0"/>
              <a:buNone/>
              <a:defRPr/>
            </a:pPr>
            <a:r>
              <a:rPr lang="cs-CZ" sz="1400" b="1" dirty="0">
                <a:solidFill>
                  <a:schemeClr val="bg1"/>
                </a:solidFill>
                <a:cs typeface="Calibri" panose="020F0502020204030204" pitchFamily="34" charset="0"/>
              </a:rPr>
              <a:t>Trombotické centrum VFN a 1. LF UK </a:t>
            </a:r>
          </a:p>
          <a:p>
            <a:pPr algn="ctr">
              <a:buFont typeface="Arial" charset="0"/>
              <a:buNone/>
              <a:defRPr/>
            </a:pPr>
            <a:r>
              <a:rPr lang="cs-CZ" sz="1400" dirty="0">
                <a:solidFill>
                  <a:schemeClr val="bg1"/>
                </a:solidFill>
                <a:cs typeface="Calibri" panose="020F0502020204030204" pitchFamily="34" charset="0"/>
              </a:rPr>
              <a:t> www.vfn.cz</a:t>
            </a:r>
          </a:p>
          <a:p>
            <a:pPr algn="ctr" eaLnBrk="1" hangingPunct="1">
              <a:spcBef>
                <a:spcPct val="0"/>
              </a:spcBef>
              <a:buFontTx/>
              <a:buNone/>
              <a:defRPr/>
            </a:pPr>
            <a:endParaRPr lang="cs-CZ" altLang="cs-CZ" sz="1400" dirty="0">
              <a:solidFill>
                <a:schemeClr val="bg1"/>
              </a:solidFill>
              <a:cs typeface="Calibri" panose="020F0502020204030204" pitchFamily="34" charset="0"/>
            </a:endParaRPr>
          </a:p>
        </p:txBody>
      </p:sp>
      <p:sp>
        <p:nvSpPr>
          <p:cNvPr id="23554" name="Text Box 23"/>
          <p:cNvSpPr txBox="1">
            <a:spLocks noChangeArrowheads="1"/>
          </p:cNvSpPr>
          <p:nvPr/>
        </p:nvSpPr>
        <p:spPr bwMode="auto">
          <a:xfrm>
            <a:off x="1043608" y="1124744"/>
            <a:ext cx="6912768" cy="523220"/>
          </a:xfrm>
          <a:prstGeom prst="rect">
            <a:avLst/>
          </a:prstGeom>
          <a:solidFill>
            <a:srgbClr val="0F5487"/>
          </a:solidFill>
          <a:ln w="76200">
            <a:noFill/>
            <a:miter lim="800000"/>
            <a:headEnd/>
            <a:tailEnd/>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defRPr/>
            </a:pPr>
            <a:r>
              <a:rPr lang="cs-CZ" altLang="cs-CZ" sz="2800" b="1" dirty="0">
                <a:solidFill>
                  <a:schemeClr val="bg1"/>
                </a:solidFill>
                <a:latin typeface="+mj-lt"/>
              </a:rPr>
              <a:t>Děkuji za pozornost</a:t>
            </a:r>
          </a:p>
        </p:txBody>
      </p:sp>
    </p:spTree>
    <p:extLst>
      <p:ext uri="{BB962C8B-B14F-4D97-AF65-F5344CB8AC3E}">
        <p14:creationId xmlns:p14="http://schemas.microsoft.com/office/powerpoint/2010/main" val="9936530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4F24-3685-45E7-8AE2-88861DE52B09}"/>
              </a:ext>
            </a:extLst>
          </p:cNvPr>
          <p:cNvSpPr>
            <a:spLocks noGrp="1"/>
          </p:cNvSpPr>
          <p:nvPr>
            <p:ph type="title"/>
          </p:nvPr>
        </p:nvSpPr>
        <p:spPr>
          <a:xfrm>
            <a:off x="611560" y="260648"/>
            <a:ext cx="8237258" cy="936104"/>
          </a:xfrm>
          <a:solidFill>
            <a:srgbClr val="002060"/>
          </a:solidFill>
        </p:spPr>
        <p:txBody>
          <a:bodyPr/>
          <a:lstStyle/>
          <a:p>
            <a:r>
              <a:rPr lang="cs-CZ" sz="2400" b="1" dirty="0">
                <a:solidFill>
                  <a:schemeClr val="bg1"/>
                </a:solidFill>
              </a:rPr>
              <a:t>Rizika vzniku trombózy a laboratorní abnormity ve vztahu k poruchám hemostázy u nemocných s COVID-19</a:t>
            </a:r>
            <a:endParaRPr lang="cs-CZ" sz="2400" b="1" dirty="0">
              <a:solidFill>
                <a:schemeClr val="bg1"/>
              </a:solidFill>
              <a:latin typeface="Arial" panose="020B0604020202020204" pitchFamily="34" charset="0"/>
              <a:cs typeface="Arial" panose="020B0604020202020204" pitchFamily="34" charset="0"/>
            </a:endParaRPr>
          </a:p>
        </p:txBody>
      </p:sp>
      <p:graphicFrame>
        <p:nvGraphicFramePr>
          <p:cNvPr id="5" name="Tabulka 5">
            <a:extLst>
              <a:ext uri="{FF2B5EF4-FFF2-40B4-BE49-F238E27FC236}">
                <a16:creationId xmlns:a16="http://schemas.microsoft.com/office/drawing/2014/main" id="{4A049674-D05B-41B7-BFE4-71D46576F321}"/>
              </a:ext>
            </a:extLst>
          </p:cNvPr>
          <p:cNvGraphicFramePr>
            <a:graphicFrameLocks noGrp="1"/>
          </p:cNvGraphicFramePr>
          <p:nvPr>
            <p:ph idx="1"/>
            <p:extLst>
              <p:ext uri="{D42A27DB-BD31-4B8C-83A1-F6EECF244321}">
                <p14:modId xmlns:p14="http://schemas.microsoft.com/office/powerpoint/2010/main" val="1649999446"/>
              </p:ext>
            </p:extLst>
          </p:nvPr>
        </p:nvGraphicFramePr>
        <p:xfrm>
          <a:off x="457200" y="1600200"/>
          <a:ext cx="8229600" cy="4846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096701687"/>
                    </a:ext>
                  </a:extLst>
                </a:gridCol>
                <a:gridCol w="2743200">
                  <a:extLst>
                    <a:ext uri="{9D8B030D-6E8A-4147-A177-3AD203B41FA5}">
                      <a16:colId xmlns:a16="http://schemas.microsoft.com/office/drawing/2014/main" val="2509073158"/>
                    </a:ext>
                  </a:extLst>
                </a:gridCol>
                <a:gridCol w="2743200">
                  <a:extLst>
                    <a:ext uri="{9D8B030D-6E8A-4147-A177-3AD203B41FA5}">
                      <a16:colId xmlns:a16="http://schemas.microsoft.com/office/drawing/2014/main" val="4191875012"/>
                    </a:ext>
                  </a:extLst>
                </a:gridCol>
              </a:tblGrid>
              <a:tr h="370840">
                <a:tc>
                  <a:txBody>
                    <a:bodyPr/>
                    <a:lstStyle/>
                    <a:p>
                      <a:pPr algn="ctr"/>
                      <a:r>
                        <a:rPr lang="cs-CZ" sz="1800" b="1" i="0" kern="1200" dirty="0">
                          <a:solidFill>
                            <a:schemeClr val="lt1"/>
                          </a:solidFill>
                          <a:effectLst/>
                          <a:latin typeface="+mn-lt"/>
                          <a:ea typeface="+mn-ea"/>
                          <a:cs typeface="+mn-cs"/>
                        </a:rPr>
                        <a:t>Rizikové faktory vzniku žilní </a:t>
                      </a:r>
                      <a:r>
                        <a:rPr lang="cs-CZ" sz="1800" b="1" i="0" kern="1200" dirty="0" err="1">
                          <a:solidFill>
                            <a:schemeClr val="lt1"/>
                          </a:solidFill>
                          <a:effectLst/>
                          <a:latin typeface="+mn-lt"/>
                          <a:ea typeface="+mn-ea"/>
                          <a:cs typeface="+mn-cs"/>
                        </a:rPr>
                        <a:t>tromboembolie</a:t>
                      </a:r>
                      <a:endParaRPr lang="cs-CZ" dirty="0"/>
                    </a:p>
                  </a:txBody>
                  <a:tcPr/>
                </a:tc>
                <a:tc>
                  <a:txBody>
                    <a:bodyPr/>
                    <a:lstStyle/>
                    <a:p>
                      <a:r>
                        <a:rPr lang="cs-CZ" sz="1800" b="1" i="0" kern="1200" dirty="0">
                          <a:solidFill>
                            <a:schemeClr val="lt1"/>
                          </a:solidFill>
                          <a:effectLst/>
                          <a:latin typeface="+mn-lt"/>
                          <a:ea typeface="+mn-ea"/>
                          <a:cs typeface="+mn-cs"/>
                        </a:rPr>
                        <a:t>Laboratorní abnormality</a:t>
                      </a:r>
                      <a:endParaRPr lang="cs-CZ" dirty="0"/>
                    </a:p>
                  </a:txBody>
                  <a:tcPr/>
                </a:tc>
                <a:tc>
                  <a:txBody>
                    <a:bodyPr/>
                    <a:lstStyle/>
                    <a:p>
                      <a:pPr algn="ctr"/>
                      <a:r>
                        <a:rPr lang="cs-CZ" sz="1800" b="1" i="0" kern="1200" dirty="0">
                          <a:solidFill>
                            <a:schemeClr val="lt1"/>
                          </a:solidFill>
                          <a:effectLst/>
                          <a:latin typeface="+mn-lt"/>
                          <a:ea typeface="+mn-ea"/>
                          <a:cs typeface="+mn-cs"/>
                        </a:rPr>
                        <a:t>Klinické projevy </a:t>
                      </a:r>
                      <a:r>
                        <a:rPr lang="cs-CZ" sz="1800" b="1" i="0" kern="1200" dirty="0" err="1">
                          <a:solidFill>
                            <a:schemeClr val="lt1"/>
                          </a:solidFill>
                          <a:effectLst/>
                          <a:latin typeface="+mn-lt"/>
                          <a:ea typeface="+mn-ea"/>
                          <a:cs typeface="+mn-cs"/>
                        </a:rPr>
                        <a:t>hyperkoagulace</a:t>
                      </a:r>
                      <a:endParaRPr lang="cs-CZ" dirty="0"/>
                    </a:p>
                  </a:txBody>
                  <a:tcPr/>
                </a:tc>
                <a:extLst>
                  <a:ext uri="{0D108BD9-81ED-4DB2-BD59-A6C34878D82A}">
                    <a16:rowId xmlns:a16="http://schemas.microsoft.com/office/drawing/2014/main" val="2492620948"/>
                  </a:ext>
                </a:extLst>
              </a:tr>
              <a:tr h="370840">
                <a:tc>
                  <a:txBody>
                    <a:bodyPr/>
                    <a:lstStyle/>
                    <a:p>
                      <a:r>
                        <a:rPr lang="cs-CZ" sz="1400" b="0" i="0" kern="1200" dirty="0">
                          <a:solidFill>
                            <a:schemeClr val="dk1"/>
                          </a:solidFill>
                          <a:effectLst/>
                          <a:latin typeface="+mn-lt"/>
                          <a:ea typeface="+mn-ea"/>
                          <a:cs typeface="+mn-cs"/>
                        </a:rPr>
                        <a:t>přímé poškození cévního endotelu a epitelu plicních alveolů působením SARS-CoV-2</a:t>
                      </a:r>
                    </a:p>
                    <a:p>
                      <a:r>
                        <a:rPr lang="cs-CZ" sz="1400" b="0" i="0" kern="1200" dirty="0">
                          <a:solidFill>
                            <a:schemeClr val="dk1"/>
                          </a:solidFill>
                          <a:effectLst/>
                          <a:latin typeface="+mn-lt"/>
                          <a:ea typeface="+mn-ea"/>
                          <a:cs typeface="+mn-cs"/>
                        </a:rPr>
                        <a:t>akutní onemocnění s upoutáním na lůžko</a:t>
                      </a:r>
                    </a:p>
                    <a:p>
                      <a:r>
                        <a:rPr lang="cs-CZ" sz="1400" b="0" i="0" kern="1200" dirty="0">
                          <a:solidFill>
                            <a:schemeClr val="dk1"/>
                          </a:solidFill>
                          <a:effectLst/>
                          <a:latin typeface="+mn-lt"/>
                          <a:ea typeface="+mn-ea"/>
                          <a:cs typeface="+mn-cs"/>
                        </a:rPr>
                        <a:t>horečka, dehydratace</a:t>
                      </a:r>
                    </a:p>
                    <a:p>
                      <a:r>
                        <a:rPr lang="cs-CZ" sz="1400" b="0" i="0" kern="1200" dirty="0">
                          <a:solidFill>
                            <a:schemeClr val="dk1"/>
                          </a:solidFill>
                          <a:effectLst/>
                          <a:latin typeface="+mn-lt"/>
                          <a:ea typeface="+mn-ea"/>
                          <a:cs typeface="+mn-cs"/>
                        </a:rPr>
                        <a:t>plicní insuficience</a:t>
                      </a:r>
                    </a:p>
                    <a:p>
                      <a:r>
                        <a:rPr lang="cs-CZ" sz="1400" b="0" i="0" kern="1200" dirty="0">
                          <a:solidFill>
                            <a:schemeClr val="dk1"/>
                          </a:solidFill>
                          <a:effectLst/>
                          <a:latin typeface="+mn-lt"/>
                          <a:ea typeface="+mn-ea"/>
                          <a:cs typeface="+mn-cs"/>
                        </a:rPr>
                        <a:t>sepse</a:t>
                      </a:r>
                    </a:p>
                    <a:p>
                      <a:r>
                        <a:rPr lang="cs-CZ" sz="1400" b="0" i="0" kern="1200" dirty="0">
                          <a:solidFill>
                            <a:schemeClr val="dk1"/>
                          </a:solidFill>
                          <a:effectLst/>
                          <a:latin typeface="+mn-lt"/>
                          <a:ea typeface="+mn-ea"/>
                          <a:cs typeface="+mn-cs"/>
                        </a:rPr>
                        <a:t>zhoršení oběhové stability</a:t>
                      </a:r>
                    </a:p>
                    <a:p>
                      <a:r>
                        <a:rPr lang="cs-CZ" sz="1400" b="0" i="0" kern="1200" dirty="0">
                          <a:solidFill>
                            <a:schemeClr val="dk1"/>
                          </a:solidFill>
                          <a:effectLst/>
                          <a:latin typeface="+mn-lt"/>
                          <a:ea typeface="+mn-ea"/>
                          <a:cs typeface="+mn-cs"/>
                        </a:rPr>
                        <a:t>poškození jaterní funkce</a:t>
                      </a:r>
                    </a:p>
                    <a:p>
                      <a:r>
                        <a:rPr lang="cs-CZ" sz="1400" b="0" i="0" kern="1200" dirty="0">
                          <a:solidFill>
                            <a:schemeClr val="dk1"/>
                          </a:solidFill>
                          <a:effectLst/>
                          <a:latin typeface="+mn-lt"/>
                          <a:ea typeface="+mn-ea"/>
                          <a:cs typeface="+mn-cs"/>
                        </a:rPr>
                        <a:t>+ případné další individuální faktory vzniku trombózy: obezita, varixy, hereditární trombofilie, koincidence malignity, jiných autoimunitních onemocnění, aktuální riziková léčba (chemoterapie, hormonální léčba apod.)</a:t>
                      </a:r>
                    </a:p>
                    <a:p>
                      <a:endParaRPr lang="cs-CZ" dirty="0"/>
                    </a:p>
                  </a:txBody>
                  <a:tcPr/>
                </a:tc>
                <a:tc>
                  <a:txBody>
                    <a:bodyPr/>
                    <a:lstStyle/>
                    <a:p>
                      <a:r>
                        <a:rPr lang="cs-CZ" sz="1800" b="0" i="0" kern="1200" dirty="0">
                          <a:solidFill>
                            <a:schemeClr val="dk1"/>
                          </a:solidFill>
                          <a:effectLst/>
                          <a:latin typeface="+mn-lt"/>
                          <a:ea typeface="+mn-ea"/>
                          <a:cs typeface="+mn-cs"/>
                        </a:rPr>
                        <a:t>↑ D-dimery, FDP</a:t>
                      </a:r>
                    </a:p>
                    <a:p>
                      <a:r>
                        <a:rPr lang="cs-CZ" sz="1800" b="0" i="0" kern="1200" dirty="0">
                          <a:solidFill>
                            <a:schemeClr val="dk1"/>
                          </a:solidFill>
                          <a:effectLst/>
                          <a:latin typeface="+mn-lt"/>
                          <a:ea typeface="+mn-ea"/>
                          <a:cs typeface="+mn-cs"/>
                        </a:rPr>
                        <a:t>↑ fibrinogen</a:t>
                      </a:r>
                    </a:p>
                    <a:p>
                      <a:r>
                        <a:rPr lang="cs-CZ" sz="1800" b="0" i="0" kern="1200" dirty="0">
                          <a:solidFill>
                            <a:schemeClr val="dk1"/>
                          </a:solidFill>
                          <a:effectLst/>
                          <a:latin typeface="+mn-lt"/>
                          <a:ea typeface="+mn-ea"/>
                          <a:cs typeface="+mn-cs"/>
                        </a:rPr>
                        <a:t>↑ nebo ↓ trombocyty</a:t>
                      </a:r>
                    </a:p>
                    <a:p>
                      <a:r>
                        <a:rPr lang="cs-CZ" sz="1800" b="0" i="0" kern="1200" dirty="0">
                          <a:solidFill>
                            <a:schemeClr val="dk1"/>
                          </a:solidFill>
                          <a:effectLst/>
                          <a:latin typeface="+mn-lt"/>
                          <a:ea typeface="+mn-ea"/>
                          <a:cs typeface="+mn-cs"/>
                        </a:rPr>
                        <a:t>↓ lymfocyty</a:t>
                      </a:r>
                    </a:p>
                    <a:p>
                      <a:r>
                        <a:rPr lang="cs-CZ" sz="1800" b="0" i="0" kern="1200" dirty="0">
                          <a:solidFill>
                            <a:schemeClr val="dk1"/>
                          </a:solidFill>
                          <a:effectLst/>
                          <a:latin typeface="+mn-lt"/>
                          <a:ea typeface="+mn-ea"/>
                          <a:cs typeface="+mn-cs"/>
                        </a:rPr>
                        <a:t>↓ TFPI</a:t>
                      </a:r>
                    </a:p>
                    <a:p>
                      <a:r>
                        <a:rPr lang="cs-CZ" sz="1800" b="0" i="0" kern="1200" dirty="0">
                          <a:solidFill>
                            <a:schemeClr val="dk1"/>
                          </a:solidFill>
                          <a:effectLst/>
                          <a:latin typeface="+mn-lt"/>
                          <a:ea typeface="+mn-ea"/>
                          <a:cs typeface="+mn-cs"/>
                        </a:rPr>
                        <a:t>↑ cytokiny (zejména IL-6)</a:t>
                      </a:r>
                    </a:p>
                    <a:p>
                      <a:r>
                        <a:rPr lang="cs-CZ" sz="1800" b="0" i="0" kern="1200" dirty="0">
                          <a:solidFill>
                            <a:schemeClr val="dk1"/>
                          </a:solidFill>
                          <a:effectLst/>
                          <a:latin typeface="+mn-lt"/>
                          <a:ea typeface="+mn-ea"/>
                          <a:cs typeface="+mn-cs"/>
                        </a:rPr>
                        <a:t>↑ protrombinový čas a </a:t>
                      </a:r>
                      <a:r>
                        <a:rPr lang="cs-CZ" sz="1800" b="0" i="0" kern="1200" dirty="0" err="1">
                          <a:solidFill>
                            <a:schemeClr val="dk1"/>
                          </a:solidFill>
                          <a:effectLst/>
                          <a:latin typeface="+mn-lt"/>
                          <a:ea typeface="+mn-ea"/>
                          <a:cs typeface="+mn-cs"/>
                        </a:rPr>
                        <a:t>aPTT</a:t>
                      </a:r>
                      <a:r>
                        <a:rPr lang="cs-CZ" sz="1800" b="0" i="0" kern="1200" dirty="0">
                          <a:solidFill>
                            <a:schemeClr val="dk1"/>
                          </a:solidFill>
                          <a:effectLst/>
                          <a:latin typeface="+mn-lt"/>
                          <a:ea typeface="+mn-ea"/>
                          <a:cs typeface="+mn-cs"/>
                        </a:rPr>
                        <a:t> (většinou mírně prodloužené, někdy naopak zkrácené)</a:t>
                      </a:r>
                    </a:p>
                    <a:p>
                      <a:endParaRPr lang="cs-CZ" dirty="0"/>
                    </a:p>
                  </a:txBody>
                  <a:tcPr/>
                </a:tc>
                <a:tc>
                  <a:txBody>
                    <a:bodyPr/>
                    <a:lstStyle/>
                    <a:p>
                      <a:r>
                        <a:rPr lang="cs-CZ" sz="1800" b="0" i="0" kern="1200" dirty="0">
                          <a:solidFill>
                            <a:schemeClr val="dk1"/>
                          </a:solidFill>
                          <a:effectLst/>
                          <a:latin typeface="+mn-lt"/>
                          <a:ea typeface="+mn-ea"/>
                          <a:cs typeface="+mn-cs"/>
                        </a:rPr>
                        <a:t>tromboembolická nemoc (TEN), dominantně akutní plicní embolie/trombóza a mikroangiopatie v plicním řečišti</a:t>
                      </a:r>
                    </a:p>
                    <a:p>
                      <a:r>
                        <a:rPr lang="cs-CZ" sz="1800" b="0" i="0" kern="1200" dirty="0">
                          <a:solidFill>
                            <a:schemeClr val="dk1"/>
                          </a:solidFill>
                          <a:effectLst/>
                          <a:latin typeface="+mn-lt"/>
                          <a:ea typeface="+mn-ea"/>
                          <a:cs typeface="+mn-cs"/>
                        </a:rPr>
                        <a:t>trombotická cévní mozková příhoda</a:t>
                      </a:r>
                    </a:p>
                    <a:p>
                      <a:r>
                        <a:rPr lang="cs-CZ" sz="1800" b="0" i="0" kern="1200" dirty="0">
                          <a:solidFill>
                            <a:schemeClr val="dk1"/>
                          </a:solidFill>
                          <a:effectLst/>
                          <a:latin typeface="+mn-lt"/>
                          <a:ea typeface="+mn-ea"/>
                          <a:cs typeface="+mn-cs"/>
                        </a:rPr>
                        <a:t>infarkt myokardu</a:t>
                      </a:r>
                    </a:p>
                    <a:p>
                      <a:r>
                        <a:rPr lang="cs-CZ" sz="1800" b="0" i="0" kern="1200" dirty="0">
                          <a:solidFill>
                            <a:schemeClr val="dk1"/>
                          </a:solidFill>
                          <a:effectLst/>
                          <a:latin typeface="+mn-lt"/>
                          <a:ea typeface="+mn-ea"/>
                          <a:cs typeface="+mn-cs"/>
                        </a:rPr>
                        <a:t>systémová </a:t>
                      </a:r>
                      <a:r>
                        <a:rPr lang="cs-CZ" sz="1800" b="0" i="0" kern="1200" dirty="0" err="1">
                          <a:solidFill>
                            <a:schemeClr val="dk1"/>
                          </a:solidFill>
                          <a:effectLst/>
                          <a:latin typeface="+mn-lt"/>
                          <a:ea typeface="+mn-ea"/>
                          <a:cs typeface="+mn-cs"/>
                        </a:rPr>
                        <a:t>tromboembolie</a:t>
                      </a:r>
                      <a:endParaRPr lang="cs-CZ" sz="1800" b="0" i="0" kern="1200" dirty="0">
                        <a:solidFill>
                          <a:schemeClr val="dk1"/>
                        </a:solidFill>
                        <a:effectLst/>
                        <a:latin typeface="+mn-lt"/>
                        <a:ea typeface="+mn-ea"/>
                        <a:cs typeface="+mn-cs"/>
                      </a:endParaRPr>
                    </a:p>
                    <a:p>
                      <a:r>
                        <a:rPr lang="cs-CZ" sz="1800" b="0" i="0" kern="1200" dirty="0">
                          <a:solidFill>
                            <a:schemeClr val="dk1"/>
                          </a:solidFill>
                          <a:effectLst/>
                          <a:latin typeface="+mn-lt"/>
                          <a:ea typeface="+mn-ea"/>
                          <a:cs typeface="+mn-cs"/>
                        </a:rPr>
                        <a:t>diseminovaná intravaskulární </a:t>
                      </a:r>
                      <a:r>
                        <a:rPr lang="cs-CZ" sz="1800" b="0" i="0" kern="1200" dirty="0" err="1">
                          <a:solidFill>
                            <a:schemeClr val="dk1"/>
                          </a:solidFill>
                          <a:effectLst/>
                          <a:latin typeface="+mn-lt"/>
                          <a:ea typeface="+mn-ea"/>
                          <a:cs typeface="+mn-cs"/>
                        </a:rPr>
                        <a:t>koagulopatie</a:t>
                      </a:r>
                      <a:r>
                        <a:rPr lang="cs-CZ" sz="1800" b="0" i="0" kern="1200" dirty="0">
                          <a:solidFill>
                            <a:schemeClr val="dk1"/>
                          </a:solidFill>
                          <a:effectLst/>
                          <a:latin typeface="+mn-lt"/>
                          <a:ea typeface="+mn-ea"/>
                          <a:cs typeface="+mn-cs"/>
                        </a:rPr>
                        <a:t> (DIC) – vzácně (trombotické příhody jasně převažují)</a:t>
                      </a:r>
                    </a:p>
                    <a:p>
                      <a:endParaRPr lang="cs-CZ" dirty="0"/>
                    </a:p>
                  </a:txBody>
                  <a:tcPr/>
                </a:tc>
                <a:extLst>
                  <a:ext uri="{0D108BD9-81ED-4DB2-BD59-A6C34878D82A}">
                    <a16:rowId xmlns:a16="http://schemas.microsoft.com/office/drawing/2014/main" val="1786944699"/>
                  </a:ext>
                </a:extLst>
              </a:tr>
            </a:tbl>
          </a:graphicData>
        </a:graphic>
      </p:graphicFrame>
      <p:sp>
        <p:nvSpPr>
          <p:cNvPr id="6" name="Obdélník 5">
            <a:extLst>
              <a:ext uri="{FF2B5EF4-FFF2-40B4-BE49-F238E27FC236}">
                <a16:creationId xmlns:a16="http://schemas.microsoft.com/office/drawing/2014/main" id="{94FDE5C0-4E7E-445A-88CE-227586A09589}"/>
              </a:ext>
            </a:extLst>
          </p:cNvPr>
          <p:cNvSpPr/>
          <p:nvPr/>
        </p:nvSpPr>
        <p:spPr>
          <a:xfrm>
            <a:off x="619218" y="6422123"/>
            <a:ext cx="8229600" cy="246221"/>
          </a:xfrm>
          <a:prstGeom prst="rect">
            <a:avLst/>
          </a:prstGeom>
        </p:spPr>
        <p:txBody>
          <a:bodyPr wrap="square">
            <a:spAutoFit/>
          </a:bodyPr>
          <a:lstStyle/>
          <a:p>
            <a:r>
              <a:rPr lang="cs-CZ" sz="1000" dirty="0">
                <a:latin typeface="Calibri" panose="020F0502020204030204" pitchFamily="34" charset="0"/>
                <a:ea typeface="Calibri" panose="020F0502020204030204" pitchFamily="34" charset="0"/>
                <a:cs typeface="Times New Roman" panose="02020603050405020304" pitchFamily="18" charset="0"/>
              </a:rPr>
              <a:t>Cui S et. All.: F. Prevalence </a:t>
            </a:r>
            <a:r>
              <a:rPr lang="cs-CZ" sz="1000" dirty="0" err="1">
                <a:latin typeface="Calibri" panose="020F0502020204030204" pitchFamily="34" charset="0"/>
                <a:ea typeface="Calibri" panose="020F0502020204030204" pitchFamily="34" charset="0"/>
                <a:cs typeface="Times New Roman" panose="02020603050405020304" pitchFamily="18" charset="0"/>
              </a:rPr>
              <a:t>of</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venous</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thromboembolism</a:t>
            </a:r>
            <a:r>
              <a:rPr lang="cs-CZ" sz="1000" dirty="0">
                <a:latin typeface="Calibri" panose="020F0502020204030204" pitchFamily="34" charset="0"/>
                <a:ea typeface="Calibri" panose="020F0502020204030204" pitchFamily="34" charset="0"/>
                <a:cs typeface="Times New Roman" panose="02020603050405020304" pitchFamily="18" charset="0"/>
              </a:rPr>
              <a:t> in </a:t>
            </a:r>
            <a:r>
              <a:rPr lang="cs-CZ" sz="1000" dirty="0" err="1">
                <a:latin typeface="Calibri" panose="020F0502020204030204" pitchFamily="34" charset="0"/>
                <a:ea typeface="Calibri" panose="020F0502020204030204" pitchFamily="34" charset="0"/>
                <a:cs typeface="Times New Roman" panose="02020603050405020304" pitchFamily="18" charset="0"/>
              </a:rPr>
              <a:t>patients</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with</a:t>
            </a:r>
            <a:r>
              <a:rPr lang="cs-CZ" sz="1000" dirty="0">
                <a:latin typeface="Calibri" panose="020F0502020204030204" pitchFamily="34" charset="0"/>
                <a:ea typeface="Calibri" panose="020F0502020204030204" pitchFamily="34" charset="0"/>
                <a:cs typeface="Times New Roman" panose="02020603050405020304" pitchFamily="18" charset="0"/>
              </a:rPr>
              <a:t> severe novel coronavirus </a:t>
            </a:r>
            <a:r>
              <a:rPr lang="cs-CZ" sz="1000" dirty="0" err="1">
                <a:latin typeface="Calibri" panose="020F0502020204030204" pitchFamily="34" charset="0"/>
                <a:ea typeface="Calibri" panose="020F0502020204030204" pitchFamily="34" charset="0"/>
                <a:cs typeface="Times New Roman" panose="02020603050405020304" pitchFamily="18" charset="0"/>
              </a:rPr>
              <a:t>pneumonia</a:t>
            </a:r>
            <a:r>
              <a:rPr lang="cs-CZ" sz="1000" dirty="0">
                <a:latin typeface="Calibri" panose="020F0502020204030204" pitchFamily="34" charset="0"/>
                <a:ea typeface="Calibri" panose="020F0502020204030204" pitchFamily="34" charset="0"/>
                <a:cs typeface="Times New Roman" panose="02020603050405020304" pitchFamily="18" charset="0"/>
              </a:rPr>
              <a:t>. J </a:t>
            </a:r>
            <a:r>
              <a:rPr lang="cs-CZ" sz="1000" dirty="0" err="1">
                <a:latin typeface="Calibri" panose="020F0502020204030204" pitchFamily="34" charset="0"/>
                <a:ea typeface="Calibri" panose="020F0502020204030204" pitchFamily="34" charset="0"/>
                <a:cs typeface="Times New Roman" panose="02020603050405020304" pitchFamily="18" charset="0"/>
              </a:rPr>
              <a:t>Thromb</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Haemost</a:t>
            </a:r>
            <a:r>
              <a:rPr lang="cs-CZ" sz="1000" dirty="0">
                <a:latin typeface="Calibri" panose="020F0502020204030204" pitchFamily="34" charset="0"/>
                <a:ea typeface="Calibri" panose="020F0502020204030204" pitchFamily="34" charset="0"/>
                <a:cs typeface="Times New Roman" panose="02020603050405020304" pitchFamily="18" charset="0"/>
              </a:rPr>
              <a:t>. 2020; 18(6): 1421–1424. </a:t>
            </a:r>
            <a:endParaRPr lang="cs-CZ" sz="1000" dirty="0"/>
          </a:p>
        </p:txBody>
      </p:sp>
    </p:spTree>
    <p:extLst>
      <p:ext uri="{BB962C8B-B14F-4D97-AF65-F5344CB8AC3E}">
        <p14:creationId xmlns:p14="http://schemas.microsoft.com/office/powerpoint/2010/main" val="345719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67AFB11-28CE-498D-9273-4FAEE1256A8F}"/>
              </a:ext>
            </a:extLst>
          </p:cNvPr>
          <p:cNvSpPr>
            <a:spLocks noGrp="1" noChangeArrowheads="1"/>
          </p:cNvSpPr>
          <p:nvPr>
            <p:ph type="title" idx="4294967295"/>
          </p:nvPr>
        </p:nvSpPr>
        <p:spPr>
          <a:xfrm>
            <a:off x="539553" y="324941"/>
            <a:ext cx="8064896" cy="787125"/>
          </a:xfrm>
          <a:solidFill>
            <a:srgbClr val="002060"/>
          </a:solidFill>
        </p:spPr>
        <p:txBody>
          <a:bodyPr/>
          <a:lstStyle/>
          <a:p>
            <a:pPr eaLnBrk="1" hangingPunct="1"/>
            <a:r>
              <a:rPr lang="cs-CZ" altLang="cs-CZ" sz="2800" b="1" dirty="0">
                <a:solidFill>
                  <a:schemeClr val="bg1"/>
                </a:solidFill>
              </a:rPr>
              <a:t>Cytokiny a zvýšená systémová </a:t>
            </a:r>
            <a:r>
              <a:rPr lang="cs-CZ" altLang="cs-CZ" sz="2800" b="1" dirty="0" err="1">
                <a:solidFill>
                  <a:schemeClr val="bg1"/>
                </a:solidFill>
              </a:rPr>
              <a:t>trombogeneze</a:t>
            </a:r>
            <a:endParaRPr lang="cs-CZ" altLang="cs-CZ" sz="2800" b="1" dirty="0">
              <a:solidFill>
                <a:schemeClr val="bg1"/>
              </a:solidFill>
            </a:endParaRPr>
          </a:p>
        </p:txBody>
      </p:sp>
      <p:sp>
        <p:nvSpPr>
          <p:cNvPr id="2051" name="Text Box 3">
            <a:extLst>
              <a:ext uri="{FF2B5EF4-FFF2-40B4-BE49-F238E27FC236}">
                <a16:creationId xmlns:a16="http://schemas.microsoft.com/office/drawing/2014/main" id="{43A6E23E-345B-472E-8A67-F7B495248348}"/>
              </a:ext>
            </a:extLst>
          </p:cNvPr>
          <p:cNvSpPr txBox="1">
            <a:spLocks noChangeArrowheads="1"/>
          </p:cNvSpPr>
          <p:nvPr/>
        </p:nvSpPr>
        <p:spPr bwMode="auto">
          <a:xfrm>
            <a:off x="2120085" y="1484710"/>
            <a:ext cx="104817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dirty="0"/>
              <a:t>Tkáňový </a:t>
            </a:r>
            <a:r>
              <a:rPr lang="cs-CZ" altLang="cs-CZ" sz="1050" b="1" dirty="0" err="1"/>
              <a:t>faktor+FVIIa</a:t>
            </a:r>
            <a:endParaRPr lang="cs-CZ" altLang="cs-CZ" sz="1050" b="1" dirty="0"/>
          </a:p>
        </p:txBody>
      </p:sp>
      <p:sp>
        <p:nvSpPr>
          <p:cNvPr id="2052" name="Text Box 4">
            <a:extLst>
              <a:ext uri="{FF2B5EF4-FFF2-40B4-BE49-F238E27FC236}">
                <a16:creationId xmlns:a16="http://schemas.microsoft.com/office/drawing/2014/main" id="{02319E8E-1838-4F10-B629-C04229FD5AAC}"/>
              </a:ext>
            </a:extLst>
          </p:cNvPr>
          <p:cNvSpPr txBox="1">
            <a:spLocks noChangeArrowheads="1"/>
          </p:cNvSpPr>
          <p:nvPr/>
        </p:nvSpPr>
        <p:spPr bwMode="auto">
          <a:xfrm>
            <a:off x="1277540" y="2457451"/>
            <a:ext cx="1081090"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50000"/>
              </a:spcBef>
            </a:pPr>
            <a:r>
              <a:rPr lang="cs-CZ" altLang="cs-CZ" sz="1050" b="1" dirty="0"/>
              <a:t>Faktor </a:t>
            </a:r>
            <a:r>
              <a:rPr lang="cs-CZ" altLang="cs-CZ" sz="1050" b="1" dirty="0" err="1"/>
              <a:t>IXa</a:t>
            </a:r>
            <a:endParaRPr lang="cs-CZ" altLang="cs-CZ" sz="1050" b="1" dirty="0"/>
          </a:p>
          <a:p>
            <a:pPr eaLnBrk="1" hangingPunct="1">
              <a:lnSpc>
                <a:spcPct val="80000"/>
              </a:lnSpc>
              <a:spcBef>
                <a:spcPct val="50000"/>
              </a:spcBef>
            </a:pPr>
            <a:r>
              <a:rPr lang="cs-CZ" altLang="cs-CZ" sz="1050" b="1" dirty="0"/>
              <a:t>(+Faktor VIII)</a:t>
            </a:r>
          </a:p>
        </p:txBody>
      </p:sp>
      <p:sp>
        <p:nvSpPr>
          <p:cNvPr id="2053" name="Text Box 5">
            <a:extLst>
              <a:ext uri="{FF2B5EF4-FFF2-40B4-BE49-F238E27FC236}">
                <a16:creationId xmlns:a16="http://schemas.microsoft.com/office/drawing/2014/main" id="{7EE3B66B-6DC7-44FA-AF48-EB4D18B312C7}"/>
              </a:ext>
            </a:extLst>
          </p:cNvPr>
          <p:cNvSpPr txBox="1">
            <a:spLocks noChangeArrowheads="1"/>
          </p:cNvSpPr>
          <p:nvPr/>
        </p:nvSpPr>
        <p:spPr bwMode="auto">
          <a:xfrm>
            <a:off x="2777313" y="2511029"/>
            <a:ext cx="931486" cy="4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50000"/>
              </a:spcBef>
            </a:pPr>
            <a:r>
              <a:rPr lang="cs-CZ" altLang="cs-CZ" sz="1050" b="1" dirty="0"/>
              <a:t>Faktor </a:t>
            </a:r>
            <a:r>
              <a:rPr lang="cs-CZ" altLang="cs-CZ" sz="1050" b="1" dirty="0" err="1"/>
              <a:t>Xa</a:t>
            </a:r>
            <a:endParaRPr lang="cs-CZ" altLang="cs-CZ" sz="1050" b="1" dirty="0"/>
          </a:p>
          <a:p>
            <a:pPr eaLnBrk="1" hangingPunct="1">
              <a:lnSpc>
                <a:spcPct val="70000"/>
              </a:lnSpc>
              <a:spcBef>
                <a:spcPct val="50000"/>
              </a:spcBef>
            </a:pPr>
            <a:r>
              <a:rPr lang="cs-CZ" altLang="cs-CZ" sz="1050" b="1" dirty="0"/>
              <a:t>(+ faktor V)</a:t>
            </a:r>
          </a:p>
        </p:txBody>
      </p:sp>
      <p:sp>
        <p:nvSpPr>
          <p:cNvPr id="2054" name="Text Box 6">
            <a:extLst>
              <a:ext uri="{FF2B5EF4-FFF2-40B4-BE49-F238E27FC236}">
                <a16:creationId xmlns:a16="http://schemas.microsoft.com/office/drawing/2014/main" id="{C31C7600-407E-46DA-8AFF-AAD01B51D150}"/>
              </a:ext>
            </a:extLst>
          </p:cNvPr>
          <p:cNvSpPr txBox="1">
            <a:spLocks noChangeArrowheads="1"/>
          </p:cNvSpPr>
          <p:nvPr/>
        </p:nvSpPr>
        <p:spPr bwMode="auto">
          <a:xfrm>
            <a:off x="3707608" y="4076701"/>
            <a:ext cx="10798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cs-CZ" altLang="cs-CZ"/>
          </a:p>
        </p:txBody>
      </p:sp>
      <p:sp>
        <p:nvSpPr>
          <p:cNvPr id="2055" name="Text Box 7">
            <a:extLst>
              <a:ext uri="{FF2B5EF4-FFF2-40B4-BE49-F238E27FC236}">
                <a16:creationId xmlns:a16="http://schemas.microsoft.com/office/drawing/2014/main" id="{CD2DD5E0-D7BB-46E4-B14C-27B82142BB93}"/>
              </a:ext>
            </a:extLst>
          </p:cNvPr>
          <p:cNvSpPr txBox="1">
            <a:spLocks noChangeArrowheads="1"/>
          </p:cNvSpPr>
          <p:nvPr/>
        </p:nvSpPr>
        <p:spPr bwMode="auto">
          <a:xfrm>
            <a:off x="2897983" y="3429000"/>
            <a:ext cx="756047" cy="49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ct val="50000"/>
              </a:spcBef>
            </a:pPr>
            <a:r>
              <a:rPr lang="cs-CZ" altLang="cs-CZ" sz="975" b="1"/>
              <a:t>Faktor IIa</a:t>
            </a:r>
          </a:p>
          <a:p>
            <a:pPr eaLnBrk="1" hangingPunct="1">
              <a:lnSpc>
                <a:spcPct val="70000"/>
              </a:lnSpc>
              <a:spcBef>
                <a:spcPct val="50000"/>
              </a:spcBef>
            </a:pPr>
            <a:r>
              <a:rPr lang="cs-CZ" altLang="cs-CZ" sz="975" b="1"/>
              <a:t>(</a:t>
            </a:r>
            <a:r>
              <a:rPr lang="cs-CZ" altLang="cs-CZ" sz="1050" b="1"/>
              <a:t>trombin</a:t>
            </a:r>
            <a:r>
              <a:rPr lang="cs-CZ" altLang="cs-CZ" sz="975" b="1"/>
              <a:t>)</a:t>
            </a:r>
          </a:p>
        </p:txBody>
      </p:sp>
      <p:sp>
        <p:nvSpPr>
          <p:cNvPr id="2056" name="Text Box 8">
            <a:extLst>
              <a:ext uri="{FF2B5EF4-FFF2-40B4-BE49-F238E27FC236}">
                <a16:creationId xmlns:a16="http://schemas.microsoft.com/office/drawing/2014/main" id="{CC0076FA-FCB6-44B4-BC6C-DB87E81BA964}"/>
              </a:ext>
            </a:extLst>
          </p:cNvPr>
          <p:cNvSpPr txBox="1">
            <a:spLocks noChangeArrowheads="1"/>
          </p:cNvSpPr>
          <p:nvPr/>
        </p:nvSpPr>
        <p:spPr bwMode="auto">
          <a:xfrm>
            <a:off x="1818084" y="4076700"/>
            <a:ext cx="97274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dirty="0"/>
              <a:t>Fibrinogen</a:t>
            </a:r>
          </a:p>
        </p:txBody>
      </p:sp>
      <p:sp>
        <p:nvSpPr>
          <p:cNvPr id="2057" name="Text Box 9">
            <a:extLst>
              <a:ext uri="{FF2B5EF4-FFF2-40B4-BE49-F238E27FC236}">
                <a16:creationId xmlns:a16="http://schemas.microsoft.com/office/drawing/2014/main" id="{86FB3B65-A960-4841-A0FD-D7F68FD3F38A}"/>
              </a:ext>
            </a:extLst>
          </p:cNvPr>
          <p:cNvSpPr txBox="1">
            <a:spLocks noChangeArrowheads="1"/>
          </p:cNvSpPr>
          <p:nvPr/>
        </p:nvSpPr>
        <p:spPr bwMode="auto">
          <a:xfrm>
            <a:off x="3330180" y="4076700"/>
            <a:ext cx="64650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dirty="0"/>
              <a:t>Fibrin</a:t>
            </a:r>
          </a:p>
        </p:txBody>
      </p:sp>
      <p:sp>
        <p:nvSpPr>
          <p:cNvPr id="2058" name="Text Box 10">
            <a:extLst>
              <a:ext uri="{FF2B5EF4-FFF2-40B4-BE49-F238E27FC236}">
                <a16:creationId xmlns:a16="http://schemas.microsoft.com/office/drawing/2014/main" id="{5F1CB076-ABC9-40F3-BB31-1CD968BBC197}"/>
              </a:ext>
            </a:extLst>
          </p:cNvPr>
          <p:cNvSpPr txBox="1">
            <a:spLocks noChangeArrowheads="1"/>
          </p:cNvSpPr>
          <p:nvPr/>
        </p:nvSpPr>
        <p:spPr bwMode="auto">
          <a:xfrm>
            <a:off x="4086225" y="1808560"/>
            <a:ext cx="129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b="1" dirty="0">
                <a:solidFill>
                  <a:schemeClr val="accent2"/>
                </a:solidFill>
              </a:rPr>
              <a:t>Zánětlivé cytokiny typu IL-1 a IL-6</a:t>
            </a:r>
          </a:p>
        </p:txBody>
      </p:sp>
      <p:sp>
        <p:nvSpPr>
          <p:cNvPr id="2059" name="Text Box 11">
            <a:extLst>
              <a:ext uri="{FF2B5EF4-FFF2-40B4-BE49-F238E27FC236}">
                <a16:creationId xmlns:a16="http://schemas.microsoft.com/office/drawing/2014/main" id="{EB9920DC-942A-4C11-900E-855B7975C1D5}"/>
              </a:ext>
            </a:extLst>
          </p:cNvPr>
          <p:cNvSpPr txBox="1">
            <a:spLocks noChangeArrowheads="1"/>
          </p:cNvSpPr>
          <p:nvPr/>
        </p:nvSpPr>
        <p:spPr bwMode="auto">
          <a:xfrm>
            <a:off x="3815955" y="3105150"/>
            <a:ext cx="1835944" cy="9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cs-CZ" altLang="cs-CZ" sz="1050" b="1" dirty="0"/>
          </a:p>
          <a:p>
            <a:pPr eaLnBrk="1" hangingPunct="1">
              <a:spcBef>
                <a:spcPct val="50000"/>
              </a:spcBef>
            </a:pPr>
            <a:r>
              <a:rPr lang="cs-CZ" altLang="cs-CZ" sz="1050" b="1" dirty="0"/>
              <a:t>Snížení hladiny ATIII</a:t>
            </a:r>
          </a:p>
          <a:p>
            <a:pPr eaLnBrk="1" hangingPunct="1">
              <a:spcBef>
                <a:spcPct val="50000"/>
              </a:spcBef>
            </a:pPr>
            <a:r>
              <a:rPr lang="cs-CZ" altLang="cs-CZ" sz="1050" b="1" dirty="0">
                <a:latin typeface="+mn-lt"/>
              </a:rPr>
              <a:t>Potlačení funkce systému PC</a:t>
            </a:r>
          </a:p>
          <a:p>
            <a:pPr eaLnBrk="1" hangingPunct="1">
              <a:spcBef>
                <a:spcPct val="50000"/>
              </a:spcBef>
            </a:pPr>
            <a:r>
              <a:rPr lang="cs-CZ" altLang="cs-CZ" sz="1050" b="1" dirty="0">
                <a:latin typeface="+mn-lt"/>
              </a:rPr>
              <a:t>Insuficientní uvolnění TFPI</a:t>
            </a:r>
          </a:p>
        </p:txBody>
      </p:sp>
      <p:sp>
        <p:nvSpPr>
          <p:cNvPr id="2060" name="Text Box 12">
            <a:extLst>
              <a:ext uri="{FF2B5EF4-FFF2-40B4-BE49-F238E27FC236}">
                <a16:creationId xmlns:a16="http://schemas.microsoft.com/office/drawing/2014/main" id="{17D081F3-D674-4D21-80CF-54C0322A0BDB}"/>
              </a:ext>
            </a:extLst>
          </p:cNvPr>
          <p:cNvSpPr txBox="1">
            <a:spLocks noChangeArrowheads="1"/>
          </p:cNvSpPr>
          <p:nvPr/>
        </p:nvSpPr>
        <p:spPr bwMode="auto">
          <a:xfrm>
            <a:off x="6786564" y="2457450"/>
            <a:ext cx="102631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a:t>Plasminogen</a:t>
            </a:r>
          </a:p>
        </p:txBody>
      </p:sp>
      <p:sp>
        <p:nvSpPr>
          <p:cNvPr id="2061" name="Text Box 13">
            <a:extLst>
              <a:ext uri="{FF2B5EF4-FFF2-40B4-BE49-F238E27FC236}">
                <a16:creationId xmlns:a16="http://schemas.microsoft.com/office/drawing/2014/main" id="{B975A61D-9AC8-4C0C-8585-28AE2C2753CE}"/>
              </a:ext>
            </a:extLst>
          </p:cNvPr>
          <p:cNvSpPr txBox="1">
            <a:spLocks noChangeArrowheads="1"/>
          </p:cNvSpPr>
          <p:nvPr/>
        </p:nvSpPr>
        <p:spPr bwMode="auto">
          <a:xfrm>
            <a:off x="6893719" y="3375422"/>
            <a:ext cx="70127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a:t>Plasmin</a:t>
            </a:r>
          </a:p>
        </p:txBody>
      </p:sp>
      <p:sp>
        <p:nvSpPr>
          <p:cNvPr id="2062" name="Text Box 14">
            <a:extLst>
              <a:ext uri="{FF2B5EF4-FFF2-40B4-BE49-F238E27FC236}">
                <a16:creationId xmlns:a16="http://schemas.microsoft.com/office/drawing/2014/main" id="{6280D813-65AE-46C4-9ED4-448B4AC1E4C7}"/>
              </a:ext>
            </a:extLst>
          </p:cNvPr>
          <p:cNvSpPr txBox="1">
            <a:spLocks noChangeArrowheads="1"/>
          </p:cNvSpPr>
          <p:nvPr/>
        </p:nvSpPr>
        <p:spPr bwMode="auto">
          <a:xfrm>
            <a:off x="6462714" y="4076700"/>
            <a:ext cx="5929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a:t>Fibrin</a:t>
            </a:r>
          </a:p>
        </p:txBody>
      </p:sp>
      <p:sp>
        <p:nvSpPr>
          <p:cNvPr id="2063" name="Text Box 15">
            <a:extLst>
              <a:ext uri="{FF2B5EF4-FFF2-40B4-BE49-F238E27FC236}">
                <a16:creationId xmlns:a16="http://schemas.microsoft.com/office/drawing/2014/main" id="{299A579A-B1E9-4118-9B02-084715A754E9}"/>
              </a:ext>
            </a:extLst>
          </p:cNvPr>
          <p:cNvSpPr txBox="1">
            <a:spLocks noChangeArrowheads="1"/>
          </p:cNvSpPr>
          <p:nvPr/>
        </p:nvSpPr>
        <p:spPr bwMode="auto">
          <a:xfrm>
            <a:off x="7380685" y="4076700"/>
            <a:ext cx="56793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dirty="0"/>
              <a:t>FDP</a:t>
            </a:r>
          </a:p>
        </p:txBody>
      </p:sp>
      <p:sp>
        <p:nvSpPr>
          <p:cNvPr id="2064" name="Text Box 16">
            <a:extLst>
              <a:ext uri="{FF2B5EF4-FFF2-40B4-BE49-F238E27FC236}">
                <a16:creationId xmlns:a16="http://schemas.microsoft.com/office/drawing/2014/main" id="{4055389C-92E1-4E0D-9898-489AD2BDDD68}"/>
              </a:ext>
            </a:extLst>
          </p:cNvPr>
          <p:cNvSpPr txBox="1">
            <a:spLocks noChangeArrowheads="1"/>
          </p:cNvSpPr>
          <p:nvPr/>
        </p:nvSpPr>
        <p:spPr bwMode="auto">
          <a:xfrm>
            <a:off x="5868592" y="3482578"/>
            <a:ext cx="592931"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975" b="1" dirty="0"/>
              <a:t>PAI-1</a:t>
            </a:r>
          </a:p>
        </p:txBody>
      </p:sp>
      <p:sp>
        <p:nvSpPr>
          <p:cNvPr id="2065" name="Text Box 17">
            <a:extLst>
              <a:ext uri="{FF2B5EF4-FFF2-40B4-BE49-F238E27FC236}">
                <a16:creationId xmlns:a16="http://schemas.microsoft.com/office/drawing/2014/main" id="{0DB2AB87-9FF9-4D01-8283-C23C3A53F75B}"/>
              </a:ext>
            </a:extLst>
          </p:cNvPr>
          <p:cNvSpPr txBox="1">
            <a:spLocks noChangeArrowheads="1"/>
          </p:cNvSpPr>
          <p:nvPr/>
        </p:nvSpPr>
        <p:spPr bwMode="auto">
          <a:xfrm>
            <a:off x="5651896" y="2888456"/>
            <a:ext cx="86439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dirty="0"/>
              <a:t>Aktivátory </a:t>
            </a:r>
            <a:r>
              <a:rPr lang="cs-CZ" altLang="cs-CZ" sz="1050" b="1" dirty="0" err="1"/>
              <a:t>fibrinolýzy</a:t>
            </a:r>
            <a:endParaRPr lang="cs-CZ" altLang="cs-CZ" sz="1050" b="1" dirty="0"/>
          </a:p>
        </p:txBody>
      </p:sp>
      <p:sp>
        <p:nvSpPr>
          <p:cNvPr id="2066" name="Text Box 18">
            <a:extLst>
              <a:ext uri="{FF2B5EF4-FFF2-40B4-BE49-F238E27FC236}">
                <a16:creationId xmlns:a16="http://schemas.microsoft.com/office/drawing/2014/main" id="{C04049BC-6759-42A1-A8C7-53CB0143B876}"/>
              </a:ext>
            </a:extLst>
          </p:cNvPr>
          <p:cNvSpPr txBox="1">
            <a:spLocks noChangeArrowheads="1"/>
          </p:cNvSpPr>
          <p:nvPr/>
        </p:nvSpPr>
        <p:spPr bwMode="auto">
          <a:xfrm>
            <a:off x="1601391" y="4400550"/>
            <a:ext cx="1404938"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a:t>Generace trombinu vyvolaná TF</a:t>
            </a:r>
          </a:p>
        </p:txBody>
      </p:sp>
      <p:sp>
        <p:nvSpPr>
          <p:cNvPr id="2067" name="Text Box 19">
            <a:extLst>
              <a:ext uri="{FF2B5EF4-FFF2-40B4-BE49-F238E27FC236}">
                <a16:creationId xmlns:a16="http://schemas.microsoft.com/office/drawing/2014/main" id="{E40B2E13-F4E0-4DC0-898E-616A256A3B23}"/>
              </a:ext>
            </a:extLst>
          </p:cNvPr>
          <p:cNvSpPr txBox="1">
            <a:spLocks noChangeArrowheads="1"/>
          </p:cNvSpPr>
          <p:nvPr/>
        </p:nvSpPr>
        <p:spPr bwMode="auto">
          <a:xfrm>
            <a:off x="3924300" y="4455319"/>
            <a:ext cx="162044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a:t>Selhání systémů inhibitorů koagulace</a:t>
            </a:r>
          </a:p>
        </p:txBody>
      </p:sp>
      <p:sp>
        <p:nvSpPr>
          <p:cNvPr id="2068" name="Text Box 20">
            <a:extLst>
              <a:ext uri="{FF2B5EF4-FFF2-40B4-BE49-F238E27FC236}">
                <a16:creationId xmlns:a16="http://schemas.microsoft.com/office/drawing/2014/main" id="{2F906254-08DF-435F-8A65-BD04BD5B5986}"/>
              </a:ext>
            </a:extLst>
          </p:cNvPr>
          <p:cNvSpPr txBox="1">
            <a:spLocks noChangeArrowheads="1"/>
          </p:cNvSpPr>
          <p:nvPr/>
        </p:nvSpPr>
        <p:spPr bwMode="auto">
          <a:xfrm>
            <a:off x="6030517" y="4455319"/>
            <a:ext cx="19181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dirty="0" err="1"/>
              <a:t>Suprese</a:t>
            </a:r>
            <a:r>
              <a:rPr lang="cs-CZ" altLang="cs-CZ" sz="1050" b="1" dirty="0"/>
              <a:t> </a:t>
            </a:r>
            <a:r>
              <a:rPr lang="cs-CZ" altLang="cs-CZ" sz="1050" b="1" dirty="0" err="1"/>
              <a:t>fibrinolýzy</a:t>
            </a:r>
            <a:r>
              <a:rPr lang="cs-CZ" altLang="cs-CZ" sz="1050" b="1" dirty="0"/>
              <a:t> PAI-1</a:t>
            </a:r>
          </a:p>
        </p:txBody>
      </p:sp>
      <p:sp>
        <p:nvSpPr>
          <p:cNvPr id="2069" name="Text Box 21">
            <a:extLst>
              <a:ext uri="{FF2B5EF4-FFF2-40B4-BE49-F238E27FC236}">
                <a16:creationId xmlns:a16="http://schemas.microsoft.com/office/drawing/2014/main" id="{028EB0B2-9B03-471D-A8D1-8E6DFD7C58C9}"/>
              </a:ext>
            </a:extLst>
          </p:cNvPr>
          <p:cNvSpPr txBox="1">
            <a:spLocks noChangeArrowheads="1"/>
          </p:cNvSpPr>
          <p:nvPr/>
        </p:nvSpPr>
        <p:spPr bwMode="auto">
          <a:xfrm>
            <a:off x="2736058" y="5157788"/>
            <a:ext cx="124182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a:t>Formace fibrinu</a:t>
            </a:r>
          </a:p>
        </p:txBody>
      </p:sp>
      <p:sp>
        <p:nvSpPr>
          <p:cNvPr id="2070" name="Text Box 22">
            <a:extLst>
              <a:ext uri="{FF2B5EF4-FFF2-40B4-BE49-F238E27FC236}">
                <a16:creationId xmlns:a16="http://schemas.microsoft.com/office/drawing/2014/main" id="{099A8BB7-C92E-47D1-893D-A414403CFB66}"/>
              </a:ext>
            </a:extLst>
          </p:cNvPr>
          <p:cNvSpPr txBox="1">
            <a:spLocks noChangeArrowheads="1"/>
          </p:cNvSpPr>
          <p:nvPr/>
        </p:nvSpPr>
        <p:spPr bwMode="auto">
          <a:xfrm>
            <a:off x="5112544" y="5049441"/>
            <a:ext cx="145851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050" b="1"/>
              <a:t>Nedostatečné odstraňování fibrinu</a:t>
            </a:r>
          </a:p>
        </p:txBody>
      </p:sp>
      <p:sp>
        <p:nvSpPr>
          <p:cNvPr id="2071" name="Text Box 23">
            <a:extLst>
              <a:ext uri="{FF2B5EF4-FFF2-40B4-BE49-F238E27FC236}">
                <a16:creationId xmlns:a16="http://schemas.microsoft.com/office/drawing/2014/main" id="{28CBF699-BAE7-4836-9D72-DDC9717B33AC}"/>
              </a:ext>
            </a:extLst>
          </p:cNvPr>
          <p:cNvSpPr txBox="1">
            <a:spLocks noChangeArrowheads="1"/>
          </p:cNvSpPr>
          <p:nvPr/>
        </p:nvSpPr>
        <p:spPr bwMode="auto">
          <a:xfrm>
            <a:off x="4086226" y="5643563"/>
            <a:ext cx="917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1200" b="1"/>
              <a:t>Trombóza</a:t>
            </a:r>
          </a:p>
        </p:txBody>
      </p:sp>
      <p:sp>
        <p:nvSpPr>
          <p:cNvPr id="2072" name="Oval 24">
            <a:extLst>
              <a:ext uri="{FF2B5EF4-FFF2-40B4-BE49-F238E27FC236}">
                <a16:creationId xmlns:a16="http://schemas.microsoft.com/office/drawing/2014/main" id="{9689D3F4-247E-4A66-91E3-AAD3DB63388C}"/>
              </a:ext>
            </a:extLst>
          </p:cNvPr>
          <p:cNvSpPr>
            <a:spLocks noChangeArrowheads="1"/>
          </p:cNvSpPr>
          <p:nvPr/>
        </p:nvSpPr>
        <p:spPr bwMode="auto">
          <a:xfrm>
            <a:off x="2195514" y="1376363"/>
            <a:ext cx="864394"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73" name="Oval 25">
            <a:extLst>
              <a:ext uri="{FF2B5EF4-FFF2-40B4-BE49-F238E27FC236}">
                <a16:creationId xmlns:a16="http://schemas.microsoft.com/office/drawing/2014/main" id="{1B34EE5F-69A1-48F4-8A55-4D74A7076449}"/>
              </a:ext>
            </a:extLst>
          </p:cNvPr>
          <p:cNvSpPr>
            <a:spLocks noChangeArrowheads="1"/>
          </p:cNvSpPr>
          <p:nvPr/>
        </p:nvSpPr>
        <p:spPr bwMode="auto">
          <a:xfrm>
            <a:off x="1331119" y="2349104"/>
            <a:ext cx="972741"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74" name="Oval 26">
            <a:extLst>
              <a:ext uri="{FF2B5EF4-FFF2-40B4-BE49-F238E27FC236}">
                <a16:creationId xmlns:a16="http://schemas.microsoft.com/office/drawing/2014/main" id="{0EB82EEE-FD82-4D56-B163-21461C2FC4FC}"/>
              </a:ext>
            </a:extLst>
          </p:cNvPr>
          <p:cNvSpPr>
            <a:spLocks noChangeArrowheads="1"/>
          </p:cNvSpPr>
          <p:nvPr/>
        </p:nvSpPr>
        <p:spPr bwMode="auto">
          <a:xfrm>
            <a:off x="2789635" y="2402683"/>
            <a:ext cx="917972" cy="59412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75" name="AutoShape 27">
            <a:extLst>
              <a:ext uri="{FF2B5EF4-FFF2-40B4-BE49-F238E27FC236}">
                <a16:creationId xmlns:a16="http://schemas.microsoft.com/office/drawing/2014/main" id="{32A89B0E-3141-4D32-A8A6-FC4F6C8996A9}"/>
              </a:ext>
            </a:extLst>
          </p:cNvPr>
          <p:cNvSpPr>
            <a:spLocks noChangeArrowheads="1"/>
          </p:cNvSpPr>
          <p:nvPr/>
        </p:nvSpPr>
        <p:spPr bwMode="auto">
          <a:xfrm rot="1788635">
            <a:off x="2033589" y="1970485"/>
            <a:ext cx="111919" cy="270272"/>
          </a:xfrm>
          <a:prstGeom prst="downArrow">
            <a:avLst>
              <a:gd name="adj1" fmla="val 50000"/>
              <a:gd name="adj2" fmla="val 6037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76" name="AutoShape 28">
            <a:extLst>
              <a:ext uri="{FF2B5EF4-FFF2-40B4-BE49-F238E27FC236}">
                <a16:creationId xmlns:a16="http://schemas.microsoft.com/office/drawing/2014/main" id="{8857412A-34A4-4706-928E-C8741B105060}"/>
              </a:ext>
            </a:extLst>
          </p:cNvPr>
          <p:cNvSpPr>
            <a:spLocks noChangeArrowheads="1"/>
          </p:cNvSpPr>
          <p:nvPr/>
        </p:nvSpPr>
        <p:spPr bwMode="auto">
          <a:xfrm>
            <a:off x="2357439" y="2619376"/>
            <a:ext cx="378619" cy="107156"/>
          </a:xfrm>
          <a:prstGeom prst="rightArrow">
            <a:avLst>
              <a:gd name="adj1" fmla="val 50000"/>
              <a:gd name="adj2" fmla="val 88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77" name="AutoShape 29">
            <a:extLst>
              <a:ext uri="{FF2B5EF4-FFF2-40B4-BE49-F238E27FC236}">
                <a16:creationId xmlns:a16="http://schemas.microsoft.com/office/drawing/2014/main" id="{C14B2F0E-F5A5-4FD9-822B-D16E45D674F7}"/>
              </a:ext>
            </a:extLst>
          </p:cNvPr>
          <p:cNvSpPr>
            <a:spLocks noChangeArrowheads="1"/>
          </p:cNvSpPr>
          <p:nvPr/>
        </p:nvSpPr>
        <p:spPr bwMode="auto">
          <a:xfrm rot="20095952">
            <a:off x="3059908" y="1916906"/>
            <a:ext cx="108347" cy="385763"/>
          </a:xfrm>
          <a:prstGeom prst="downArrow">
            <a:avLst>
              <a:gd name="adj1" fmla="val 50000"/>
              <a:gd name="adj2" fmla="val 890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78" name="AutoShape 30">
            <a:extLst>
              <a:ext uri="{FF2B5EF4-FFF2-40B4-BE49-F238E27FC236}">
                <a16:creationId xmlns:a16="http://schemas.microsoft.com/office/drawing/2014/main" id="{210F7A48-9F32-42B9-8076-AD9B9357AC19}"/>
              </a:ext>
            </a:extLst>
          </p:cNvPr>
          <p:cNvSpPr>
            <a:spLocks noChangeArrowheads="1"/>
          </p:cNvSpPr>
          <p:nvPr/>
        </p:nvSpPr>
        <p:spPr bwMode="auto">
          <a:xfrm>
            <a:off x="3168255" y="3050382"/>
            <a:ext cx="107156" cy="378619"/>
          </a:xfrm>
          <a:prstGeom prst="downArrow">
            <a:avLst>
              <a:gd name="adj1" fmla="val 50000"/>
              <a:gd name="adj2" fmla="val 8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79" name="AutoShape 31">
            <a:extLst>
              <a:ext uri="{FF2B5EF4-FFF2-40B4-BE49-F238E27FC236}">
                <a16:creationId xmlns:a16="http://schemas.microsoft.com/office/drawing/2014/main" id="{9ED7DACB-9AB1-45BE-A0AA-6D0244BF31AD}"/>
              </a:ext>
            </a:extLst>
          </p:cNvPr>
          <p:cNvSpPr>
            <a:spLocks noChangeArrowheads="1"/>
          </p:cNvSpPr>
          <p:nvPr/>
        </p:nvSpPr>
        <p:spPr bwMode="auto">
          <a:xfrm>
            <a:off x="2736058" y="4185047"/>
            <a:ext cx="594122" cy="108347"/>
          </a:xfrm>
          <a:prstGeom prst="rightArrow">
            <a:avLst>
              <a:gd name="adj1" fmla="val 50000"/>
              <a:gd name="adj2" fmla="val 137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0" name="AutoShape 32">
            <a:extLst>
              <a:ext uri="{FF2B5EF4-FFF2-40B4-BE49-F238E27FC236}">
                <a16:creationId xmlns:a16="http://schemas.microsoft.com/office/drawing/2014/main" id="{83B71C84-57AB-4D60-915B-2A6BD989274D}"/>
              </a:ext>
            </a:extLst>
          </p:cNvPr>
          <p:cNvSpPr>
            <a:spLocks noChangeArrowheads="1"/>
          </p:cNvSpPr>
          <p:nvPr/>
        </p:nvSpPr>
        <p:spPr bwMode="auto">
          <a:xfrm>
            <a:off x="3113485" y="3807619"/>
            <a:ext cx="108347" cy="323850"/>
          </a:xfrm>
          <a:prstGeom prst="downArrow">
            <a:avLst>
              <a:gd name="adj1" fmla="val 50000"/>
              <a:gd name="adj2" fmla="val 747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1" name="Rectangle 33">
            <a:extLst>
              <a:ext uri="{FF2B5EF4-FFF2-40B4-BE49-F238E27FC236}">
                <a16:creationId xmlns:a16="http://schemas.microsoft.com/office/drawing/2014/main" id="{28F21063-A0AC-4B1C-A879-A2E70D45AE6D}"/>
              </a:ext>
            </a:extLst>
          </p:cNvPr>
          <p:cNvSpPr>
            <a:spLocks noChangeArrowheads="1"/>
          </p:cNvSpPr>
          <p:nvPr/>
        </p:nvSpPr>
        <p:spPr bwMode="auto">
          <a:xfrm>
            <a:off x="1223963" y="1322785"/>
            <a:ext cx="2591991" cy="3024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2" name="AutoShape 34">
            <a:extLst>
              <a:ext uri="{FF2B5EF4-FFF2-40B4-BE49-F238E27FC236}">
                <a16:creationId xmlns:a16="http://schemas.microsoft.com/office/drawing/2014/main" id="{204E4009-625E-4995-A53A-34C4904333AF}"/>
              </a:ext>
            </a:extLst>
          </p:cNvPr>
          <p:cNvSpPr>
            <a:spLocks noChangeArrowheads="1"/>
          </p:cNvSpPr>
          <p:nvPr/>
        </p:nvSpPr>
        <p:spPr bwMode="auto">
          <a:xfrm rot="2354437">
            <a:off x="3941596" y="1926728"/>
            <a:ext cx="107156" cy="396478"/>
          </a:xfrm>
          <a:prstGeom prst="downArrow">
            <a:avLst>
              <a:gd name="adj1" fmla="val 50000"/>
              <a:gd name="adj2" fmla="val 9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3" name="AutoShape 35">
            <a:extLst>
              <a:ext uri="{FF2B5EF4-FFF2-40B4-BE49-F238E27FC236}">
                <a16:creationId xmlns:a16="http://schemas.microsoft.com/office/drawing/2014/main" id="{D57DF4EF-A502-4F3C-8C75-A87C99CD55C9}"/>
              </a:ext>
            </a:extLst>
          </p:cNvPr>
          <p:cNvSpPr>
            <a:spLocks noChangeArrowheads="1"/>
          </p:cNvSpPr>
          <p:nvPr/>
        </p:nvSpPr>
        <p:spPr bwMode="auto">
          <a:xfrm>
            <a:off x="4679158" y="2941310"/>
            <a:ext cx="180874" cy="275290"/>
          </a:xfrm>
          <a:prstGeom prst="downArrow">
            <a:avLst>
              <a:gd name="adj1" fmla="val 50000"/>
              <a:gd name="adj2" fmla="val 997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4" name="Rectangle 36">
            <a:extLst>
              <a:ext uri="{FF2B5EF4-FFF2-40B4-BE49-F238E27FC236}">
                <a16:creationId xmlns:a16="http://schemas.microsoft.com/office/drawing/2014/main" id="{02650098-C0B8-4643-94E8-6488EFE6DDE4}"/>
              </a:ext>
            </a:extLst>
          </p:cNvPr>
          <p:cNvSpPr>
            <a:spLocks noChangeArrowheads="1"/>
          </p:cNvSpPr>
          <p:nvPr/>
        </p:nvSpPr>
        <p:spPr bwMode="auto">
          <a:xfrm>
            <a:off x="3869531" y="3267076"/>
            <a:ext cx="1782366" cy="1079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5" name="AutoShape 37">
            <a:extLst>
              <a:ext uri="{FF2B5EF4-FFF2-40B4-BE49-F238E27FC236}">
                <a16:creationId xmlns:a16="http://schemas.microsoft.com/office/drawing/2014/main" id="{72A51EF8-8C72-4E83-8995-5CCE90A24390}"/>
              </a:ext>
            </a:extLst>
          </p:cNvPr>
          <p:cNvSpPr>
            <a:spLocks noChangeArrowheads="1"/>
          </p:cNvSpPr>
          <p:nvPr/>
        </p:nvSpPr>
        <p:spPr bwMode="auto">
          <a:xfrm>
            <a:off x="7110414" y="2726531"/>
            <a:ext cx="108347" cy="648891"/>
          </a:xfrm>
          <a:prstGeom prst="downArrow">
            <a:avLst>
              <a:gd name="adj1" fmla="val 50000"/>
              <a:gd name="adj2" fmla="val 14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6" name="AutoShape 38">
            <a:extLst>
              <a:ext uri="{FF2B5EF4-FFF2-40B4-BE49-F238E27FC236}">
                <a16:creationId xmlns:a16="http://schemas.microsoft.com/office/drawing/2014/main" id="{A4919E0D-2614-4568-AFA6-9E9141605924}"/>
              </a:ext>
            </a:extLst>
          </p:cNvPr>
          <p:cNvSpPr>
            <a:spLocks noChangeArrowheads="1"/>
          </p:cNvSpPr>
          <p:nvPr/>
        </p:nvSpPr>
        <p:spPr bwMode="auto">
          <a:xfrm>
            <a:off x="7110414" y="3644503"/>
            <a:ext cx="108347" cy="432197"/>
          </a:xfrm>
          <a:prstGeom prst="downArrow">
            <a:avLst>
              <a:gd name="adj1" fmla="val 50000"/>
              <a:gd name="adj2" fmla="val 9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7" name="AutoShape 39">
            <a:extLst>
              <a:ext uri="{FF2B5EF4-FFF2-40B4-BE49-F238E27FC236}">
                <a16:creationId xmlns:a16="http://schemas.microsoft.com/office/drawing/2014/main" id="{1889FD27-689D-467D-94F1-96D848FB8084}"/>
              </a:ext>
            </a:extLst>
          </p:cNvPr>
          <p:cNvSpPr>
            <a:spLocks noChangeArrowheads="1"/>
          </p:cNvSpPr>
          <p:nvPr/>
        </p:nvSpPr>
        <p:spPr bwMode="auto">
          <a:xfrm>
            <a:off x="7002066" y="4185048"/>
            <a:ext cx="432197" cy="53578"/>
          </a:xfrm>
          <a:prstGeom prst="rightArrow">
            <a:avLst>
              <a:gd name="adj1" fmla="val 50000"/>
              <a:gd name="adj2" fmla="val 2016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8" name="AutoShape 40">
            <a:extLst>
              <a:ext uri="{FF2B5EF4-FFF2-40B4-BE49-F238E27FC236}">
                <a16:creationId xmlns:a16="http://schemas.microsoft.com/office/drawing/2014/main" id="{EC62CF25-1C32-4BEE-864C-9DC5B9F02073}"/>
              </a:ext>
            </a:extLst>
          </p:cNvPr>
          <p:cNvSpPr>
            <a:spLocks noChangeArrowheads="1"/>
          </p:cNvSpPr>
          <p:nvPr/>
        </p:nvSpPr>
        <p:spPr bwMode="auto">
          <a:xfrm>
            <a:off x="6462713" y="2996805"/>
            <a:ext cx="485775" cy="53578"/>
          </a:xfrm>
          <a:prstGeom prst="rightArrow">
            <a:avLst>
              <a:gd name="adj1" fmla="val 50000"/>
              <a:gd name="adj2" fmla="val 2266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89" name="Line 41">
            <a:extLst>
              <a:ext uri="{FF2B5EF4-FFF2-40B4-BE49-F238E27FC236}">
                <a16:creationId xmlns:a16="http://schemas.microsoft.com/office/drawing/2014/main" id="{F2EB6C66-694E-4DC3-8D45-B53034F0BD6C}"/>
              </a:ext>
            </a:extLst>
          </p:cNvPr>
          <p:cNvSpPr>
            <a:spLocks noChangeShapeType="1"/>
          </p:cNvSpPr>
          <p:nvPr/>
        </p:nvSpPr>
        <p:spPr bwMode="auto">
          <a:xfrm>
            <a:off x="6516291" y="2834880"/>
            <a:ext cx="323850" cy="37861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90" name="Line 42">
            <a:extLst>
              <a:ext uri="{FF2B5EF4-FFF2-40B4-BE49-F238E27FC236}">
                <a16:creationId xmlns:a16="http://schemas.microsoft.com/office/drawing/2014/main" id="{3ED88D78-72EB-47E3-8D7E-3B922E83C1DB}"/>
              </a:ext>
            </a:extLst>
          </p:cNvPr>
          <p:cNvSpPr>
            <a:spLocks noChangeShapeType="1"/>
          </p:cNvSpPr>
          <p:nvPr/>
        </p:nvSpPr>
        <p:spPr bwMode="auto">
          <a:xfrm flipH="1">
            <a:off x="6569870" y="2834880"/>
            <a:ext cx="216694" cy="37861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91" name="Oval 43">
            <a:extLst>
              <a:ext uri="{FF2B5EF4-FFF2-40B4-BE49-F238E27FC236}">
                <a16:creationId xmlns:a16="http://schemas.microsoft.com/office/drawing/2014/main" id="{9B4889D2-ACDA-46AE-A772-F9553D62E620}"/>
              </a:ext>
            </a:extLst>
          </p:cNvPr>
          <p:cNvSpPr>
            <a:spLocks noChangeArrowheads="1"/>
          </p:cNvSpPr>
          <p:nvPr/>
        </p:nvSpPr>
        <p:spPr bwMode="auto">
          <a:xfrm>
            <a:off x="5868591" y="3482580"/>
            <a:ext cx="432197" cy="21669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92" name="AutoShape 44">
            <a:extLst>
              <a:ext uri="{FF2B5EF4-FFF2-40B4-BE49-F238E27FC236}">
                <a16:creationId xmlns:a16="http://schemas.microsoft.com/office/drawing/2014/main" id="{E2F056F9-ACEE-4CB0-BC6F-3340454DAE42}"/>
              </a:ext>
            </a:extLst>
          </p:cNvPr>
          <p:cNvSpPr>
            <a:spLocks noChangeArrowheads="1"/>
          </p:cNvSpPr>
          <p:nvPr/>
        </p:nvSpPr>
        <p:spPr bwMode="auto">
          <a:xfrm rot="2460539">
            <a:off x="6362701" y="3153967"/>
            <a:ext cx="107156" cy="358378"/>
          </a:xfrm>
          <a:prstGeom prst="upArrow">
            <a:avLst>
              <a:gd name="adj1" fmla="val 50000"/>
              <a:gd name="adj2" fmla="val 8361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93" name="Rectangle 45">
            <a:extLst>
              <a:ext uri="{FF2B5EF4-FFF2-40B4-BE49-F238E27FC236}">
                <a16:creationId xmlns:a16="http://schemas.microsoft.com/office/drawing/2014/main" id="{45190067-D83E-46CF-9E26-F045450F6877}"/>
              </a:ext>
            </a:extLst>
          </p:cNvPr>
          <p:cNvSpPr>
            <a:spLocks noChangeArrowheads="1"/>
          </p:cNvSpPr>
          <p:nvPr/>
        </p:nvSpPr>
        <p:spPr bwMode="auto">
          <a:xfrm>
            <a:off x="5706667" y="2294335"/>
            <a:ext cx="2159794" cy="2052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94" name="AutoShape 46">
            <a:extLst>
              <a:ext uri="{FF2B5EF4-FFF2-40B4-BE49-F238E27FC236}">
                <a16:creationId xmlns:a16="http://schemas.microsoft.com/office/drawing/2014/main" id="{5AB2D15F-6849-4274-8134-68C841EE3B3E}"/>
              </a:ext>
            </a:extLst>
          </p:cNvPr>
          <p:cNvSpPr>
            <a:spLocks noChangeArrowheads="1"/>
          </p:cNvSpPr>
          <p:nvPr/>
        </p:nvSpPr>
        <p:spPr bwMode="auto">
          <a:xfrm rot="19493276">
            <a:off x="5324296" y="1985548"/>
            <a:ext cx="103585" cy="545306"/>
          </a:xfrm>
          <a:prstGeom prst="downArrow">
            <a:avLst>
              <a:gd name="adj1" fmla="val 50000"/>
              <a:gd name="adj2" fmla="val 13160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95" name="AutoShape 47">
            <a:extLst>
              <a:ext uri="{FF2B5EF4-FFF2-40B4-BE49-F238E27FC236}">
                <a16:creationId xmlns:a16="http://schemas.microsoft.com/office/drawing/2014/main" id="{3568258C-601B-475B-BBAD-AA8351C59E32}"/>
              </a:ext>
            </a:extLst>
          </p:cNvPr>
          <p:cNvSpPr>
            <a:spLocks noChangeArrowheads="1"/>
          </p:cNvSpPr>
          <p:nvPr/>
        </p:nvSpPr>
        <p:spPr bwMode="auto">
          <a:xfrm rot="2359755">
            <a:off x="3530203" y="5530453"/>
            <a:ext cx="603647" cy="108347"/>
          </a:xfrm>
          <a:prstGeom prst="rightArrow">
            <a:avLst>
              <a:gd name="adj1" fmla="val 50000"/>
              <a:gd name="adj2" fmla="val 139286"/>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96" name="AutoShape 48">
            <a:extLst>
              <a:ext uri="{FF2B5EF4-FFF2-40B4-BE49-F238E27FC236}">
                <a16:creationId xmlns:a16="http://schemas.microsoft.com/office/drawing/2014/main" id="{B1D4A2D3-600E-45FC-AFB4-49FD582D49B6}"/>
              </a:ext>
            </a:extLst>
          </p:cNvPr>
          <p:cNvSpPr>
            <a:spLocks noChangeArrowheads="1"/>
          </p:cNvSpPr>
          <p:nvPr/>
        </p:nvSpPr>
        <p:spPr bwMode="auto">
          <a:xfrm rot="2553687">
            <a:off x="2680418" y="4857576"/>
            <a:ext cx="490071" cy="132061"/>
          </a:xfrm>
          <a:prstGeom prst="rightArrow">
            <a:avLst>
              <a:gd name="adj1" fmla="val 50000"/>
              <a:gd name="adj2" fmla="val 131186"/>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97" name="AutoShape 49">
            <a:extLst>
              <a:ext uri="{FF2B5EF4-FFF2-40B4-BE49-F238E27FC236}">
                <a16:creationId xmlns:a16="http://schemas.microsoft.com/office/drawing/2014/main" id="{8D4B5395-8D9E-4DF9-A0AD-C060E9E75AB2}"/>
              </a:ext>
            </a:extLst>
          </p:cNvPr>
          <p:cNvSpPr>
            <a:spLocks noChangeArrowheads="1"/>
          </p:cNvSpPr>
          <p:nvPr/>
        </p:nvSpPr>
        <p:spPr bwMode="auto">
          <a:xfrm rot="18826292">
            <a:off x="3337322" y="4851797"/>
            <a:ext cx="594122" cy="108347"/>
          </a:xfrm>
          <a:prstGeom prst="leftArrow">
            <a:avLst>
              <a:gd name="adj1" fmla="val 50000"/>
              <a:gd name="adj2" fmla="val 137088"/>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98" name="AutoShape 50">
            <a:extLst>
              <a:ext uri="{FF2B5EF4-FFF2-40B4-BE49-F238E27FC236}">
                <a16:creationId xmlns:a16="http://schemas.microsoft.com/office/drawing/2014/main" id="{98CEA26A-8837-4643-8161-FA7679E5056E}"/>
              </a:ext>
            </a:extLst>
          </p:cNvPr>
          <p:cNvSpPr>
            <a:spLocks noChangeArrowheads="1"/>
          </p:cNvSpPr>
          <p:nvPr/>
        </p:nvSpPr>
        <p:spPr bwMode="auto">
          <a:xfrm rot="19406281">
            <a:off x="5922170" y="4832747"/>
            <a:ext cx="594122" cy="108347"/>
          </a:xfrm>
          <a:prstGeom prst="leftArrow">
            <a:avLst>
              <a:gd name="adj1" fmla="val 50000"/>
              <a:gd name="adj2" fmla="val 137088"/>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99" name="AutoShape 51">
            <a:extLst>
              <a:ext uri="{FF2B5EF4-FFF2-40B4-BE49-F238E27FC236}">
                <a16:creationId xmlns:a16="http://schemas.microsoft.com/office/drawing/2014/main" id="{31F3DF53-8AD4-453E-9D2C-955FF46BAB13}"/>
              </a:ext>
            </a:extLst>
          </p:cNvPr>
          <p:cNvSpPr>
            <a:spLocks noChangeArrowheads="1"/>
          </p:cNvSpPr>
          <p:nvPr/>
        </p:nvSpPr>
        <p:spPr bwMode="auto">
          <a:xfrm rot="19769756" flipV="1">
            <a:off x="5061739" y="5642160"/>
            <a:ext cx="478631" cy="104082"/>
          </a:xfrm>
          <a:prstGeom prst="leftArrow">
            <a:avLst>
              <a:gd name="adj1" fmla="val 50000"/>
              <a:gd name="adj2" fmla="val 97573"/>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pic>
        <p:nvPicPr>
          <p:cNvPr id="53" name="Obrázek 52">
            <a:extLst>
              <a:ext uri="{FF2B5EF4-FFF2-40B4-BE49-F238E27FC236}">
                <a16:creationId xmlns:a16="http://schemas.microsoft.com/office/drawing/2014/main" id="{B2EDD413-BE9A-4EF8-A037-1EA0A9CBF475}"/>
              </a:ext>
            </a:extLst>
          </p:cNvPr>
          <p:cNvPicPr>
            <a:picLocks noChangeAspect="1"/>
          </p:cNvPicPr>
          <p:nvPr/>
        </p:nvPicPr>
        <p:blipFill>
          <a:blip r:embed="rId2"/>
          <a:stretch>
            <a:fillRect/>
          </a:stretch>
        </p:blipFill>
        <p:spPr>
          <a:xfrm>
            <a:off x="7308304" y="6525344"/>
            <a:ext cx="1440160" cy="2076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1FADEB-A8BD-4653-950E-D8864B263009}"/>
              </a:ext>
            </a:extLst>
          </p:cNvPr>
          <p:cNvSpPr>
            <a:spLocks noGrp="1"/>
          </p:cNvSpPr>
          <p:nvPr>
            <p:ph type="title"/>
          </p:nvPr>
        </p:nvSpPr>
        <p:spPr>
          <a:xfrm>
            <a:off x="457200" y="274638"/>
            <a:ext cx="8229600" cy="994122"/>
          </a:xfrm>
          <a:solidFill>
            <a:srgbClr val="002060"/>
          </a:solidFill>
        </p:spPr>
        <p:txBody>
          <a:bodyPr/>
          <a:lstStyle/>
          <a:p>
            <a:r>
              <a:rPr lang="cs-CZ" sz="2800" b="1" dirty="0">
                <a:solidFill>
                  <a:schemeClr val="bg1"/>
                </a:solidFill>
              </a:rPr>
              <a:t> COVID -19 - zvýšení </a:t>
            </a:r>
            <a:r>
              <a:rPr lang="cs-CZ" sz="2800" b="1" dirty="0" err="1">
                <a:solidFill>
                  <a:schemeClr val="bg1"/>
                </a:solidFill>
              </a:rPr>
              <a:t>trombogeneze</a:t>
            </a:r>
            <a:endParaRPr lang="cs-CZ" sz="2800" dirty="0">
              <a:solidFill>
                <a:schemeClr val="bg1"/>
              </a:solidFill>
            </a:endParaRPr>
          </a:p>
        </p:txBody>
      </p:sp>
      <p:sp>
        <p:nvSpPr>
          <p:cNvPr id="3" name="Zástupný obsah 2">
            <a:extLst>
              <a:ext uri="{FF2B5EF4-FFF2-40B4-BE49-F238E27FC236}">
                <a16:creationId xmlns:a16="http://schemas.microsoft.com/office/drawing/2014/main" id="{88F1A3EE-A3DB-41E9-98FB-B03A7D42DB57}"/>
              </a:ext>
            </a:extLst>
          </p:cNvPr>
          <p:cNvSpPr>
            <a:spLocks noGrp="1"/>
          </p:cNvSpPr>
          <p:nvPr>
            <p:ph idx="1"/>
          </p:nvPr>
        </p:nvSpPr>
        <p:spPr/>
        <p:txBody>
          <a:bodyPr>
            <a:normAutofit/>
          </a:bodyPr>
          <a:lstStyle/>
          <a:p>
            <a:pPr>
              <a:lnSpc>
                <a:spcPct val="150000"/>
              </a:lnSpc>
            </a:pPr>
            <a:r>
              <a:rPr lang="cs-CZ" sz="2400" dirty="0"/>
              <a:t>Žilní tromboembolická nemoc (TEN) při COVID-19 je  u cca 20 – 40 %, s dominancí plicní embolie /často „in </a:t>
            </a:r>
            <a:r>
              <a:rPr lang="cs-CZ" sz="2400" dirty="0" err="1"/>
              <a:t>situ</a:t>
            </a:r>
            <a:r>
              <a:rPr lang="cs-CZ" sz="2400" dirty="0"/>
              <a:t>“/, i za standardní farmakologické prevence) /ICU/</a:t>
            </a:r>
          </a:p>
          <a:p>
            <a:pPr>
              <a:lnSpc>
                <a:spcPct val="150000"/>
              </a:lnSpc>
            </a:pPr>
            <a:r>
              <a:rPr lang="cs-CZ" sz="2400" dirty="0"/>
              <a:t>Trombotické příhody v arteriálním systému (</a:t>
            </a:r>
            <a:r>
              <a:rPr lang="cs-CZ" sz="2400" dirty="0" err="1"/>
              <a:t>iCMP</a:t>
            </a:r>
            <a:r>
              <a:rPr lang="cs-CZ" sz="2400" dirty="0"/>
              <a:t>, IM, trombózy končetinových tepen) se objevují jen asi u 5 % nemocných s těžším průběhem (obvykle však dosud vaskulárně nekompromitovaných)</a:t>
            </a:r>
            <a:endParaRPr lang="cs-CZ" sz="2400" b="1" dirty="0"/>
          </a:p>
        </p:txBody>
      </p:sp>
      <p:pic>
        <p:nvPicPr>
          <p:cNvPr id="6" name="Obrázek 5">
            <a:extLst>
              <a:ext uri="{FF2B5EF4-FFF2-40B4-BE49-F238E27FC236}">
                <a16:creationId xmlns:a16="http://schemas.microsoft.com/office/drawing/2014/main" id="{51122A32-DAC6-4ABA-A88B-4D7967920A7F}"/>
              </a:ext>
            </a:extLst>
          </p:cNvPr>
          <p:cNvPicPr>
            <a:picLocks noChangeAspect="1"/>
          </p:cNvPicPr>
          <p:nvPr/>
        </p:nvPicPr>
        <p:blipFill>
          <a:blip r:embed="rId2"/>
          <a:stretch>
            <a:fillRect/>
          </a:stretch>
        </p:blipFill>
        <p:spPr>
          <a:xfrm>
            <a:off x="7308304" y="6525344"/>
            <a:ext cx="1440160" cy="207679"/>
          </a:xfrm>
          <a:prstGeom prst="rect">
            <a:avLst/>
          </a:prstGeom>
        </p:spPr>
      </p:pic>
    </p:spTree>
    <p:extLst>
      <p:ext uri="{BB962C8B-B14F-4D97-AF65-F5344CB8AC3E}">
        <p14:creationId xmlns:p14="http://schemas.microsoft.com/office/powerpoint/2010/main" val="209251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1FADEB-A8BD-4653-950E-D8864B263009}"/>
              </a:ext>
            </a:extLst>
          </p:cNvPr>
          <p:cNvSpPr>
            <a:spLocks noGrp="1"/>
          </p:cNvSpPr>
          <p:nvPr>
            <p:ph type="title"/>
          </p:nvPr>
        </p:nvSpPr>
        <p:spPr>
          <a:xfrm>
            <a:off x="457200" y="274638"/>
            <a:ext cx="8229600" cy="994122"/>
          </a:xfrm>
          <a:solidFill>
            <a:srgbClr val="002060"/>
          </a:solidFill>
        </p:spPr>
        <p:txBody>
          <a:bodyPr/>
          <a:lstStyle/>
          <a:p>
            <a:r>
              <a:rPr lang="cs-CZ" sz="2800" b="1" dirty="0">
                <a:solidFill>
                  <a:schemeClr val="bg1"/>
                </a:solidFill>
              </a:rPr>
              <a:t>COVID -19 - zvýšení </a:t>
            </a:r>
            <a:r>
              <a:rPr lang="cs-CZ" sz="2800" b="1" dirty="0" err="1">
                <a:solidFill>
                  <a:schemeClr val="bg1"/>
                </a:solidFill>
              </a:rPr>
              <a:t>trombogeneze</a:t>
            </a:r>
            <a:endParaRPr lang="cs-CZ" sz="2800" dirty="0">
              <a:solidFill>
                <a:schemeClr val="bg1"/>
              </a:solidFill>
            </a:endParaRPr>
          </a:p>
        </p:txBody>
      </p:sp>
      <p:sp>
        <p:nvSpPr>
          <p:cNvPr id="3" name="Zástupný obsah 2">
            <a:extLst>
              <a:ext uri="{FF2B5EF4-FFF2-40B4-BE49-F238E27FC236}">
                <a16:creationId xmlns:a16="http://schemas.microsoft.com/office/drawing/2014/main" id="{88F1A3EE-A3DB-41E9-98FB-B03A7D42DB57}"/>
              </a:ext>
            </a:extLst>
          </p:cNvPr>
          <p:cNvSpPr>
            <a:spLocks noGrp="1"/>
          </p:cNvSpPr>
          <p:nvPr>
            <p:ph idx="1"/>
          </p:nvPr>
        </p:nvSpPr>
        <p:spPr/>
        <p:txBody>
          <a:bodyPr>
            <a:normAutofit fontScale="70000" lnSpcReduction="20000"/>
          </a:bodyPr>
          <a:lstStyle/>
          <a:p>
            <a:pPr>
              <a:lnSpc>
                <a:spcPct val="150000"/>
              </a:lnSpc>
            </a:pPr>
            <a:r>
              <a:rPr lang="cs-CZ" dirty="0"/>
              <a:t>Epicentrem poškození jsou plíce </a:t>
            </a:r>
          </a:p>
          <a:p>
            <a:pPr>
              <a:lnSpc>
                <a:spcPct val="150000"/>
              </a:lnSpc>
            </a:pPr>
            <a:r>
              <a:rPr lang="cs-CZ" dirty="0"/>
              <a:t>Poškození alveolárního epitelu i endotelu</a:t>
            </a:r>
          </a:p>
          <a:p>
            <a:pPr>
              <a:lnSpc>
                <a:spcPct val="150000"/>
              </a:lnSpc>
            </a:pPr>
            <a:r>
              <a:rPr lang="cs-CZ" dirty="0"/>
              <a:t>Dochází k aktivaci makrofágů, apoptóze neutrofilů a lymfocytů → generalizovaná vaskulitida malých cév s </a:t>
            </a:r>
            <a:r>
              <a:rPr lang="cs-CZ" dirty="0" err="1"/>
              <a:t>mikrotrombotizací</a:t>
            </a:r>
            <a:endParaRPr lang="cs-CZ" dirty="0"/>
          </a:p>
          <a:p>
            <a:pPr>
              <a:lnSpc>
                <a:spcPct val="150000"/>
              </a:lnSpc>
            </a:pPr>
            <a:r>
              <a:rPr lang="cs-CZ" dirty="0"/>
              <a:t>Virus indukuje vaskulární endoteliální poškození aktivací komplementu → zvýšení permeability plicních kapilár s tvorbou zánětlivého trombu (tento mechanismus je pravděpodobně důvodem vzniku plicní embolie in </a:t>
            </a:r>
            <a:r>
              <a:rPr lang="cs-CZ" dirty="0" err="1"/>
              <a:t>situ</a:t>
            </a:r>
            <a:r>
              <a:rPr lang="cs-CZ" dirty="0"/>
              <a:t>)</a:t>
            </a:r>
            <a:endParaRPr lang="cs-CZ" sz="2400" b="1" dirty="0"/>
          </a:p>
        </p:txBody>
      </p:sp>
      <p:pic>
        <p:nvPicPr>
          <p:cNvPr id="5" name="Obrázek 4">
            <a:extLst>
              <a:ext uri="{FF2B5EF4-FFF2-40B4-BE49-F238E27FC236}">
                <a16:creationId xmlns:a16="http://schemas.microsoft.com/office/drawing/2014/main" id="{8EB278DA-E94A-41D7-9DD9-7649D4B52D2D}"/>
              </a:ext>
            </a:extLst>
          </p:cNvPr>
          <p:cNvPicPr>
            <a:picLocks noChangeAspect="1"/>
          </p:cNvPicPr>
          <p:nvPr/>
        </p:nvPicPr>
        <p:blipFill>
          <a:blip r:embed="rId2"/>
          <a:stretch>
            <a:fillRect/>
          </a:stretch>
        </p:blipFill>
        <p:spPr>
          <a:xfrm>
            <a:off x="7308304" y="6525344"/>
            <a:ext cx="1440160" cy="207679"/>
          </a:xfrm>
          <a:prstGeom prst="rect">
            <a:avLst/>
          </a:prstGeom>
        </p:spPr>
      </p:pic>
    </p:spTree>
    <p:extLst>
      <p:ext uri="{BB962C8B-B14F-4D97-AF65-F5344CB8AC3E}">
        <p14:creationId xmlns:p14="http://schemas.microsoft.com/office/powerpoint/2010/main" val="321760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1A718D-408E-425F-B478-A4CCE3C24C0E}"/>
              </a:ext>
            </a:extLst>
          </p:cNvPr>
          <p:cNvSpPr>
            <a:spLocks noGrp="1"/>
          </p:cNvSpPr>
          <p:nvPr>
            <p:ph type="title"/>
          </p:nvPr>
        </p:nvSpPr>
        <p:spPr>
          <a:xfrm>
            <a:off x="683568" y="332656"/>
            <a:ext cx="7920880" cy="1080120"/>
          </a:xfrm>
          <a:solidFill>
            <a:srgbClr val="002060"/>
          </a:solidFill>
        </p:spPr>
        <p:txBody>
          <a:bodyPr/>
          <a:lstStyle/>
          <a:p>
            <a:r>
              <a:rPr lang="cs-CZ" sz="2000" b="1" dirty="0">
                <a:solidFill>
                  <a:schemeClr val="bg1"/>
                </a:solidFill>
                <a:latin typeface="+mn-lt"/>
              </a:rPr>
              <a:t>SARS-CoV-2  (severe </a:t>
            </a:r>
            <a:r>
              <a:rPr lang="cs-CZ" sz="2000" b="1" dirty="0" err="1">
                <a:solidFill>
                  <a:schemeClr val="bg1"/>
                </a:solidFill>
                <a:latin typeface="+mn-lt"/>
              </a:rPr>
              <a:t>acute</a:t>
            </a:r>
            <a:r>
              <a:rPr lang="cs-CZ" sz="2000" b="1" dirty="0">
                <a:solidFill>
                  <a:schemeClr val="bg1"/>
                </a:solidFill>
                <a:latin typeface="+mn-lt"/>
              </a:rPr>
              <a:t> </a:t>
            </a:r>
            <a:r>
              <a:rPr lang="cs-CZ" sz="2000" b="1" dirty="0" err="1">
                <a:solidFill>
                  <a:schemeClr val="bg1"/>
                </a:solidFill>
                <a:latin typeface="+mn-lt"/>
              </a:rPr>
              <a:t>respiratory</a:t>
            </a:r>
            <a:r>
              <a:rPr lang="cs-CZ" sz="2000" b="1" dirty="0">
                <a:solidFill>
                  <a:schemeClr val="bg1"/>
                </a:solidFill>
                <a:latin typeface="+mn-lt"/>
              </a:rPr>
              <a:t> syndrome –coronavirus 2 ) proniká do buněk vazbou S glykoproteinu na jejich </a:t>
            </a:r>
            <a:r>
              <a:rPr lang="cs-CZ" sz="2000" b="1" dirty="0" err="1">
                <a:solidFill>
                  <a:schemeClr val="bg1"/>
                </a:solidFill>
                <a:latin typeface="+mn-lt"/>
              </a:rPr>
              <a:t>angiotenzin</a:t>
            </a:r>
            <a:r>
              <a:rPr lang="cs-CZ" sz="2000" b="1" dirty="0">
                <a:solidFill>
                  <a:schemeClr val="bg1"/>
                </a:solidFill>
                <a:latin typeface="+mn-lt"/>
              </a:rPr>
              <a:t> II – konvertující enzym (ACE2)</a:t>
            </a:r>
          </a:p>
        </p:txBody>
      </p:sp>
      <p:pic>
        <p:nvPicPr>
          <p:cNvPr id="3" name="Obrázek 2">
            <a:extLst>
              <a:ext uri="{FF2B5EF4-FFF2-40B4-BE49-F238E27FC236}">
                <a16:creationId xmlns:a16="http://schemas.microsoft.com/office/drawing/2014/main" id="{8731CC68-7501-425F-9314-3F0EE7ADCD00}"/>
              </a:ext>
            </a:extLst>
          </p:cNvPr>
          <p:cNvPicPr>
            <a:picLocks noChangeAspect="1"/>
          </p:cNvPicPr>
          <p:nvPr/>
        </p:nvPicPr>
        <p:blipFill>
          <a:blip r:embed="rId2"/>
          <a:stretch>
            <a:fillRect/>
          </a:stretch>
        </p:blipFill>
        <p:spPr>
          <a:xfrm>
            <a:off x="4713030" y="2308749"/>
            <a:ext cx="3387362" cy="3640531"/>
          </a:xfrm>
          <a:prstGeom prst="rect">
            <a:avLst/>
          </a:prstGeom>
        </p:spPr>
      </p:pic>
      <p:pic>
        <p:nvPicPr>
          <p:cNvPr id="4" name="Obrázek 3">
            <a:extLst>
              <a:ext uri="{FF2B5EF4-FFF2-40B4-BE49-F238E27FC236}">
                <a16:creationId xmlns:a16="http://schemas.microsoft.com/office/drawing/2014/main" id="{264A9D0B-1C0A-4BC4-B892-EB5C77E6F4D9}"/>
              </a:ext>
            </a:extLst>
          </p:cNvPr>
          <p:cNvPicPr>
            <a:picLocks noChangeAspect="1"/>
          </p:cNvPicPr>
          <p:nvPr/>
        </p:nvPicPr>
        <p:blipFill>
          <a:blip r:embed="rId3"/>
          <a:stretch>
            <a:fillRect/>
          </a:stretch>
        </p:blipFill>
        <p:spPr>
          <a:xfrm>
            <a:off x="430472" y="4077072"/>
            <a:ext cx="4000500" cy="1872208"/>
          </a:xfrm>
          <a:prstGeom prst="rect">
            <a:avLst/>
          </a:prstGeom>
        </p:spPr>
      </p:pic>
      <p:sp>
        <p:nvSpPr>
          <p:cNvPr id="6" name="Obdélník 5">
            <a:extLst>
              <a:ext uri="{FF2B5EF4-FFF2-40B4-BE49-F238E27FC236}">
                <a16:creationId xmlns:a16="http://schemas.microsoft.com/office/drawing/2014/main" id="{57E244BC-DD0A-41A9-914E-D2D41280C594}"/>
              </a:ext>
            </a:extLst>
          </p:cNvPr>
          <p:cNvSpPr/>
          <p:nvPr/>
        </p:nvSpPr>
        <p:spPr>
          <a:xfrm>
            <a:off x="683568" y="1700808"/>
            <a:ext cx="4029462" cy="2031325"/>
          </a:xfrm>
          <a:prstGeom prst="rect">
            <a:avLst/>
          </a:prstGeom>
        </p:spPr>
        <p:txBody>
          <a:bodyPr wrap="square">
            <a:spAutoFit/>
          </a:bodyPr>
          <a:lstStyle/>
          <a:p>
            <a:r>
              <a:rPr lang="cs-CZ" dirty="0" err="1">
                <a:latin typeface="Calibri" panose="020F0502020204030204" pitchFamily="34" charset="0"/>
                <a:ea typeface="Calibri" panose="020F0502020204030204" pitchFamily="34" charset="0"/>
                <a:cs typeface="Times New Roman" panose="02020603050405020304" pitchFamily="18" charset="0"/>
              </a:rPr>
              <a:t>Angiotenzin</a:t>
            </a:r>
            <a:r>
              <a:rPr lang="cs-CZ" dirty="0">
                <a:latin typeface="Calibri" panose="020F0502020204030204" pitchFamily="34" charset="0"/>
                <a:ea typeface="Calibri" panose="020F0502020204030204" pitchFamily="34" charset="0"/>
                <a:cs typeface="Times New Roman" panose="02020603050405020304" pitchFamily="18" charset="0"/>
              </a:rPr>
              <a:t>‑ konvertující enzym 2 (ACE2 receptor) se nachází na řadě míst lidského organismu (vaskulární endotel, respirační epitel, v alveolárních monocytech, makrofázích, v oblasti srdce, ledvin i v gastrointestinálním systému. </a:t>
            </a:r>
            <a:endParaRPr lang="cs-CZ" dirty="0"/>
          </a:p>
        </p:txBody>
      </p:sp>
      <p:sp>
        <p:nvSpPr>
          <p:cNvPr id="8" name="Obdélník 7">
            <a:extLst>
              <a:ext uri="{FF2B5EF4-FFF2-40B4-BE49-F238E27FC236}">
                <a16:creationId xmlns:a16="http://schemas.microsoft.com/office/drawing/2014/main" id="{514BE1FA-7249-49BA-92AF-563F82BACFA4}"/>
              </a:ext>
            </a:extLst>
          </p:cNvPr>
          <p:cNvSpPr/>
          <p:nvPr/>
        </p:nvSpPr>
        <p:spPr>
          <a:xfrm rot="10800000" flipV="1">
            <a:off x="2987824" y="6122043"/>
            <a:ext cx="5112568" cy="400110"/>
          </a:xfrm>
          <a:prstGeom prst="rect">
            <a:avLst/>
          </a:prstGeom>
        </p:spPr>
        <p:txBody>
          <a:bodyPr wrap="square">
            <a:spAutoFit/>
          </a:bodyPr>
          <a:lstStyle/>
          <a:p>
            <a:r>
              <a:rPr lang="cs-CZ" sz="1000" dirty="0" err="1">
                <a:latin typeface="Calibri" panose="020F0502020204030204" pitchFamily="34" charset="0"/>
                <a:ea typeface="Calibri" panose="020F0502020204030204" pitchFamily="34" charset="0"/>
                <a:cs typeface="Times New Roman" panose="02020603050405020304" pitchFamily="18" charset="0"/>
              </a:rPr>
              <a:t>Ackermann</a:t>
            </a:r>
            <a:r>
              <a:rPr lang="cs-CZ" sz="1000" dirty="0">
                <a:latin typeface="Calibri" panose="020F0502020204030204" pitchFamily="34" charset="0"/>
                <a:ea typeface="Calibri" panose="020F0502020204030204" pitchFamily="34" charset="0"/>
                <a:cs typeface="Times New Roman" panose="02020603050405020304" pitchFamily="18" charset="0"/>
              </a:rPr>
              <a:t> M et. All.: </a:t>
            </a:r>
            <a:r>
              <a:rPr lang="cs-CZ" sz="1000" dirty="0" err="1">
                <a:latin typeface="Calibri" panose="020F0502020204030204" pitchFamily="34" charset="0"/>
                <a:ea typeface="Calibri" panose="020F0502020204030204" pitchFamily="34" charset="0"/>
                <a:cs typeface="Times New Roman" panose="02020603050405020304" pitchFamily="18" charset="0"/>
              </a:rPr>
              <a:t>Pulmonary</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Vascular</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Endothelialitis</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Throm</a:t>
            </a:r>
            <a:r>
              <a:rPr lang="cs-CZ" sz="1000" dirty="0">
                <a:latin typeface="Calibri" panose="020F0502020204030204" pitchFamily="34" charset="0"/>
                <a:ea typeface="Calibri" panose="020F0502020204030204" pitchFamily="34" charset="0"/>
                <a:cs typeface="Times New Roman" panose="02020603050405020304" pitchFamily="18" charset="0"/>
              </a:rPr>
              <a:t>‑ </a:t>
            </a:r>
            <a:r>
              <a:rPr lang="cs-CZ" sz="1000" dirty="0" err="1">
                <a:latin typeface="Calibri" panose="020F0502020204030204" pitchFamily="34" charset="0"/>
                <a:ea typeface="Calibri" panose="020F0502020204030204" pitchFamily="34" charset="0"/>
                <a:cs typeface="Times New Roman" panose="02020603050405020304" pitchFamily="18" charset="0"/>
              </a:rPr>
              <a:t>bosis</a:t>
            </a:r>
            <a:r>
              <a:rPr lang="cs-CZ" sz="1000" dirty="0">
                <a:latin typeface="Calibri" panose="020F0502020204030204" pitchFamily="34" charset="0"/>
                <a:ea typeface="Calibri" panose="020F0502020204030204" pitchFamily="34" charset="0"/>
                <a:cs typeface="Times New Roman" panose="02020603050405020304" pitchFamily="18" charset="0"/>
              </a:rPr>
              <a:t>, and </a:t>
            </a:r>
            <a:r>
              <a:rPr lang="cs-CZ" sz="1000" dirty="0" err="1">
                <a:latin typeface="Calibri" panose="020F0502020204030204" pitchFamily="34" charset="0"/>
                <a:ea typeface="Calibri" panose="020F0502020204030204" pitchFamily="34" charset="0"/>
                <a:cs typeface="Times New Roman" panose="02020603050405020304" pitchFamily="18" charset="0"/>
              </a:rPr>
              <a:t>Angiogenesis</a:t>
            </a:r>
            <a:r>
              <a:rPr lang="cs-CZ" sz="1000" dirty="0">
                <a:latin typeface="Calibri" panose="020F0502020204030204" pitchFamily="34" charset="0"/>
                <a:ea typeface="Calibri" panose="020F0502020204030204" pitchFamily="34" charset="0"/>
                <a:cs typeface="Times New Roman" panose="02020603050405020304" pitchFamily="18" charset="0"/>
              </a:rPr>
              <a:t> in Covid-19. N </a:t>
            </a:r>
            <a:r>
              <a:rPr lang="cs-CZ" sz="1000" dirty="0" err="1">
                <a:latin typeface="Calibri" panose="020F0502020204030204" pitchFamily="34" charset="0"/>
                <a:ea typeface="Calibri" panose="020F0502020204030204" pitchFamily="34" charset="0"/>
                <a:cs typeface="Times New Roman" panose="02020603050405020304" pitchFamily="18" charset="0"/>
              </a:rPr>
              <a:t>Engl</a:t>
            </a:r>
            <a:r>
              <a:rPr lang="cs-CZ" sz="1000" dirty="0">
                <a:latin typeface="Calibri" panose="020F0502020204030204" pitchFamily="34" charset="0"/>
                <a:ea typeface="Calibri" panose="020F0502020204030204" pitchFamily="34" charset="0"/>
                <a:cs typeface="Times New Roman" panose="02020603050405020304" pitchFamily="18" charset="0"/>
              </a:rPr>
              <a:t> J Med. 2020; 10.1056/NEJMoa2015432. doi:10.1056/NEJMoa2015432. </a:t>
            </a:r>
            <a:endParaRPr lang="cs-CZ" sz="1000" dirty="0"/>
          </a:p>
        </p:txBody>
      </p:sp>
    </p:spTree>
    <p:extLst>
      <p:ext uri="{BB962C8B-B14F-4D97-AF65-F5344CB8AC3E}">
        <p14:creationId xmlns:p14="http://schemas.microsoft.com/office/powerpoint/2010/main" val="25963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FE6BC84-C0CD-46ED-8D3A-8C11492539D7}"/>
              </a:ext>
            </a:extLst>
          </p:cNvPr>
          <p:cNvPicPr>
            <a:picLocks noChangeAspect="1"/>
          </p:cNvPicPr>
          <p:nvPr/>
        </p:nvPicPr>
        <p:blipFill>
          <a:blip r:embed="rId2"/>
          <a:stretch>
            <a:fillRect/>
          </a:stretch>
        </p:blipFill>
        <p:spPr>
          <a:xfrm>
            <a:off x="1383474" y="1788919"/>
            <a:ext cx="6206046" cy="3647951"/>
          </a:xfrm>
          <a:prstGeom prst="rect">
            <a:avLst/>
          </a:prstGeom>
        </p:spPr>
      </p:pic>
      <p:sp>
        <p:nvSpPr>
          <p:cNvPr id="5" name="TextovéPole 4">
            <a:extLst>
              <a:ext uri="{FF2B5EF4-FFF2-40B4-BE49-F238E27FC236}">
                <a16:creationId xmlns:a16="http://schemas.microsoft.com/office/drawing/2014/main" id="{5E3BCE43-5A8B-47B4-97B1-D2B01202E848}"/>
              </a:ext>
            </a:extLst>
          </p:cNvPr>
          <p:cNvSpPr txBox="1"/>
          <p:nvPr/>
        </p:nvSpPr>
        <p:spPr>
          <a:xfrm>
            <a:off x="2016457" y="1078225"/>
            <a:ext cx="1238534" cy="646331"/>
          </a:xfrm>
          <a:prstGeom prst="rect">
            <a:avLst/>
          </a:prstGeom>
          <a:noFill/>
        </p:spPr>
        <p:txBody>
          <a:bodyPr wrap="square" rtlCol="0">
            <a:spAutoFit/>
          </a:bodyPr>
          <a:lstStyle/>
          <a:p>
            <a:r>
              <a:rPr lang="cs-CZ" b="1" dirty="0"/>
              <a:t>Zdravý alveolus</a:t>
            </a:r>
          </a:p>
        </p:txBody>
      </p:sp>
      <p:sp>
        <p:nvSpPr>
          <p:cNvPr id="6" name="TextovéPole 5">
            <a:extLst>
              <a:ext uri="{FF2B5EF4-FFF2-40B4-BE49-F238E27FC236}">
                <a16:creationId xmlns:a16="http://schemas.microsoft.com/office/drawing/2014/main" id="{8C8A6496-E7D7-45E0-B6E8-1BA386717114}"/>
              </a:ext>
            </a:extLst>
          </p:cNvPr>
          <p:cNvSpPr txBox="1"/>
          <p:nvPr/>
        </p:nvSpPr>
        <p:spPr>
          <a:xfrm>
            <a:off x="4998721" y="1078225"/>
            <a:ext cx="2861852" cy="1200329"/>
          </a:xfrm>
          <a:prstGeom prst="rect">
            <a:avLst/>
          </a:prstGeom>
          <a:noFill/>
        </p:spPr>
        <p:txBody>
          <a:bodyPr wrap="square" rtlCol="0">
            <a:spAutoFit/>
          </a:bodyPr>
          <a:lstStyle/>
          <a:p>
            <a:r>
              <a:rPr lang="cs-CZ" b="1" dirty="0"/>
              <a:t>Poškozený alveolus  s COVID 19 vede k  ARDS a zánětu s depozity fibrinu </a:t>
            </a:r>
          </a:p>
        </p:txBody>
      </p:sp>
      <p:sp>
        <p:nvSpPr>
          <p:cNvPr id="7" name="TextovéPole 6">
            <a:extLst>
              <a:ext uri="{FF2B5EF4-FFF2-40B4-BE49-F238E27FC236}">
                <a16:creationId xmlns:a16="http://schemas.microsoft.com/office/drawing/2014/main" id="{C1F57AED-27CF-40BD-BB04-16A8B276EB53}"/>
              </a:ext>
            </a:extLst>
          </p:cNvPr>
          <p:cNvSpPr txBox="1"/>
          <p:nvPr/>
        </p:nvSpPr>
        <p:spPr>
          <a:xfrm rot="10800000" flipV="1">
            <a:off x="3254990" y="2577774"/>
            <a:ext cx="722649" cy="369332"/>
          </a:xfrm>
          <a:prstGeom prst="rect">
            <a:avLst/>
          </a:prstGeom>
          <a:noFill/>
        </p:spPr>
        <p:txBody>
          <a:bodyPr wrap="square" rtlCol="0">
            <a:spAutoFit/>
          </a:bodyPr>
          <a:lstStyle/>
          <a:p>
            <a:r>
              <a:rPr lang="cs-CZ" sz="900" dirty="0">
                <a:solidFill>
                  <a:schemeClr val="bg1"/>
                </a:solidFill>
              </a:rPr>
              <a:t>Alveolární </a:t>
            </a:r>
          </a:p>
          <a:p>
            <a:r>
              <a:rPr lang="cs-CZ" sz="900" dirty="0">
                <a:solidFill>
                  <a:schemeClr val="bg1"/>
                </a:solidFill>
              </a:rPr>
              <a:t>makrofág</a:t>
            </a:r>
          </a:p>
        </p:txBody>
      </p:sp>
      <p:sp>
        <p:nvSpPr>
          <p:cNvPr id="8" name="TextovéPole 7">
            <a:extLst>
              <a:ext uri="{FF2B5EF4-FFF2-40B4-BE49-F238E27FC236}">
                <a16:creationId xmlns:a16="http://schemas.microsoft.com/office/drawing/2014/main" id="{8391E6B1-1520-4415-81A2-29C3AB5BC44C}"/>
              </a:ext>
            </a:extLst>
          </p:cNvPr>
          <p:cNvSpPr txBox="1"/>
          <p:nvPr/>
        </p:nvSpPr>
        <p:spPr>
          <a:xfrm>
            <a:off x="3235259" y="3333396"/>
            <a:ext cx="952499" cy="369332"/>
          </a:xfrm>
          <a:prstGeom prst="rect">
            <a:avLst/>
          </a:prstGeom>
          <a:noFill/>
        </p:spPr>
        <p:txBody>
          <a:bodyPr wrap="square" rtlCol="0">
            <a:spAutoFit/>
          </a:bodyPr>
          <a:lstStyle/>
          <a:p>
            <a:r>
              <a:rPr lang="cs-CZ" sz="900" dirty="0" err="1">
                <a:solidFill>
                  <a:schemeClr val="bg1"/>
                </a:solidFill>
              </a:rPr>
              <a:t>Pneumocyt</a:t>
            </a:r>
            <a:r>
              <a:rPr lang="cs-CZ" sz="900" dirty="0">
                <a:solidFill>
                  <a:schemeClr val="bg1"/>
                </a:solidFill>
              </a:rPr>
              <a:t> II. typu</a:t>
            </a:r>
          </a:p>
        </p:txBody>
      </p:sp>
      <p:sp>
        <p:nvSpPr>
          <p:cNvPr id="9" name="TextovéPole 8">
            <a:extLst>
              <a:ext uri="{FF2B5EF4-FFF2-40B4-BE49-F238E27FC236}">
                <a16:creationId xmlns:a16="http://schemas.microsoft.com/office/drawing/2014/main" id="{CC0A0303-3CCE-480F-8936-E00F0F88C05C}"/>
              </a:ext>
            </a:extLst>
          </p:cNvPr>
          <p:cNvSpPr txBox="1"/>
          <p:nvPr/>
        </p:nvSpPr>
        <p:spPr>
          <a:xfrm>
            <a:off x="2872741" y="3774110"/>
            <a:ext cx="952499" cy="369332"/>
          </a:xfrm>
          <a:prstGeom prst="rect">
            <a:avLst/>
          </a:prstGeom>
          <a:noFill/>
        </p:spPr>
        <p:txBody>
          <a:bodyPr wrap="square" rtlCol="0">
            <a:spAutoFit/>
          </a:bodyPr>
          <a:lstStyle/>
          <a:p>
            <a:r>
              <a:rPr lang="cs-CZ" sz="900" dirty="0" err="1">
                <a:solidFill>
                  <a:schemeClr val="bg1"/>
                </a:solidFill>
              </a:rPr>
              <a:t>Pneumocyt</a:t>
            </a:r>
            <a:r>
              <a:rPr lang="cs-CZ" sz="900" dirty="0"/>
              <a:t> </a:t>
            </a:r>
            <a:r>
              <a:rPr lang="cs-CZ" sz="900" dirty="0">
                <a:solidFill>
                  <a:schemeClr val="bg1"/>
                </a:solidFill>
              </a:rPr>
              <a:t>I. typu</a:t>
            </a:r>
          </a:p>
        </p:txBody>
      </p:sp>
      <p:sp>
        <p:nvSpPr>
          <p:cNvPr id="10" name="TextovéPole 9">
            <a:extLst>
              <a:ext uri="{FF2B5EF4-FFF2-40B4-BE49-F238E27FC236}">
                <a16:creationId xmlns:a16="http://schemas.microsoft.com/office/drawing/2014/main" id="{3FDC974A-8505-4D30-A81B-C6925DDFC810}"/>
              </a:ext>
            </a:extLst>
          </p:cNvPr>
          <p:cNvSpPr txBox="1"/>
          <p:nvPr/>
        </p:nvSpPr>
        <p:spPr>
          <a:xfrm>
            <a:off x="3478773" y="4596935"/>
            <a:ext cx="781036" cy="230832"/>
          </a:xfrm>
          <a:prstGeom prst="rect">
            <a:avLst/>
          </a:prstGeom>
          <a:noFill/>
        </p:spPr>
        <p:txBody>
          <a:bodyPr wrap="square" rtlCol="0">
            <a:spAutoFit/>
          </a:bodyPr>
          <a:lstStyle/>
          <a:p>
            <a:r>
              <a:rPr lang="cs-CZ" sz="900" dirty="0" err="1">
                <a:solidFill>
                  <a:schemeClr val="bg1"/>
                </a:solidFill>
              </a:rPr>
              <a:t>Fibroblast</a:t>
            </a:r>
            <a:r>
              <a:rPr lang="cs-CZ" sz="900" dirty="0" err="1"/>
              <a:t>t</a:t>
            </a:r>
            <a:endParaRPr lang="cs-CZ" sz="900" dirty="0"/>
          </a:p>
        </p:txBody>
      </p:sp>
      <p:sp>
        <p:nvSpPr>
          <p:cNvPr id="11" name="TextovéPole 10">
            <a:extLst>
              <a:ext uri="{FF2B5EF4-FFF2-40B4-BE49-F238E27FC236}">
                <a16:creationId xmlns:a16="http://schemas.microsoft.com/office/drawing/2014/main" id="{2C84B0C7-0FE8-40EC-BAAF-860C66141232}"/>
              </a:ext>
            </a:extLst>
          </p:cNvPr>
          <p:cNvSpPr txBox="1"/>
          <p:nvPr/>
        </p:nvSpPr>
        <p:spPr>
          <a:xfrm>
            <a:off x="4648201" y="4909204"/>
            <a:ext cx="870383" cy="230832"/>
          </a:xfrm>
          <a:prstGeom prst="rect">
            <a:avLst/>
          </a:prstGeom>
          <a:noFill/>
        </p:spPr>
        <p:txBody>
          <a:bodyPr wrap="square" rtlCol="0">
            <a:spAutoFit/>
          </a:bodyPr>
          <a:lstStyle/>
          <a:p>
            <a:r>
              <a:rPr lang="cs-CZ" sz="900" dirty="0"/>
              <a:t>Neutrofil</a:t>
            </a:r>
          </a:p>
        </p:txBody>
      </p:sp>
      <p:sp>
        <p:nvSpPr>
          <p:cNvPr id="12" name="TextovéPole 11">
            <a:extLst>
              <a:ext uri="{FF2B5EF4-FFF2-40B4-BE49-F238E27FC236}">
                <a16:creationId xmlns:a16="http://schemas.microsoft.com/office/drawing/2014/main" id="{0248B639-2975-4C93-A9DA-775FFBD7E6A7}"/>
              </a:ext>
            </a:extLst>
          </p:cNvPr>
          <p:cNvSpPr txBox="1"/>
          <p:nvPr/>
        </p:nvSpPr>
        <p:spPr>
          <a:xfrm>
            <a:off x="3254991" y="4024741"/>
            <a:ext cx="781036" cy="369332"/>
          </a:xfrm>
          <a:prstGeom prst="rect">
            <a:avLst/>
          </a:prstGeom>
          <a:noFill/>
        </p:spPr>
        <p:txBody>
          <a:bodyPr wrap="square" rtlCol="0">
            <a:spAutoFit/>
          </a:bodyPr>
          <a:lstStyle/>
          <a:p>
            <a:r>
              <a:rPr lang="cs-CZ" sz="900" dirty="0">
                <a:solidFill>
                  <a:schemeClr val="bg1"/>
                </a:solidFill>
              </a:rPr>
              <a:t>Vrstva surfaktantu</a:t>
            </a:r>
          </a:p>
        </p:txBody>
      </p:sp>
      <p:sp>
        <p:nvSpPr>
          <p:cNvPr id="13" name="TextovéPole 12">
            <a:extLst>
              <a:ext uri="{FF2B5EF4-FFF2-40B4-BE49-F238E27FC236}">
                <a16:creationId xmlns:a16="http://schemas.microsoft.com/office/drawing/2014/main" id="{C7D476AB-5575-400D-8159-CDA092AF741B}"/>
              </a:ext>
            </a:extLst>
          </p:cNvPr>
          <p:cNvSpPr txBox="1"/>
          <p:nvPr/>
        </p:nvSpPr>
        <p:spPr>
          <a:xfrm>
            <a:off x="4386452" y="2987147"/>
            <a:ext cx="781036" cy="369332"/>
          </a:xfrm>
          <a:prstGeom prst="rect">
            <a:avLst/>
          </a:prstGeom>
          <a:noFill/>
        </p:spPr>
        <p:txBody>
          <a:bodyPr wrap="square" rtlCol="0">
            <a:spAutoFit/>
          </a:bodyPr>
          <a:lstStyle/>
          <a:p>
            <a:r>
              <a:rPr lang="cs-CZ" sz="900" dirty="0">
                <a:solidFill>
                  <a:schemeClr val="bg1"/>
                </a:solidFill>
              </a:rPr>
              <a:t>Aktivovaný</a:t>
            </a:r>
            <a:r>
              <a:rPr lang="cs-CZ" sz="900" dirty="0"/>
              <a:t> </a:t>
            </a:r>
            <a:r>
              <a:rPr lang="cs-CZ" sz="900" dirty="0">
                <a:solidFill>
                  <a:schemeClr val="bg1"/>
                </a:solidFill>
              </a:rPr>
              <a:t>neutrofil</a:t>
            </a:r>
          </a:p>
        </p:txBody>
      </p:sp>
      <p:sp>
        <p:nvSpPr>
          <p:cNvPr id="14" name="TextovéPole 13">
            <a:extLst>
              <a:ext uri="{FF2B5EF4-FFF2-40B4-BE49-F238E27FC236}">
                <a16:creationId xmlns:a16="http://schemas.microsoft.com/office/drawing/2014/main" id="{6E39963D-5A81-440D-B512-BB13FB0B2913}"/>
              </a:ext>
            </a:extLst>
          </p:cNvPr>
          <p:cNvSpPr txBox="1"/>
          <p:nvPr/>
        </p:nvSpPr>
        <p:spPr>
          <a:xfrm>
            <a:off x="4716780" y="3836670"/>
            <a:ext cx="491524" cy="230832"/>
          </a:xfrm>
          <a:prstGeom prst="rect">
            <a:avLst/>
          </a:prstGeom>
          <a:noFill/>
        </p:spPr>
        <p:txBody>
          <a:bodyPr wrap="square" rtlCol="0">
            <a:spAutoFit/>
          </a:bodyPr>
          <a:lstStyle/>
          <a:p>
            <a:r>
              <a:rPr lang="cs-CZ" sz="900" dirty="0">
                <a:solidFill>
                  <a:schemeClr val="bg1"/>
                </a:solidFill>
              </a:rPr>
              <a:t>Fibrin</a:t>
            </a:r>
          </a:p>
        </p:txBody>
      </p:sp>
      <p:sp>
        <p:nvSpPr>
          <p:cNvPr id="15" name="TextovéPole 14">
            <a:extLst>
              <a:ext uri="{FF2B5EF4-FFF2-40B4-BE49-F238E27FC236}">
                <a16:creationId xmlns:a16="http://schemas.microsoft.com/office/drawing/2014/main" id="{0A21E551-C262-448A-BDFD-951FEA13E8F4}"/>
              </a:ext>
            </a:extLst>
          </p:cNvPr>
          <p:cNvSpPr txBox="1"/>
          <p:nvPr/>
        </p:nvSpPr>
        <p:spPr>
          <a:xfrm>
            <a:off x="5662621" y="3206445"/>
            <a:ext cx="694930" cy="369332"/>
          </a:xfrm>
          <a:prstGeom prst="rect">
            <a:avLst/>
          </a:prstGeom>
          <a:noFill/>
        </p:spPr>
        <p:txBody>
          <a:bodyPr wrap="square" rtlCol="0">
            <a:spAutoFit/>
          </a:bodyPr>
          <a:lstStyle/>
          <a:p>
            <a:r>
              <a:rPr lang="cs-CZ" sz="900" dirty="0">
                <a:solidFill>
                  <a:schemeClr val="bg1"/>
                </a:solidFill>
              </a:rPr>
              <a:t>Migrující neutrofil</a:t>
            </a:r>
          </a:p>
        </p:txBody>
      </p:sp>
      <p:sp>
        <p:nvSpPr>
          <p:cNvPr id="16" name="TextovéPole 15">
            <a:extLst>
              <a:ext uri="{FF2B5EF4-FFF2-40B4-BE49-F238E27FC236}">
                <a16:creationId xmlns:a16="http://schemas.microsoft.com/office/drawing/2014/main" id="{7FBD08BB-0043-430E-9BA0-9123B4FA7933}"/>
              </a:ext>
            </a:extLst>
          </p:cNvPr>
          <p:cNvSpPr txBox="1"/>
          <p:nvPr/>
        </p:nvSpPr>
        <p:spPr>
          <a:xfrm>
            <a:off x="1554480" y="2498249"/>
            <a:ext cx="626754" cy="230832"/>
          </a:xfrm>
          <a:prstGeom prst="rect">
            <a:avLst/>
          </a:prstGeom>
          <a:noFill/>
        </p:spPr>
        <p:txBody>
          <a:bodyPr wrap="square" rtlCol="0">
            <a:spAutoFit/>
          </a:bodyPr>
          <a:lstStyle/>
          <a:p>
            <a:r>
              <a:rPr lang="cs-CZ" sz="900" dirty="0">
                <a:solidFill>
                  <a:schemeClr val="bg1"/>
                </a:solidFill>
              </a:rPr>
              <a:t>RBC</a:t>
            </a:r>
          </a:p>
        </p:txBody>
      </p:sp>
      <p:sp>
        <p:nvSpPr>
          <p:cNvPr id="17" name="TextovéPole 16">
            <a:extLst>
              <a:ext uri="{FF2B5EF4-FFF2-40B4-BE49-F238E27FC236}">
                <a16:creationId xmlns:a16="http://schemas.microsoft.com/office/drawing/2014/main" id="{5583B0FA-46D7-470E-B64F-E68643D5F49E}"/>
              </a:ext>
            </a:extLst>
          </p:cNvPr>
          <p:cNvSpPr txBox="1"/>
          <p:nvPr/>
        </p:nvSpPr>
        <p:spPr>
          <a:xfrm>
            <a:off x="3825240" y="5779774"/>
            <a:ext cx="4808074" cy="400110"/>
          </a:xfrm>
          <a:prstGeom prst="rect">
            <a:avLst/>
          </a:prstGeom>
          <a:noFill/>
        </p:spPr>
        <p:txBody>
          <a:bodyPr wrap="square" rtlCol="0">
            <a:spAutoFit/>
          </a:bodyPr>
          <a:lstStyle/>
          <a:p>
            <a:r>
              <a:rPr lang="cs-CZ" sz="1000" dirty="0" err="1">
                <a:latin typeface="+mn-lt"/>
              </a:rPr>
              <a:t>Bikdeli</a:t>
            </a:r>
            <a:r>
              <a:rPr lang="cs-CZ" sz="1000" dirty="0">
                <a:latin typeface="+mn-lt"/>
              </a:rPr>
              <a:t> B, et al. </a:t>
            </a:r>
            <a:r>
              <a:rPr lang="en-US" sz="1000" dirty="0">
                <a:latin typeface="+mn-lt"/>
              </a:rPr>
              <a:t>Pharmacological Agents Targeting </a:t>
            </a:r>
            <a:r>
              <a:rPr lang="en-US" sz="1000" dirty="0" err="1">
                <a:latin typeface="+mn-lt"/>
              </a:rPr>
              <a:t>Thromboinflammation</a:t>
            </a:r>
            <a:r>
              <a:rPr lang="en-US" sz="1000" dirty="0">
                <a:latin typeface="+mn-lt"/>
              </a:rPr>
              <a:t> in COVID-19: Review and Implications for Future Research</a:t>
            </a:r>
            <a:r>
              <a:rPr lang="cs-CZ" sz="1000" dirty="0">
                <a:latin typeface="+mn-lt"/>
              </a:rPr>
              <a:t>. </a:t>
            </a:r>
            <a:r>
              <a:rPr lang="en-US" sz="1000" dirty="0" err="1">
                <a:latin typeface="+mn-lt"/>
              </a:rPr>
              <a:t>Thromb</a:t>
            </a:r>
            <a:r>
              <a:rPr lang="en-US" sz="1000" dirty="0">
                <a:latin typeface="+mn-lt"/>
              </a:rPr>
              <a:t> </a:t>
            </a:r>
            <a:r>
              <a:rPr lang="en-US" sz="1000" dirty="0" err="1">
                <a:latin typeface="+mn-lt"/>
              </a:rPr>
              <a:t>Haemost</a:t>
            </a:r>
            <a:r>
              <a:rPr lang="en-US" sz="1000" dirty="0">
                <a:latin typeface="+mn-lt"/>
              </a:rPr>
              <a:t>. 2020;120(7):1004-1024</a:t>
            </a:r>
            <a:r>
              <a:rPr lang="en-US" sz="675" i="1" dirty="0"/>
              <a:t>.</a:t>
            </a:r>
          </a:p>
        </p:txBody>
      </p:sp>
      <p:cxnSp>
        <p:nvCxnSpPr>
          <p:cNvPr id="3" name="Přímá spojnice se šipkou 2">
            <a:extLst>
              <a:ext uri="{FF2B5EF4-FFF2-40B4-BE49-F238E27FC236}">
                <a16:creationId xmlns:a16="http://schemas.microsoft.com/office/drawing/2014/main" id="{B69D50B5-61AB-4DE4-B1EA-0D531E6AEED8}"/>
              </a:ext>
            </a:extLst>
          </p:cNvPr>
          <p:cNvCxnSpPr/>
          <p:nvPr/>
        </p:nvCxnSpPr>
        <p:spPr>
          <a:xfrm flipV="1">
            <a:off x="4187758" y="3333396"/>
            <a:ext cx="758757" cy="95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4B173F99-0B75-4690-BEC9-97D23BF69042}"/>
              </a:ext>
            </a:extLst>
          </p:cNvPr>
          <p:cNvCxnSpPr>
            <a:stCxn id="8" idx="1"/>
          </p:cNvCxnSpPr>
          <p:nvPr/>
        </p:nvCxnSpPr>
        <p:spPr>
          <a:xfrm flipH="1">
            <a:off x="3036567" y="3518062"/>
            <a:ext cx="198692" cy="6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C94FE-6386-481D-8144-4710A425C206}"/>
              </a:ext>
            </a:extLst>
          </p:cNvPr>
          <p:cNvSpPr>
            <a:spLocks noGrp="1"/>
          </p:cNvSpPr>
          <p:nvPr>
            <p:ph type="title"/>
          </p:nvPr>
        </p:nvSpPr>
        <p:spPr>
          <a:xfrm>
            <a:off x="457200" y="274638"/>
            <a:ext cx="8229600" cy="850106"/>
          </a:xfrm>
          <a:solidFill>
            <a:srgbClr val="002060"/>
          </a:solidFill>
        </p:spPr>
        <p:txBody>
          <a:bodyPr/>
          <a:lstStyle/>
          <a:p>
            <a:r>
              <a:rPr lang="cs-CZ" sz="2800" b="1" dirty="0">
                <a:solidFill>
                  <a:schemeClr val="bg1"/>
                </a:solidFill>
              </a:rPr>
              <a:t>Histologický průkaz  zvýšené </a:t>
            </a:r>
            <a:r>
              <a:rPr lang="cs-CZ" sz="2800" b="1" dirty="0" err="1">
                <a:solidFill>
                  <a:schemeClr val="bg1"/>
                </a:solidFill>
              </a:rPr>
              <a:t>trombogeneze</a:t>
            </a:r>
            <a:r>
              <a:rPr lang="cs-CZ" sz="2800" b="1" dirty="0">
                <a:solidFill>
                  <a:schemeClr val="bg1"/>
                </a:solidFill>
              </a:rPr>
              <a:t> v mikrocirkulaci způsobené COVID-19</a:t>
            </a:r>
            <a:endParaRPr lang="cs-CZ" sz="2800" b="1" dirty="0">
              <a:solidFill>
                <a:schemeClr val="bg1"/>
              </a:solidFill>
              <a:latin typeface="Arial" panose="020B0604020202020204" pitchFamily="34" charset="0"/>
              <a:cs typeface="Arial" panose="020B0604020202020204" pitchFamily="34" charset="0"/>
            </a:endParaRPr>
          </a:p>
        </p:txBody>
      </p:sp>
      <p:pic>
        <p:nvPicPr>
          <p:cNvPr id="4" name="Zástupný obsah 3">
            <a:extLst>
              <a:ext uri="{FF2B5EF4-FFF2-40B4-BE49-F238E27FC236}">
                <a16:creationId xmlns:a16="http://schemas.microsoft.com/office/drawing/2014/main" id="{211D2801-9AB8-4D49-AAAA-67C527159355}"/>
              </a:ext>
            </a:extLst>
          </p:cNvPr>
          <p:cNvPicPr>
            <a:picLocks noGrp="1" noChangeAspect="1"/>
          </p:cNvPicPr>
          <p:nvPr>
            <p:ph idx="1"/>
          </p:nvPr>
        </p:nvPicPr>
        <p:blipFill>
          <a:blip r:embed="rId2"/>
          <a:stretch>
            <a:fillRect/>
          </a:stretch>
        </p:blipFill>
        <p:spPr>
          <a:xfrm>
            <a:off x="4788024" y="2000250"/>
            <a:ext cx="3638561" cy="3372965"/>
          </a:xfrm>
          <a:prstGeom prst="rect">
            <a:avLst/>
          </a:prstGeom>
        </p:spPr>
      </p:pic>
      <p:pic>
        <p:nvPicPr>
          <p:cNvPr id="5" name="Obrázek 4">
            <a:extLst>
              <a:ext uri="{FF2B5EF4-FFF2-40B4-BE49-F238E27FC236}">
                <a16:creationId xmlns:a16="http://schemas.microsoft.com/office/drawing/2014/main" id="{90108EAF-BC68-4AA0-BBE7-373492502726}"/>
              </a:ext>
            </a:extLst>
          </p:cNvPr>
          <p:cNvPicPr>
            <a:picLocks noChangeAspect="1"/>
          </p:cNvPicPr>
          <p:nvPr/>
        </p:nvPicPr>
        <p:blipFill>
          <a:blip r:embed="rId3"/>
          <a:stretch>
            <a:fillRect/>
          </a:stretch>
        </p:blipFill>
        <p:spPr>
          <a:xfrm>
            <a:off x="328309" y="2000250"/>
            <a:ext cx="4319081" cy="3372966"/>
          </a:xfrm>
          <a:prstGeom prst="rect">
            <a:avLst/>
          </a:prstGeom>
        </p:spPr>
      </p:pic>
      <p:sp>
        <p:nvSpPr>
          <p:cNvPr id="3" name="Obdélník 2">
            <a:extLst>
              <a:ext uri="{FF2B5EF4-FFF2-40B4-BE49-F238E27FC236}">
                <a16:creationId xmlns:a16="http://schemas.microsoft.com/office/drawing/2014/main" id="{21C74A0C-59A4-459A-91F4-C948834A5399}"/>
              </a:ext>
            </a:extLst>
          </p:cNvPr>
          <p:cNvSpPr/>
          <p:nvPr/>
        </p:nvSpPr>
        <p:spPr>
          <a:xfrm>
            <a:off x="4211960" y="5598825"/>
            <a:ext cx="4176464" cy="400110"/>
          </a:xfrm>
          <a:prstGeom prst="rect">
            <a:avLst/>
          </a:prstGeom>
        </p:spPr>
        <p:txBody>
          <a:bodyPr wrap="square">
            <a:spAutoFit/>
          </a:bodyPr>
          <a:lstStyle/>
          <a:p>
            <a:r>
              <a:rPr lang="cs-CZ" sz="1000" dirty="0" err="1">
                <a:latin typeface="+mn-lt"/>
                <a:cs typeface="Arial" panose="020B0604020202020204" pitchFamily="34" charset="0"/>
              </a:rPr>
              <a:t>Balko</a:t>
            </a:r>
            <a:r>
              <a:rPr lang="cs-CZ" sz="1000" dirty="0">
                <a:latin typeface="+mn-lt"/>
                <a:cs typeface="Arial" panose="020B0604020202020204" pitchFamily="34" charset="0"/>
              </a:rPr>
              <a:t> J, Zámečník J. Pitevní a histopatologický nález u onemocnění covid‑19. </a:t>
            </a:r>
            <a:r>
              <a:rPr lang="cs-CZ" sz="1000" dirty="0" err="1">
                <a:latin typeface="+mn-lt"/>
                <a:cs typeface="Arial" panose="020B0604020202020204" pitchFamily="34" charset="0"/>
              </a:rPr>
              <a:t>Farmakoter</a:t>
            </a:r>
            <a:r>
              <a:rPr lang="cs-CZ" sz="1000" dirty="0">
                <a:latin typeface="+mn-lt"/>
                <a:cs typeface="Arial" panose="020B0604020202020204" pitchFamily="34" charset="0"/>
              </a:rPr>
              <a:t> Revue 2020;5(</a:t>
            </a:r>
            <a:r>
              <a:rPr lang="cs-CZ" sz="1000" dirty="0" err="1">
                <a:latin typeface="+mn-lt"/>
                <a:cs typeface="Arial" panose="020B0604020202020204" pitchFamily="34" charset="0"/>
              </a:rPr>
              <a:t>Suppl</a:t>
            </a:r>
            <a:r>
              <a:rPr lang="cs-CZ" sz="1000" dirty="0">
                <a:latin typeface="+mn-lt"/>
                <a:cs typeface="Arial" panose="020B0604020202020204" pitchFamily="34" charset="0"/>
              </a:rPr>
              <a:t> 1):86–92.</a:t>
            </a:r>
            <a:endParaRPr lang="cs-CZ" sz="1000" dirty="0">
              <a:latin typeface="+mn-lt"/>
            </a:endParaRPr>
          </a:p>
        </p:txBody>
      </p:sp>
    </p:spTree>
    <p:extLst>
      <p:ext uri="{BB962C8B-B14F-4D97-AF65-F5344CB8AC3E}">
        <p14:creationId xmlns:p14="http://schemas.microsoft.com/office/powerpoint/2010/main" val="3566430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1982</Words>
  <Application>Microsoft Office PowerPoint</Application>
  <PresentationFormat>Předvádění na obrazovce (4:3)</PresentationFormat>
  <Paragraphs>173</Paragraphs>
  <Slides>21</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Arial</vt:lpstr>
      <vt:lpstr>Calibri</vt:lpstr>
      <vt:lpstr>Comic Sans MS</vt:lpstr>
      <vt:lpstr>Source Sans Pro</vt:lpstr>
      <vt:lpstr>Times New Roman</vt:lpstr>
      <vt:lpstr>Motiv systému Office</vt:lpstr>
      <vt:lpstr>      as. MUDr. Zuzana Zenáhlíková, PhD.   Symposium klinické biochemie – FONS 2022 19. 9. 2022, Pardubice    </vt:lpstr>
      <vt:lpstr>Mechanismus vzniku koagulopatie vyvolané COVID -19 </vt:lpstr>
      <vt:lpstr>Rizika vzniku trombózy a laboratorní abnormity ve vztahu k poruchám hemostázy u nemocných s COVID-19</vt:lpstr>
      <vt:lpstr>Cytokiny a zvýšená systémová trombogeneze</vt:lpstr>
      <vt:lpstr> COVID -19 - zvýšení trombogeneze</vt:lpstr>
      <vt:lpstr>COVID -19 - zvýšení trombogeneze</vt:lpstr>
      <vt:lpstr>SARS-CoV-2  (severe acute respiratory syndrome –coronavirus 2 ) proniká do buněk vazbou S glykoproteinu na jejich angiotenzin II – konvertující enzym (ACE2)</vt:lpstr>
      <vt:lpstr>Prezentace aplikace PowerPoint</vt:lpstr>
      <vt:lpstr>Histologický průkaz  zvýšené trombogeneze v mikrocirkulaci způsobené COVID-19</vt:lpstr>
      <vt:lpstr>Skupiny se zvýšeným rizikem TEN u nemocných s COVID -19</vt:lpstr>
      <vt:lpstr>Manifestace onemocnění COVID -19 a klinická stadia </vt:lpstr>
      <vt:lpstr>ANTITROMBOTICKÁ PROFYLAXE U NEMOCNÝCH S COVID-19</vt:lpstr>
      <vt:lpstr>ANTITROMBOTICKÁ PROFYLAXE U NEMOCNÝCH S COVID-19</vt:lpstr>
      <vt:lpstr>ANTITROMBOTICKÁ PROFYLAXE U NEMOCNÝCH S COVID-19</vt:lpstr>
      <vt:lpstr>ANTITROMBOTICKÁ PROFYLAXE U NEMOCNÝCH S COVID-19</vt:lpstr>
      <vt:lpstr>ANTITROMBOTICKÁ PROFYLAXE U NEMOCNÝCH S COVID-19</vt:lpstr>
      <vt:lpstr>ANTITROMBOTICKÁ PROFYLAXE U NEMOCNÝCH S COVID-19</vt:lpstr>
      <vt:lpstr>VITT</vt:lpstr>
      <vt:lpstr>Souhrn 1</vt:lpstr>
      <vt:lpstr>Souhrn 2</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MUDr. Tomáš Kvasnička, CSc  XXVIII. výroční sjezd České kardiologické společnosti BLOK: Tromboembolické komplikace u onko pacientů Spolupráce: Česká společnost pro trombózu a hemostázu</dc:title>
  <dc:creator>Kvasnička Tomáš, doc. MUDr. CSc.</dc:creator>
  <cp:lastModifiedBy>Kvasnička Tomáš, doc. MUDr. CSc.</cp:lastModifiedBy>
  <cp:revision>77</cp:revision>
  <dcterms:created xsi:type="dcterms:W3CDTF">2020-08-28T09:47:13Z</dcterms:created>
  <dcterms:modified xsi:type="dcterms:W3CDTF">2022-09-02T06:43:04Z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etDate">
    <vt:lpwstr>2021-02-22T11:31:43Z</vt:lpwstr>
  </property>
  <property fmtid="{D5CDD505-2E9C-101B-9397-08002B2CF9AE}" pid="4" name="MSIP_Label_2063cd7f-2d21-486a-9f29-9c1683fdd175_Method">
    <vt:lpwstr>Standard</vt:lpwstr>
  </property>
  <property fmtid="{D5CDD505-2E9C-101B-9397-08002B2CF9AE}" pid="5" name="MSIP_Label_2063cd7f-2d21-486a-9f29-9c1683fdd175_Name">
    <vt:lpwstr>2063cd7f-2d21-486a-9f29-9c1683fdd175</vt:lpwstr>
  </property>
  <property fmtid="{D5CDD505-2E9C-101B-9397-08002B2CF9AE}" pid="6" name="MSIP_Label_2063cd7f-2d21-486a-9f29-9c1683fdd175_SiteId">
    <vt:lpwstr>0f277086-d4e0-4971-bc1a-bbc5df0eb246</vt:lpwstr>
  </property>
  <property fmtid="{D5CDD505-2E9C-101B-9397-08002B2CF9AE}" pid="7" name="MSIP_Label_2063cd7f-2d21-486a-9f29-9c1683fdd175_ActionId">
    <vt:lpwstr>46027a7d-cfd7-4a0b-8e1a-14065753c1a3</vt:lpwstr>
  </property>
  <property fmtid="{D5CDD505-2E9C-101B-9397-08002B2CF9AE}" pid="8" name="MSIP_Label_2063cd7f-2d21-486a-9f29-9c1683fdd175_ContentBits">
    <vt:lpwstr>0</vt:lpwstr>
  </property>
</Properties>
</file>