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613" r:id="rId2"/>
    <p:sldId id="625" r:id="rId3"/>
    <p:sldId id="342" r:id="rId4"/>
    <p:sldId id="294" r:id="rId5"/>
    <p:sldId id="295" r:id="rId6"/>
    <p:sldId id="296" r:id="rId7"/>
    <p:sldId id="338" r:id="rId8"/>
    <p:sldId id="340" r:id="rId9"/>
    <p:sldId id="624" r:id="rId10"/>
    <p:sldId id="473" r:id="rId11"/>
    <p:sldId id="628" r:id="rId12"/>
    <p:sldId id="629" r:id="rId13"/>
    <p:sldId id="627" r:id="rId14"/>
    <p:sldId id="626" r:id="rId15"/>
    <p:sldId id="623" r:id="rId16"/>
    <p:sldId id="596" r:id="rId17"/>
    <p:sldId id="332" r:id="rId18"/>
    <p:sldId id="333" r:id="rId19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FF99"/>
    <a:srgbClr val="CCCCFF"/>
    <a:srgbClr val="CCFFFF"/>
    <a:srgbClr val="D9F5FF"/>
    <a:srgbClr val="FFFF99"/>
    <a:srgbClr val="FFFFCC"/>
    <a:srgbClr val="FFFFFF"/>
    <a:srgbClr val="76BA66"/>
    <a:srgbClr val="6FB1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81D251-F2C7-42E2-B2FB-B50C33AD050E}" v="5" dt="2022-09-12T10:36:39.64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6" autoAdjust="0"/>
    <p:restoredTop sz="94660"/>
  </p:normalViewPr>
  <p:slideViewPr>
    <p:cSldViewPr>
      <p:cViewPr varScale="1">
        <p:scale>
          <a:sx n="104" d="100"/>
          <a:sy n="104" d="100"/>
        </p:scale>
        <p:origin x="181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íková Ivana, Mgr." userId="6137b2a0-f38c-476a-8041-cc5e82f2f461" providerId="ADAL" clId="{D081D251-F2C7-42E2-B2FB-B50C33AD050E}"/>
    <pc:docChg chg="undo custSel addSld delSld modSld">
      <pc:chgData name="Malíková Ivana, Mgr." userId="6137b2a0-f38c-476a-8041-cc5e82f2f461" providerId="ADAL" clId="{D081D251-F2C7-42E2-B2FB-B50C33AD050E}" dt="2022-09-12T10:36:39.649" v="109"/>
      <pc:docMkLst>
        <pc:docMk/>
      </pc:docMkLst>
      <pc:sldChg chg="add">
        <pc:chgData name="Malíková Ivana, Mgr." userId="6137b2a0-f38c-476a-8041-cc5e82f2f461" providerId="ADAL" clId="{D081D251-F2C7-42E2-B2FB-B50C33AD050E}" dt="2022-09-12T10:22:59.058" v="82"/>
        <pc:sldMkLst>
          <pc:docMk/>
          <pc:sldMk cId="0" sldId="294"/>
        </pc:sldMkLst>
      </pc:sldChg>
      <pc:sldChg chg="add">
        <pc:chgData name="Malíková Ivana, Mgr." userId="6137b2a0-f38c-476a-8041-cc5e82f2f461" providerId="ADAL" clId="{D081D251-F2C7-42E2-B2FB-B50C33AD050E}" dt="2022-09-12T10:22:59.058" v="82"/>
        <pc:sldMkLst>
          <pc:docMk/>
          <pc:sldMk cId="0" sldId="295"/>
        </pc:sldMkLst>
      </pc:sldChg>
      <pc:sldChg chg="add">
        <pc:chgData name="Malíková Ivana, Mgr." userId="6137b2a0-f38c-476a-8041-cc5e82f2f461" providerId="ADAL" clId="{D081D251-F2C7-42E2-B2FB-B50C33AD050E}" dt="2022-09-12T10:22:59.058" v="82"/>
        <pc:sldMkLst>
          <pc:docMk/>
          <pc:sldMk cId="0" sldId="296"/>
        </pc:sldMkLst>
      </pc:sldChg>
      <pc:sldChg chg="addSp modSp mod">
        <pc:chgData name="Malíková Ivana, Mgr." userId="6137b2a0-f38c-476a-8041-cc5e82f2f461" providerId="ADAL" clId="{D081D251-F2C7-42E2-B2FB-B50C33AD050E}" dt="2022-09-12T10:18:12.562" v="18" actId="20577"/>
        <pc:sldMkLst>
          <pc:docMk/>
          <pc:sldMk cId="0" sldId="332"/>
        </pc:sldMkLst>
        <pc:spChg chg="add mod">
          <ac:chgData name="Malíková Ivana, Mgr." userId="6137b2a0-f38c-476a-8041-cc5e82f2f461" providerId="ADAL" clId="{D081D251-F2C7-42E2-B2FB-B50C33AD050E}" dt="2022-09-12T10:18:12.562" v="18" actId="20577"/>
          <ac:spMkLst>
            <pc:docMk/>
            <pc:sldMk cId="0" sldId="332"/>
            <ac:spMk id="2" creationId="{11BA8264-0E31-4889-B046-DD0382E6BA0A}"/>
          </ac:spMkLst>
        </pc:spChg>
      </pc:sldChg>
      <pc:sldChg chg="add">
        <pc:chgData name="Malíková Ivana, Mgr." userId="6137b2a0-f38c-476a-8041-cc5e82f2f461" providerId="ADAL" clId="{D081D251-F2C7-42E2-B2FB-B50C33AD050E}" dt="2022-09-12T10:22:59.058" v="82"/>
        <pc:sldMkLst>
          <pc:docMk/>
          <pc:sldMk cId="0" sldId="338"/>
        </pc:sldMkLst>
      </pc:sldChg>
      <pc:sldChg chg="add">
        <pc:chgData name="Malíková Ivana, Mgr." userId="6137b2a0-f38c-476a-8041-cc5e82f2f461" providerId="ADAL" clId="{D081D251-F2C7-42E2-B2FB-B50C33AD050E}" dt="2022-09-12T10:26:51.628" v="83"/>
        <pc:sldMkLst>
          <pc:docMk/>
          <pc:sldMk cId="355316030" sldId="340"/>
        </pc:sldMkLst>
      </pc:sldChg>
      <pc:sldChg chg="add del">
        <pc:chgData name="Malíková Ivana, Mgr." userId="6137b2a0-f38c-476a-8041-cc5e82f2f461" providerId="ADAL" clId="{D081D251-F2C7-42E2-B2FB-B50C33AD050E}" dt="2022-09-12T10:32:26.152" v="87" actId="47"/>
        <pc:sldMkLst>
          <pc:docMk/>
          <pc:sldMk cId="3872779274" sldId="341"/>
        </pc:sldMkLst>
      </pc:sldChg>
      <pc:sldChg chg="del">
        <pc:chgData name="Malíková Ivana, Mgr." userId="6137b2a0-f38c-476a-8041-cc5e82f2f461" providerId="ADAL" clId="{D081D251-F2C7-42E2-B2FB-B50C33AD050E}" dt="2022-09-12T10:27:20.845" v="85" actId="47"/>
        <pc:sldMkLst>
          <pc:docMk/>
          <pc:sldMk cId="0" sldId="457"/>
        </pc:sldMkLst>
      </pc:sldChg>
      <pc:sldChg chg="modSp mod">
        <pc:chgData name="Malíková Ivana, Mgr." userId="6137b2a0-f38c-476a-8041-cc5e82f2f461" providerId="ADAL" clId="{D081D251-F2C7-42E2-B2FB-B50C33AD050E}" dt="2022-09-12T10:33:23.952" v="88" actId="20577"/>
        <pc:sldMkLst>
          <pc:docMk/>
          <pc:sldMk cId="0" sldId="613"/>
        </pc:sldMkLst>
        <pc:spChg chg="mod">
          <ac:chgData name="Malíková Ivana, Mgr." userId="6137b2a0-f38c-476a-8041-cc5e82f2f461" providerId="ADAL" clId="{D081D251-F2C7-42E2-B2FB-B50C33AD050E}" dt="2022-09-12T10:19:28.188" v="81" actId="20577"/>
          <ac:spMkLst>
            <pc:docMk/>
            <pc:sldMk cId="0" sldId="613"/>
            <ac:spMk id="5" creationId="{8EBDF511-98E2-413E-B986-C77DEDF7CC60}"/>
          </ac:spMkLst>
        </pc:spChg>
        <pc:spChg chg="mod">
          <ac:chgData name="Malíková Ivana, Mgr." userId="6137b2a0-f38c-476a-8041-cc5e82f2f461" providerId="ADAL" clId="{D081D251-F2C7-42E2-B2FB-B50C33AD050E}" dt="2022-09-12T10:00:17.036" v="10" actId="20577"/>
          <ac:spMkLst>
            <pc:docMk/>
            <pc:sldMk cId="0" sldId="613"/>
            <ac:spMk id="58" creationId="{68D983C2-3413-4985-A799-996F997C141B}"/>
          </ac:spMkLst>
        </pc:spChg>
        <pc:spChg chg="mod">
          <ac:chgData name="Malíková Ivana, Mgr." userId="6137b2a0-f38c-476a-8041-cc5e82f2f461" providerId="ADAL" clId="{D081D251-F2C7-42E2-B2FB-B50C33AD050E}" dt="2022-09-12T10:33:23.952" v="88" actId="20577"/>
          <ac:spMkLst>
            <pc:docMk/>
            <pc:sldMk cId="0" sldId="613"/>
            <ac:spMk id="60" creationId="{D0B9BC20-D1E2-486E-8CE6-1F84465B26ED}"/>
          </ac:spMkLst>
        </pc:spChg>
      </pc:sldChg>
      <pc:sldChg chg="del">
        <pc:chgData name="Malíková Ivana, Mgr." userId="6137b2a0-f38c-476a-8041-cc5e82f2f461" providerId="ADAL" clId="{D081D251-F2C7-42E2-B2FB-B50C33AD050E}" dt="2022-09-12T10:36:15.631" v="107" actId="47"/>
        <pc:sldMkLst>
          <pc:docMk/>
          <pc:sldMk cId="1601350238" sldId="621"/>
        </pc:sldMkLst>
      </pc:sldChg>
      <pc:sldChg chg="del">
        <pc:chgData name="Malíková Ivana, Mgr." userId="6137b2a0-f38c-476a-8041-cc5e82f2f461" providerId="ADAL" clId="{D081D251-F2C7-42E2-B2FB-B50C33AD050E}" dt="2022-09-12T10:29:53.745" v="86" actId="47"/>
        <pc:sldMkLst>
          <pc:docMk/>
          <pc:sldMk cId="2718730951" sldId="622"/>
        </pc:sldMkLst>
      </pc:sldChg>
      <pc:sldChg chg="addSp modSp mod">
        <pc:chgData name="Malíková Ivana, Mgr." userId="6137b2a0-f38c-476a-8041-cc5e82f2f461" providerId="ADAL" clId="{D081D251-F2C7-42E2-B2FB-B50C33AD050E}" dt="2022-09-12T10:36:09.321" v="106" actId="14100"/>
        <pc:sldMkLst>
          <pc:docMk/>
          <pc:sldMk cId="1336926154" sldId="627"/>
        </pc:sldMkLst>
        <pc:spChg chg="mod">
          <ac:chgData name="Malíková Ivana, Mgr." userId="6137b2a0-f38c-476a-8041-cc5e82f2f461" providerId="ADAL" clId="{D081D251-F2C7-42E2-B2FB-B50C33AD050E}" dt="2022-09-12T10:35:35.237" v="102" actId="20577"/>
          <ac:spMkLst>
            <pc:docMk/>
            <pc:sldMk cId="1336926154" sldId="627"/>
            <ac:spMk id="3" creationId="{D669F1E7-356A-4027-9044-88EEBC765FA0}"/>
          </ac:spMkLst>
        </pc:spChg>
        <pc:picChg chg="add mod">
          <ac:chgData name="Malíková Ivana, Mgr." userId="6137b2a0-f38c-476a-8041-cc5e82f2f461" providerId="ADAL" clId="{D081D251-F2C7-42E2-B2FB-B50C33AD050E}" dt="2022-09-12T10:36:09.321" v="106" actId="14100"/>
          <ac:picMkLst>
            <pc:docMk/>
            <pc:sldMk cId="1336926154" sldId="627"/>
            <ac:picMk id="4" creationId="{2659B56F-1DBA-49B6-AB43-3608D70E5B02}"/>
          </ac:picMkLst>
        </pc:picChg>
      </pc:sldChg>
      <pc:sldChg chg="add">
        <pc:chgData name="Malíková Ivana, Mgr." userId="6137b2a0-f38c-476a-8041-cc5e82f2f461" providerId="ADAL" clId="{D081D251-F2C7-42E2-B2FB-B50C33AD050E}" dt="2022-09-12T10:36:39.649" v="109"/>
        <pc:sldMkLst>
          <pc:docMk/>
          <pc:sldMk cId="2509405010" sldId="628"/>
        </pc:sldMkLst>
      </pc:sldChg>
      <pc:sldChg chg="del">
        <pc:chgData name="Malíková Ivana, Mgr." userId="6137b2a0-f38c-476a-8041-cc5e82f2f461" providerId="ADAL" clId="{D081D251-F2C7-42E2-B2FB-B50C33AD050E}" dt="2022-09-12T10:36:34.110" v="108" actId="2696"/>
        <pc:sldMkLst>
          <pc:docMk/>
          <pc:sldMk cId="3658515932" sldId="628"/>
        </pc:sldMkLst>
      </pc:sldChg>
      <pc:sldChg chg="add del">
        <pc:chgData name="Malíková Ivana, Mgr." userId="6137b2a0-f38c-476a-8041-cc5e82f2f461" providerId="ADAL" clId="{D081D251-F2C7-42E2-B2FB-B50C33AD050E}" dt="2022-09-12T10:27:07.893" v="84" actId="47"/>
        <pc:sldMkLst>
          <pc:docMk/>
          <pc:sldMk cId="0" sldId="63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39DFA8-493B-47C1-B815-3552748AB5FB}" type="datetimeFigureOut">
              <a:rPr lang="cs-CZ"/>
              <a:pPr>
                <a:defRPr/>
              </a:pPr>
              <a:t>12.09.2022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86DBB9E-AAAB-41CD-9306-4DCD305A97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51083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DB22C5F-E69D-4FE8-92D8-65F492BF6BD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A84DE65-E3EE-4CEE-8762-B3C960E53CB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EFBEC54-94F0-48F7-9E9C-ABD3DE3CB1B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Nadpis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graf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801AE036-7A1D-40A8-8FBE-D4B0EAA8FDA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Nadpis a obsah nad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C9B6250-9A02-46EA-862D-B6B7867664A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F2E4DAF-F894-45EE-B25C-3804D00F8D5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D9B55D0-D593-4B9E-BC6C-8C94364C93A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AFCC039-15BB-4305-9365-D2FDC3EB3EB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180D10A7-F5A0-446E-8ED1-2B487B1B618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45954FB1-35FA-47D8-8EDB-467F4C2CFDF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BE6D4BD6-8432-46C3-9DB8-4C2ADABEF67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3F9ACDB8-311E-4D52-8F9C-2EA5105C29B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364187E-4C88-404B-A58F-35AD315DBBE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8279D5A-D1E4-4912-BE75-BCD92450C93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F9CCEFC-5580-47DE-9A1D-D847F2AEF9B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FFFFFF"/>
            </a:gs>
            <a:gs pos="100000">
              <a:srgbClr val="FFFF9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F172ACED-2EE2-4CB6-8F14-A8B28702075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>
            <a:extLst>
              <a:ext uri="{FF2B5EF4-FFF2-40B4-BE49-F238E27FC236}">
                <a16:creationId xmlns:a16="http://schemas.microsoft.com/office/drawing/2014/main" id="{68D983C2-3413-4985-A799-996F997C1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568" y="1233103"/>
            <a:ext cx="6911975" cy="1512069"/>
          </a:xfrm>
        </p:spPr>
        <p:txBody>
          <a:bodyPr/>
          <a:lstStyle/>
          <a:p>
            <a:r>
              <a:rPr lang="cs-CZ" sz="24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cs-CZ" sz="2400" b="1" dirty="0">
                <a:solidFill>
                  <a:srgbClr val="000000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ZKUŠENOSTI S MONITORACÍ DOAC</a:t>
            </a:r>
          </a:p>
        </p:txBody>
      </p:sp>
      <p:sp>
        <p:nvSpPr>
          <p:cNvPr id="60" name="Shape 60">
            <a:extLst>
              <a:ext uri="{FF2B5EF4-FFF2-40B4-BE49-F238E27FC236}">
                <a16:creationId xmlns:a16="http://schemas.microsoft.com/office/drawing/2014/main" id="{D0B9BC20-D1E2-486E-8CE6-1F84465B26ED}"/>
              </a:ext>
            </a:extLst>
          </p:cNvPr>
          <p:cNvSpPr/>
          <p:nvPr/>
        </p:nvSpPr>
        <p:spPr>
          <a:xfrm>
            <a:off x="323850" y="3573463"/>
            <a:ext cx="8496300" cy="615553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45719" rIns="45719">
            <a:spAutoFit/>
          </a:bodyPr>
          <a:lstStyle/>
          <a:p>
            <a:pPr algn="ctr">
              <a:defRPr/>
            </a:pPr>
            <a:r>
              <a:rPr lang="cs-CZ" sz="1800" i="1" dirty="0">
                <a:latin typeface="+mj-lt"/>
              </a:rPr>
              <a:t>I. Malíková, M. Husáková, J. Kvasnička. T. Kvasnička</a:t>
            </a:r>
          </a:p>
          <a:p>
            <a:pPr algn="ctr">
              <a:defRPr/>
            </a:pPr>
            <a:r>
              <a:rPr lang="cs-CZ" sz="1600" dirty="0">
                <a:solidFill>
                  <a:schemeClr val="bg2"/>
                </a:solidFill>
                <a:latin typeface="+mj-lt"/>
              </a:rPr>
              <a:t>ÚLBLD Centrální hematologická laboratoř a Trombotické centrum  VFN, Praha</a:t>
            </a:r>
            <a:endParaRPr sz="1600" dirty="0">
              <a:solidFill>
                <a:schemeClr val="bg2"/>
              </a:solidFill>
              <a:latin typeface="+mj-lt"/>
            </a:endParaRPr>
          </a:p>
        </p:txBody>
      </p:sp>
      <p:sp>
        <p:nvSpPr>
          <p:cNvPr id="5" name="Shape 53">
            <a:extLst>
              <a:ext uri="{FF2B5EF4-FFF2-40B4-BE49-F238E27FC236}">
                <a16:creationId xmlns:a16="http://schemas.microsoft.com/office/drawing/2014/main" id="{8EBDF511-98E2-413E-B986-C77DEDF7CC60}"/>
              </a:ext>
            </a:extLst>
          </p:cNvPr>
          <p:cNvSpPr/>
          <p:nvPr/>
        </p:nvSpPr>
        <p:spPr>
          <a:xfrm>
            <a:off x="212502" y="448443"/>
            <a:ext cx="8680450" cy="276999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miter lim="400000"/>
          </a:ln>
          <a:extLst>
            <a:ext uri="{C572A759-6A51-4108-AA02-DFA0A04FC94B}"/>
          </a:extLst>
        </p:spPr>
        <p:txBody>
          <a:bodyPr lIns="0" tIns="0" rIns="0" bIns="0">
            <a:spAutoFit/>
          </a:bodyPr>
          <a:lstStyle/>
          <a:p>
            <a:pPr algn="ctr"/>
            <a:r>
              <a:rPr lang="cs-CZ" sz="1800" dirty="0">
                <a:effectLst/>
                <a:latin typeface="Verdana" panose="020B0604030504040204" pitchFamily="34" charset="0"/>
                <a:ea typeface="Times New Roman" panose="02020603050405020304" pitchFamily="18" charset="0"/>
              </a:rPr>
              <a:t>Sympozium klinické biochemie FONS, 19.9.2022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7413" name="image5.jpeg" descr="C:\Users\100891\Dropbox\Sranda\Obrázek1.jpg">
            <a:extLst>
              <a:ext uri="{FF2B5EF4-FFF2-40B4-BE49-F238E27FC236}">
                <a16:creationId xmlns:a16="http://schemas.microsoft.com/office/drawing/2014/main" id="{A99822E2-A17C-4239-919E-1DB8F5CF22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4724400"/>
            <a:ext cx="4032250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7414" name="image1.png" descr="LOGO_LF1">
            <a:extLst>
              <a:ext uri="{FF2B5EF4-FFF2-40B4-BE49-F238E27FC236}">
                <a16:creationId xmlns:a16="http://schemas.microsoft.com/office/drawing/2014/main" id="{17DB2FCB-D44F-48F8-BA05-8C8113496F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950" y="1125538"/>
            <a:ext cx="6127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7415" name="image2.png" descr="index_logo2">
            <a:extLst>
              <a:ext uri="{FF2B5EF4-FFF2-40B4-BE49-F238E27FC236}">
                <a16:creationId xmlns:a16="http://schemas.microsoft.com/office/drawing/2014/main" id="{EEC00411-0809-404E-9414-C00C838918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" y="1989138"/>
            <a:ext cx="600075" cy="56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grpSp>
        <p:nvGrpSpPr>
          <p:cNvPr id="17416" name="Group 58">
            <a:extLst>
              <a:ext uri="{FF2B5EF4-FFF2-40B4-BE49-F238E27FC236}">
                <a16:creationId xmlns:a16="http://schemas.microsoft.com/office/drawing/2014/main" id="{F1DDA135-E4E7-470B-B5AF-22DB3718717E}"/>
              </a:ext>
            </a:extLst>
          </p:cNvPr>
          <p:cNvGrpSpPr>
            <a:grpSpLocks/>
          </p:cNvGrpSpPr>
          <p:nvPr/>
        </p:nvGrpSpPr>
        <p:grpSpPr bwMode="auto">
          <a:xfrm>
            <a:off x="8062913" y="1096963"/>
            <a:ext cx="1008062" cy="892175"/>
            <a:chOff x="0" y="0"/>
            <a:chExt cx="1009384" cy="891628"/>
          </a:xfrm>
        </p:grpSpPr>
        <p:pic>
          <p:nvPicPr>
            <p:cNvPr id="17419" name="image3.png" descr="Logo TC">
              <a:extLst>
                <a:ext uri="{FF2B5EF4-FFF2-40B4-BE49-F238E27FC236}">
                  <a16:creationId xmlns:a16="http://schemas.microsoft.com/office/drawing/2014/main" id="{BB6F3F16-BE23-4FF8-85BD-C85A0FE7964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1185"/>
            <a:stretch>
              <a:fillRect/>
            </a:stretch>
          </p:blipFill>
          <p:spPr bwMode="auto">
            <a:xfrm>
              <a:off x="185219" y="-1"/>
              <a:ext cx="677831" cy="543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</p:pic>
        <p:sp>
          <p:nvSpPr>
            <p:cNvPr id="17420" name="Shape 57">
              <a:extLst>
                <a:ext uri="{FF2B5EF4-FFF2-40B4-BE49-F238E27FC236}">
                  <a16:creationId xmlns:a16="http://schemas.microsoft.com/office/drawing/2014/main" id="{A0A8409D-F5CC-4F18-9E35-8496AFF989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-1" y="574912"/>
              <a:ext cx="1009386" cy="3167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400000"/>
                  <a:headEnd/>
                  <a:tailEnd/>
                </a14:hiddenLine>
              </a:ext>
            </a:extLst>
          </p:spPr>
          <p:txBody>
            <a:bodyPr lIns="45719" tIns="45719" rIns="45719" bIns="45719">
              <a:spAutoFit/>
            </a:bodyPr>
            <a:lstStyle>
              <a:lvl1pPr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 eaLnBrk="1" hangingPunct="1"/>
              <a:r>
                <a:rPr lang="cs-CZ" altLang="cs-CZ" sz="800">
                  <a:solidFill>
                    <a:srgbClr val="99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Trombotické Centrum</a:t>
              </a:r>
            </a:p>
          </p:txBody>
        </p:sp>
      </p:grpSp>
      <p:pic>
        <p:nvPicPr>
          <p:cNvPr id="17417" name="image4.png" descr="LogoCSTH">
            <a:extLst>
              <a:ext uri="{FF2B5EF4-FFF2-40B4-BE49-F238E27FC236}">
                <a16:creationId xmlns:a16="http://schemas.microsoft.com/office/drawing/2014/main" id="{607B9CE3-D88B-4E13-9ACD-5F311D919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2584"/>
          <a:stretch>
            <a:fillRect/>
          </a:stretch>
        </p:blipFill>
        <p:spPr bwMode="auto">
          <a:xfrm>
            <a:off x="8334375" y="2114550"/>
            <a:ext cx="504825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17418" name="TextovéPole 12">
            <a:extLst>
              <a:ext uri="{FF2B5EF4-FFF2-40B4-BE49-F238E27FC236}">
                <a16:creationId xmlns:a16="http://schemas.microsoft.com/office/drawing/2014/main" id="{996C3C87-7F7D-4B6E-9833-180CCA88A2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01013" y="5876925"/>
            <a:ext cx="18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cs-CZ" altLang="cs-CZ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Nadpis 1">
            <a:extLst>
              <a:ext uri="{FF2B5EF4-FFF2-40B4-BE49-F238E27FC236}">
                <a16:creationId xmlns:a16="http://schemas.microsoft.com/office/drawing/2014/main" id="{1BF71FBD-07B7-411A-8E7D-6EA1509BE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" y="0"/>
            <a:ext cx="8640763" cy="836613"/>
          </a:xfrm>
        </p:spPr>
        <p:txBody>
          <a:bodyPr/>
          <a:lstStyle/>
          <a:p>
            <a:r>
              <a:rPr lang="cs-CZ" altLang="cs-CZ" sz="3200"/>
              <a:t>Změny v koagulaci u jednotlivých typů léčby</a:t>
            </a:r>
          </a:p>
        </p:txBody>
      </p:sp>
      <p:pic>
        <p:nvPicPr>
          <p:cNvPr id="244739" name="Picture 2">
            <a:extLst>
              <a:ext uri="{FF2B5EF4-FFF2-40B4-BE49-F238E27FC236}">
                <a16:creationId xmlns:a16="http://schemas.microsoft.com/office/drawing/2014/main" id="{3E114F1E-963A-4348-837F-353DEA423792}"/>
              </a:ext>
            </a:extLst>
          </p:cNvPr>
          <p:cNvPicPr>
            <a:picLocks noGrp="1" noChangeAspect="1" noChangeArrowheads="1"/>
          </p:cNvPicPr>
          <p:nvPr>
            <p:ph type="tbl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981075"/>
            <a:ext cx="8270875" cy="5573713"/>
          </a:xfrm>
          <a:ln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244740" name="Elipsa 4">
            <a:extLst>
              <a:ext uri="{FF2B5EF4-FFF2-40B4-BE49-F238E27FC236}">
                <a16:creationId xmlns:a16="http://schemas.microsoft.com/office/drawing/2014/main" id="{AB841F19-444E-474B-B29C-519A7AB94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6096000"/>
            <a:ext cx="457200" cy="304800"/>
          </a:xfrm>
          <a:prstGeom prst="ellipse">
            <a:avLst/>
          </a:prstGeom>
          <a:noFill/>
          <a:ln w="1905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>
              <a:latin typeface="Arial" panose="020B0604020202020204" pitchFamily="34" charset="0"/>
            </a:endParaRPr>
          </a:p>
        </p:txBody>
      </p:sp>
      <p:sp>
        <p:nvSpPr>
          <p:cNvPr id="244741" name="Elipsa 5">
            <a:extLst>
              <a:ext uri="{FF2B5EF4-FFF2-40B4-BE49-F238E27FC236}">
                <a16:creationId xmlns:a16="http://schemas.microsoft.com/office/drawing/2014/main" id="{60BB6277-B65C-4727-B29C-FBA634189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6248400"/>
            <a:ext cx="457200" cy="304800"/>
          </a:xfrm>
          <a:prstGeom prst="ellipse">
            <a:avLst/>
          </a:prstGeom>
          <a:noFill/>
          <a:ln w="1905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>
              <a:latin typeface="Arial" panose="020B0604020202020204" pitchFamily="34" charset="0"/>
            </a:endParaRPr>
          </a:p>
        </p:txBody>
      </p:sp>
      <p:sp>
        <p:nvSpPr>
          <p:cNvPr id="244742" name="Elipsa 6">
            <a:extLst>
              <a:ext uri="{FF2B5EF4-FFF2-40B4-BE49-F238E27FC236}">
                <a16:creationId xmlns:a16="http://schemas.microsoft.com/office/drawing/2014/main" id="{65246FC7-DC70-439E-9EA0-2701213B42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8200" y="5867400"/>
            <a:ext cx="381000" cy="304800"/>
          </a:xfrm>
          <a:prstGeom prst="ellipse">
            <a:avLst/>
          </a:prstGeom>
          <a:noFill/>
          <a:ln w="19050" algn="ctr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8CADAE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8C7B70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FB08C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cs-CZ" altLang="cs-CZ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DC1E2C-A6C6-4FA6-AA3D-BAD8A8555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/>
              <a:t>Ovlivnění měření antitrombinu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21FA4F6-EF91-4F93-8B60-91B0FD2D11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3448121"/>
            <a:ext cx="7212702" cy="144016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DE6BCD37-833B-467C-BB2B-C030CF3E8C21}"/>
              </a:ext>
            </a:extLst>
          </p:cNvPr>
          <p:cNvSpPr txBox="1"/>
          <p:nvPr/>
        </p:nvSpPr>
        <p:spPr>
          <a:xfrm>
            <a:off x="755576" y="1951672"/>
            <a:ext cx="7200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cs-CZ" dirty="0"/>
              <a:t>Metoda měření s nadbytkem trombinu</a:t>
            </a:r>
          </a:p>
          <a:p>
            <a:endParaRPr lang="cs-CZ" dirty="0"/>
          </a:p>
          <a:p>
            <a:pPr marL="342900" indent="-342900">
              <a:buFontTx/>
              <a:buAutoNum type="alphaLcParenR"/>
            </a:pPr>
            <a:r>
              <a:rPr lang="cs-CZ" dirty="0"/>
              <a:t>Metoda měření s nadbytkem faktoru </a:t>
            </a:r>
            <a:r>
              <a:rPr lang="cs-CZ" dirty="0" err="1"/>
              <a:t>Xa</a:t>
            </a:r>
            <a:endParaRPr lang="cs-CZ" dirty="0"/>
          </a:p>
          <a:p>
            <a:pPr marL="342900" indent="-342900">
              <a:buAutoNum type="alphaLcParenR"/>
            </a:pPr>
            <a:endParaRPr lang="cs-CZ" dirty="0"/>
          </a:p>
          <a:p>
            <a:pPr marL="342900" indent="-342900">
              <a:buAutoNum type="alphaLcParenR"/>
            </a:pPr>
            <a:endParaRPr lang="cs-CZ" dirty="0"/>
          </a:p>
        </p:txBody>
      </p:sp>
      <p:cxnSp>
        <p:nvCxnSpPr>
          <p:cNvPr id="8" name="Přímá spojnice se šipkou 7">
            <a:extLst>
              <a:ext uri="{FF2B5EF4-FFF2-40B4-BE49-F238E27FC236}">
                <a16:creationId xmlns:a16="http://schemas.microsoft.com/office/drawing/2014/main" id="{C55542E3-0BF1-48AE-97B9-E8D10381DDFC}"/>
              </a:ext>
            </a:extLst>
          </p:cNvPr>
          <p:cNvCxnSpPr/>
          <p:nvPr/>
        </p:nvCxnSpPr>
        <p:spPr>
          <a:xfrm>
            <a:off x="4788024" y="2893851"/>
            <a:ext cx="1440160" cy="685240"/>
          </a:xfrm>
          <a:prstGeom prst="straightConnector1">
            <a:avLst/>
          </a:prstGeom>
          <a:ln w="22225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se šipkou 9">
            <a:extLst>
              <a:ext uri="{FF2B5EF4-FFF2-40B4-BE49-F238E27FC236}">
                <a16:creationId xmlns:a16="http://schemas.microsoft.com/office/drawing/2014/main" id="{A1C5DF85-3B4E-4BE8-8889-2275E311DC1D}"/>
              </a:ext>
            </a:extLst>
          </p:cNvPr>
          <p:cNvCxnSpPr/>
          <p:nvPr/>
        </p:nvCxnSpPr>
        <p:spPr>
          <a:xfrm>
            <a:off x="5112060" y="2222284"/>
            <a:ext cx="2520280" cy="1261304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94050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660F3E8-15B4-489D-84A4-E85BD353B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 wrap="square" anchor="ctr">
            <a:normAutofit/>
          </a:bodyPr>
          <a:lstStyle/>
          <a:p>
            <a:r>
              <a:rPr lang="cs-CZ" sz="2400" dirty="0" err="1"/>
              <a:t>Pradaxa</a:t>
            </a:r>
            <a:r>
              <a:rPr lang="cs-CZ" sz="2400" dirty="0"/>
              <a:t> 150 mg 2x denně</a:t>
            </a:r>
            <a:endParaRPr lang="en-US" sz="24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F69E310-C68A-4FF1-8840-DFE0F7BBC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959" y="1268760"/>
            <a:ext cx="8674081" cy="52261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7473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713FCB-4755-4CDB-89FC-F9723F89B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>
                <a:solidFill>
                  <a:schemeClr val="tx1"/>
                </a:solidFill>
                <a:effectLst/>
              </a:rPr>
              <a:t>DOAC stop tablety</a:t>
            </a:r>
            <a:r>
              <a:rPr lang="cs-CZ" sz="3600" dirty="0">
                <a:solidFill>
                  <a:schemeClr val="tx1"/>
                </a:solidFill>
              </a:rPr>
              <a:t> </a:t>
            </a:r>
            <a:endParaRPr lang="cs-CZ" sz="36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69F1E7-356A-4027-9044-88EEBC765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340" indent="107950">
              <a:lnSpc>
                <a:spcPct val="150000"/>
              </a:lnSpc>
            </a:pPr>
            <a:r>
              <a:rPr lang="cs-CZ" sz="2400" dirty="0">
                <a:latin typeface="+mj-lt"/>
              </a:rPr>
              <a:t> nutnost u pacienta vyšetřit </a:t>
            </a:r>
            <a:r>
              <a:rPr lang="cs-CZ" sz="2400" dirty="0" err="1">
                <a:latin typeface="+mj-lt"/>
              </a:rPr>
              <a:t>trombofilní</a:t>
            </a:r>
            <a:r>
              <a:rPr lang="cs-CZ" sz="2400" dirty="0">
                <a:latin typeface="+mj-lt"/>
              </a:rPr>
              <a:t> markery a zároveň  </a:t>
            </a:r>
          </a:p>
          <a:p>
            <a:pPr marL="180340" indent="0">
              <a:lnSpc>
                <a:spcPct val="150000"/>
              </a:lnSpc>
              <a:buNone/>
            </a:pPr>
            <a:r>
              <a:rPr lang="cs-CZ" sz="2400" dirty="0">
                <a:latin typeface="+mj-lt"/>
              </a:rPr>
              <a:t>  eliminovat vliv antikoagulační léčby, kterou není možné  </a:t>
            </a:r>
          </a:p>
          <a:p>
            <a:pPr marL="180340" indent="0">
              <a:lnSpc>
                <a:spcPct val="150000"/>
              </a:lnSpc>
              <a:buNone/>
            </a:pPr>
            <a:r>
              <a:rPr lang="cs-CZ" sz="2400" dirty="0">
                <a:latin typeface="+mj-lt"/>
              </a:rPr>
              <a:t>  v době odběru vysadit</a:t>
            </a:r>
          </a:p>
          <a:p>
            <a:pPr marL="180340" indent="107950">
              <a:lnSpc>
                <a:spcPct val="150000"/>
              </a:lnSpc>
            </a:pPr>
            <a:r>
              <a:rPr lang="cs-CZ" sz="2400" dirty="0">
                <a:latin typeface="+mj-lt"/>
              </a:rPr>
              <a:t> DOAC – stop tablety efektivně ruší </a:t>
            </a:r>
            <a:r>
              <a:rPr lang="cs-CZ" sz="2400" b="1" dirty="0">
                <a:latin typeface="+mj-lt"/>
              </a:rPr>
              <a:t>in vitro </a:t>
            </a:r>
            <a:r>
              <a:rPr lang="cs-CZ" sz="2400" dirty="0">
                <a:latin typeface="+mj-lt"/>
              </a:rPr>
              <a:t>vliv přímých  </a:t>
            </a:r>
          </a:p>
          <a:p>
            <a:pPr marL="180340" indent="0">
              <a:lnSpc>
                <a:spcPct val="150000"/>
              </a:lnSpc>
              <a:buNone/>
            </a:pPr>
            <a:r>
              <a:rPr lang="cs-CZ" sz="2400" dirty="0">
                <a:latin typeface="+mj-lt"/>
              </a:rPr>
              <a:t>   inhibitorů koagulace - v laboratoři k eliminaci účinku  </a:t>
            </a:r>
          </a:p>
          <a:p>
            <a:pPr marL="180340" indent="0">
              <a:lnSpc>
                <a:spcPct val="150000"/>
              </a:lnSpc>
              <a:buNone/>
            </a:pPr>
            <a:r>
              <a:rPr lang="cs-CZ" sz="2400" dirty="0">
                <a:latin typeface="+mj-lt"/>
              </a:rPr>
              <a:t>   přímých antikoagulancií</a:t>
            </a:r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659B56F-1DBA-49B6-AB43-3608D70E5B0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4797152"/>
            <a:ext cx="2448272" cy="1836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9261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1BB7B5-B39F-4695-BDD6-0732643D8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/>
              <a:t>Faktor VIII při užívání </a:t>
            </a:r>
            <a:r>
              <a:rPr lang="cs-CZ" sz="2400" dirty="0" err="1"/>
              <a:t>Dabigatranu</a:t>
            </a:r>
            <a:endParaRPr lang="cs-CZ" sz="2400" dirty="0"/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52A36831-CD3A-4D94-B403-78D738F0C1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4844151"/>
              </p:ext>
            </p:extLst>
          </p:nvPr>
        </p:nvGraphicFramePr>
        <p:xfrm>
          <a:off x="1547664" y="1442542"/>
          <a:ext cx="6672741" cy="50045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2" imgW="5943600" imgH="4457880" progId="STATISTICA.Graph">
                  <p:embed/>
                </p:oleObj>
              </mc:Choice>
              <mc:Fallback>
                <p:oleObj name="Graph" r:id="rId2" imgW="5943600" imgH="4457880" progId="STATISTICA.Graph">
                  <p:embed/>
                  <p:pic>
                    <p:nvPicPr>
                      <p:cNvPr id="4" name="Objekt 3">
                        <a:extLst>
                          <a:ext uri="{FF2B5EF4-FFF2-40B4-BE49-F238E27FC236}">
                            <a16:creationId xmlns:a16="http://schemas.microsoft.com/office/drawing/2014/main" id="{52A36831-CD3A-4D94-B403-78D738F0C14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47664" y="1442542"/>
                        <a:ext cx="6672741" cy="50045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269289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>
            <a:extLst>
              <a:ext uri="{FF2B5EF4-FFF2-40B4-BE49-F238E27FC236}">
                <a16:creationId xmlns:a16="http://schemas.microsoft.com/office/drawing/2014/main" id="{C36509C5-A171-4D2F-A255-6A6E49CB8A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solidFill>
            <a:schemeClr val="bg1"/>
          </a:solidFill>
        </p:spPr>
        <p:txBody>
          <a:bodyPr/>
          <a:lstStyle/>
          <a:p>
            <a:pPr eaLnBrk="1" hangingPunct="1">
              <a:defRPr/>
            </a:pPr>
            <a:r>
              <a:rPr lang="cs-CZ" sz="3600" dirty="0">
                <a:solidFill>
                  <a:schemeClr val="tx1"/>
                </a:solidFill>
                <a:effectLst/>
              </a:rPr>
              <a:t>DOAC stop tablety</a:t>
            </a:r>
            <a:r>
              <a:rPr lang="cs-CZ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EE37C481-A7EE-460D-8A0C-52A1E5562A35}"/>
              </a:ext>
            </a:extLst>
          </p:cNvPr>
          <p:cNvSpPr/>
          <p:nvPr/>
        </p:nvSpPr>
        <p:spPr bwMode="auto">
          <a:xfrm>
            <a:off x="1433600" y="1628285"/>
            <a:ext cx="6408712" cy="36004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cs-CZ" sz="18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Testy Lupus </a:t>
            </a:r>
            <a:r>
              <a:rPr kumimoji="1" lang="cs-CZ" sz="18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antikoagulans</a:t>
            </a:r>
            <a:r>
              <a:rPr kumimoji="1" lang="cs-CZ" sz="18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před a po přidání tablety do vzorku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590595B-3F01-4D0A-AAA1-25EFE90063EA}"/>
              </a:ext>
            </a:extLst>
          </p:cNvPr>
          <p:cNvSpPr/>
          <p:nvPr/>
        </p:nvSpPr>
        <p:spPr bwMode="auto">
          <a:xfrm>
            <a:off x="3491880" y="6089569"/>
            <a:ext cx="2016224" cy="284305"/>
          </a:xfrm>
          <a:prstGeom prst="rect">
            <a:avLst/>
          </a:prstGeom>
          <a:solidFill>
            <a:schemeClr val="bg1">
              <a:alpha val="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cs-CZ" sz="800" b="0" i="0" u="none" strike="noStrike" cap="none" normalizeH="0" baseline="0" dirty="0" err="1">
                <a:ln>
                  <a:noFill/>
                </a:ln>
                <a:effectLst/>
                <a:latin typeface="+mj-lt"/>
              </a:rPr>
              <a:t>Wilcoxonův</a:t>
            </a:r>
            <a:r>
              <a:rPr kumimoji="1" lang="cs-CZ" sz="800" b="0" i="0" u="none" strike="noStrike" cap="none" normalizeH="0" baseline="0" dirty="0">
                <a:ln>
                  <a:noFill/>
                </a:ln>
                <a:effectLst/>
                <a:latin typeface="+mj-lt"/>
              </a:rPr>
              <a:t> párový test </a:t>
            </a:r>
            <a:r>
              <a:rPr lang="cs-CZ" sz="800" dirty="0">
                <a:latin typeface="+mj-lt"/>
              </a:rPr>
              <a:t>           P &lt; 0,001</a:t>
            </a:r>
            <a:endParaRPr kumimoji="1" lang="cs-CZ" sz="800" b="0" i="0" u="none" strike="noStrike" cap="none" normalizeH="0" baseline="0" dirty="0">
              <a:ln>
                <a:noFill/>
              </a:ln>
              <a:effectLst/>
              <a:latin typeface="+mj-lt"/>
            </a:endParaRPr>
          </a:p>
        </p:txBody>
      </p:sp>
      <p:graphicFrame>
        <p:nvGraphicFramePr>
          <p:cNvPr id="6" name="Objekt 5">
            <a:extLst>
              <a:ext uri="{FF2B5EF4-FFF2-40B4-BE49-F238E27FC236}">
                <a16:creationId xmlns:a16="http://schemas.microsoft.com/office/drawing/2014/main" id="{D3573FBA-1008-4B9C-9087-F9200E3E75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505" y="2092610"/>
          <a:ext cx="4464496" cy="3712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2" imgW="5943600" imgH="4457880" progId="STATISTICA.Graph">
                  <p:embed/>
                </p:oleObj>
              </mc:Choice>
              <mc:Fallback>
                <p:oleObj name="Graph" r:id="rId2" imgW="5943600" imgH="4457880" progId="STATISTICA.Graph">
                  <p:embed/>
                  <p:pic>
                    <p:nvPicPr>
                      <p:cNvPr id="6" name="Objekt 5">
                        <a:extLst>
                          <a:ext uri="{FF2B5EF4-FFF2-40B4-BE49-F238E27FC236}">
                            <a16:creationId xmlns:a16="http://schemas.microsoft.com/office/drawing/2014/main" id="{D3573FBA-1008-4B9C-9087-F9200E3E750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7505" y="2092610"/>
                        <a:ext cx="4464496" cy="37126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E5D35374-E0CE-490B-BE7E-D8FA992735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44008" y="2092610"/>
          <a:ext cx="4392487" cy="37126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Graph" r:id="rId4" imgW="5943600" imgH="4457880" progId="STATISTICA.Graph">
                  <p:embed/>
                </p:oleObj>
              </mc:Choice>
              <mc:Fallback>
                <p:oleObj name="Graph" r:id="rId4" imgW="5943600" imgH="4457880" progId="STATISTICA.Graph">
                  <p:embed/>
                  <p:pic>
                    <p:nvPicPr>
                      <p:cNvPr id="7" name="Objekt 6">
                        <a:extLst>
                          <a:ext uri="{FF2B5EF4-FFF2-40B4-BE49-F238E27FC236}">
                            <a16:creationId xmlns:a16="http://schemas.microsoft.com/office/drawing/2014/main" id="{E5D35374-E0CE-490B-BE7E-D8FA992735B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644008" y="2092610"/>
                        <a:ext cx="4392487" cy="37126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9974008"/>
      </p:ext>
    </p:extLst>
  </p:cSld>
  <p:clrMapOvr>
    <a:masterClrMapping/>
  </p:clrMapOvr>
  <p:transition>
    <p:cove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62" name="Rectangle 2">
            <a:extLst>
              <a:ext uri="{FF2B5EF4-FFF2-40B4-BE49-F238E27FC236}">
                <a16:creationId xmlns:a16="http://schemas.microsoft.com/office/drawing/2014/main" id="{C36509C5-A171-4D2F-A255-6A6E49CB8A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cs-CZ" sz="3600" dirty="0">
                <a:solidFill>
                  <a:schemeClr val="tx1"/>
                </a:solidFill>
                <a:effectLst/>
              </a:rPr>
              <a:t>Vyhodnocení</a:t>
            </a:r>
            <a:r>
              <a:rPr lang="cs-CZ" dirty="0"/>
              <a:t> 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1C97C8DC-7289-45A7-B77A-0B51BB5CCF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6064" y="1528905"/>
            <a:ext cx="8591872" cy="4483968"/>
          </a:xfrm>
        </p:spPr>
        <p:txBody>
          <a:bodyPr/>
          <a:lstStyle/>
          <a:p>
            <a:pPr>
              <a:buNone/>
              <a:defRPr/>
            </a:pPr>
            <a:r>
              <a:rPr lang="cs-CZ" sz="2800" dirty="0">
                <a:solidFill>
                  <a:schemeClr val="bg2"/>
                </a:solidFill>
              </a:rPr>
              <a:t>    </a:t>
            </a:r>
            <a:r>
              <a:rPr lang="cs-CZ" sz="2400" dirty="0">
                <a:latin typeface="+mj-lt"/>
              </a:rPr>
              <a:t>U jednotlivých druhů přímých inhibitorů koagulace </a:t>
            </a:r>
            <a:r>
              <a:rPr lang="cs-CZ" sz="2400" dirty="0" err="1">
                <a:latin typeface="+mj-lt"/>
              </a:rPr>
              <a:t>dabigatran</a:t>
            </a:r>
            <a:r>
              <a:rPr lang="cs-CZ" sz="2400" dirty="0">
                <a:latin typeface="+mj-lt"/>
              </a:rPr>
              <a:t> (</a:t>
            </a:r>
            <a:r>
              <a:rPr lang="cs-CZ" sz="2400" dirty="0" err="1">
                <a:latin typeface="+mj-lt"/>
              </a:rPr>
              <a:t>Pradaxa</a:t>
            </a:r>
            <a:r>
              <a:rPr lang="cs-CZ" sz="2400" dirty="0">
                <a:latin typeface="+mj-lt"/>
              </a:rPr>
              <a:t>),  </a:t>
            </a:r>
            <a:r>
              <a:rPr lang="cs-CZ" sz="2400" dirty="0" err="1">
                <a:latin typeface="+mj-lt"/>
              </a:rPr>
              <a:t>rivaroxaban</a:t>
            </a:r>
            <a:r>
              <a:rPr lang="cs-CZ" sz="2400" dirty="0">
                <a:latin typeface="+mj-lt"/>
              </a:rPr>
              <a:t> (</a:t>
            </a:r>
            <a:r>
              <a:rPr lang="cs-CZ" sz="2400" dirty="0" err="1">
                <a:latin typeface="+mj-lt"/>
              </a:rPr>
              <a:t>Xarelto</a:t>
            </a:r>
            <a:r>
              <a:rPr lang="cs-CZ" sz="2400" dirty="0">
                <a:latin typeface="+mj-lt"/>
              </a:rPr>
              <a:t>) a </a:t>
            </a:r>
            <a:r>
              <a:rPr lang="cs-CZ" sz="2400" dirty="0" err="1">
                <a:latin typeface="+mj-lt"/>
              </a:rPr>
              <a:t>apixaban</a:t>
            </a:r>
            <a:r>
              <a:rPr lang="cs-CZ" sz="2400" dirty="0">
                <a:latin typeface="+mj-lt"/>
              </a:rPr>
              <a:t> (</a:t>
            </a:r>
            <a:r>
              <a:rPr lang="cs-CZ" sz="2400" dirty="0" err="1">
                <a:latin typeface="+mj-lt"/>
              </a:rPr>
              <a:t>Eliquis</a:t>
            </a:r>
            <a:r>
              <a:rPr lang="cs-CZ" sz="2400" dirty="0">
                <a:latin typeface="+mj-lt"/>
              </a:rPr>
              <a:t>) byly výrazně ovlivněny testy ke stanovení lupus </a:t>
            </a:r>
            <a:r>
              <a:rPr lang="cs-CZ" sz="2400" dirty="0" err="1">
                <a:latin typeface="+mj-lt"/>
              </a:rPr>
              <a:t>antikoagulans</a:t>
            </a:r>
            <a:r>
              <a:rPr lang="cs-CZ" sz="2400" dirty="0">
                <a:latin typeface="+mj-lt"/>
              </a:rPr>
              <a:t> a faktoru VIII u všech pacientů užívajících antikoagulační léčbu. </a:t>
            </a:r>
          </a:p>
          <a:p>
            <a:pPr>
              <a:buNone/>
              <a:defRPr/>
            </a:pPr>
            <a:r>
              <a:rPr lang="cs-CZ" sz="2400" dirty="0">
                <a:latin typeface="+mj-lt"/>
              </a:rPr>
              <a:t>    U jednotlivých speciálních testů je míra ovlivnění různá podle užívaného léku. Nejcitlivější test k účinku přímých inhibitorů je </a:t>
            </a:r>
            <a:r>
              <a:rPr lang="cs-CZ" sz="2400" dirty="0" err="1">
                <a:latin typeface="+mj-lt"/>
              </a:rPr>
              <a:t>dRVVT</a:t>
            </a:r>
            <a:r>
              <a:rPr lang="cs-CZ" sz="2400" dirty="0">
                <a:latin typeface="+mj-lt"/>
              </a:rPr>
              <a:t> a koagulační stanovení FVIII bez ohledu na princip účinku a stanovení antitrombinu </a:t>
            </a:r>
            <a:r>
              <a:rPr lang="cs-CZ" sz="2400" dirty="0" err="1">
                <a:latin typeface="+mj-lt"/>
              </a:rPr>
              <a:t>Xa</a:t>
            </a:r>
            <a:r>
              <a:rPr lang="cs-CZ" sz="2400" dirty="0">
                <a:latin typeface="+mj-lt"/>
              </a:rPr>
              <a:t> nejvíce ovlivňují </a:t>
            </a:r>
            <a:r>
              <a:rPr lang="cs-CZ" sz="2400" dirty="0" err="1">
                <a:latin typeface="+mj-lt"/>
              </a:rPr>
              <a:t>xabany</a:t>
            </a:r>
            <a:r>
              <a:rPr lang="cs-CZ" sz="2400" dirty="0">
                <a:latin typeface="+mj-lt"/>
              </a:rPr>
              <a:t>.</a:t>
            </a:r>
          </a:p>
          <a:p>
            <a:pPr>
              <a:buFont typeface="Wingdings" panose="05000000000000000000" pitchFamily="2" charset="2"/>
              <a:buNone/>
              <a:defRPr/>
            </a:pPr>
            <a:r>
              <a:rPr lang="cs-CZ" sz="2400" dirty="0">
                <a:latin typeface="+mj-lt"/>
              </a:rPr>
              <a:t>    Změny hodnoty před podáním DOAC stop tablet a po podání jsou statisticky významné u všech uváděných testů.</a:t>
            </a:r>
          </a:p>
        </p:txBody>
      </p:sp>
    </p:spTree>
  </p:cSld>
  <p:clrMapOvr>
    <a:masterClrMapping/>
  </p:clrMapOvr>
  <p:transition>
    <p:cover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Závěr</a:t>
            </a:r>
            <a:endParaRPr lang="en-US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763000" cy="4265613"/>
          </a:xfrm>
        </p:spPr>
        <p:txBody>
          <a:bodyPr/>
          <a:lstStyle/>
          <a:p>
            <a:pPr defTabSz="820738" eaLnBrk="1" hangingPunct="1">
              <a:buFont typeface="Wingdings" pitchFamily="2" charset="2"/>
              <a:buNone/>
            </a:pPr>
            <a:r>
              <a:rPr lang="cs-CZ" dirty="0"/>
              <a:t>   </a:t>
            </a:r>
            <a:r>
              <a:rPr lang="cs-CZ" sz="2400" dirty="0"/>
              <a:t>Je důležité brát v úvahu, zda chceme znát koagulační odpověď organismu na antikoagulační léčbu nebo přesně stanovit koncentraci podávaného léku a podle toho volit vyšetření. Zároveň je potřeba si uvědomit všechny možné interakce a podle toho interpretovat výsledky.</a:t>
            </a:r>
          </a:p>
          <a:p>
            <a:pPr defTabSz="820738" eaLnBrk="1" hangingPunct="1">
              <a:buFont typeface="Wingdings" pitchFamily="2" charset="2"/>
              <a:buNone/>
            </a:pPr>
            <a:r>
              <a:rPr lang="cs-CZ" sz="2400" dirty="0"/>
              <a:t>    Vybrané speciální testy by mohly doplnit běžně prováděná koagulační vyšetření a v kombinaci s DOAC stop tabletami by se mohl přesněji diagnostikovat </a:t>
            </a:r>
            <a:r>
              <a:rPr lang="cs-CZ" sz="2400" dirty="0" err="1"/>
              <a:t>trombofilní</a:t>
            </a:r>
            <a:r>
              <a:rPr lang="cs-CZ" sz="2400" dirty="0"/>
              <a:t> stav.</a:t>
            </a:r>
          </a:p>
          <a:p>
            <a:pPr defTabSz="820738" eaLnBrk="1" hangingPunct="1">
              <a:buFont typeface="Wingdings" pitchFamily="2" charset="2"/>
              <a:buNone/>
            </a:pPr>
            <a:endParaRPr lang="cs-CZ" dirty="0"/>
          </a:p>
          <a:p>
            <a:pPr defTabSz="820738" eaLnBrk="1" hangingPunct="1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11BA8264-0E31-4889-B046-DD0382E6BA0A}"/>
              </a:ext>
            </a:extLst>
          </p:cNvPr>
          <p:cNvSpPr txBox="1"/>
          <p:nvPr/>
        </p:nvSpPr>
        <p:spPr>
          <a:xfrm>
            <a:off x="2123728" y="6021288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Práce byla podpořena RVO-VFN64165/2020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09800"/>
            <a:ext cx="8229600" cy="1139825"/>
          </a:xfrm>
        </p:spPr>
        <p:txBody>
          <a:bodyPr/>
          <a:lstStyle/>
          <a:p>
            <a:pPr eaLnBrk="1" hangingPunct="1"/>
            <a:r>
              <a:rPr lang="cs-CZ" sz="6000"/>
              <a:t>Děkujeme za pozornost</a:t>
            </a:r>
            <a:endParaRPr lang="en-US" sz="6000"/>
          </a:p>
        </p:txBody>
      </p:sp>
      <p:sp>
        <p:nvSpPr>
          <p:cNvPr id="45059" name="Rectangle 4"/>
          <p:cNvSpPr>
            <a:spLocks noChangeArrowheads="1"/>
          </p:cNvSpPr>
          <p:nvPr/>
        </p:nvSpPr>
        <p:spPr bwMode="auto">
          <a:xfrm>
            <a:off x="152400" y="3581400"/>
            <a:ext cx="8683625" cy="460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cs-CZ"/>
          </a:p>
        </p:txBody>
      </p:sp>
      <p:sp>
        <p:nvSpPr>
          <p:cNvPr id="45060" name="TextovéPole 3"/>
          <p:cNvSpPr txBox="1">
            <a:spLocks noChangeArrowheads="1"/>
          </p:cNvSpPr>
          <p:nvPr/>
        </p:nvSpPr>
        <p:spPr bwMode="auto">
          <a:xfrm>
            <a:off x="2987675" y="4495800"/>
            <a:ext cx="3240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cs-CZ"/>
              <a:t>  malikova.ivana@vfn.cz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3FA23F-6A65-4363-916F-FF079BE96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Úvod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E27C79-3BC4-4C91-80E1-7CD510E1C9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</a:rPr>
              <a:t>p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ři podávání antikoagulační léčby je hemostatický systém ovlivněn různým způsobem závislým na druhu použitého antikoagulancia</a:t>
            </a:r>
          </a:p>
          <a:p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při užití přímých inhibitorů koagulace (DOAC) dochází k velmi specifickým změnám</a:t>
            </a:r>
          </a:p>
          <a:p>
            <a:pPr marL="342900" lvl="0" indent="-342900" algn="just">
              <a:lnSpc>
                <a:spcPct val="150000"/>
              </a:lnSpc>
              <a:buFont typeface="+mj-lt"/>
              <a:buAutoNum type="alphaLcParenR"/>
            </a:pP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přímé inhibitory aktivovaného faktoru X (</a:t>
            </a:r>
            <a:r>
              <a:rPr lang="cs-CZ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FXa</a:t>
            </a: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- </a:t>
            </a:r>
            <a:r>
              <a:rPr lang="cs-CZ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rivaroxaban</a:t>
            </a: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 </a:t>
            </a:r>
            <a:r>
              <a:rPr lang="cs-CZ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apixaban</a:t>
            </a: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 </a:t>
            </a:r>
            <a:r>
              <a:rPr lang="cs-CZ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edoxaban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lphaLcParenR"/>
            </a:pP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přímé inhibitory trombinu (</a:t>
            </a:r>
            <a:r>
              <a:rPr lang="cs-CZ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FIIa</a:t>
            </a: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- </a:t>
            </a:r>
            <a:r>
              <a:rPr lang="cs-CZ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dabigatran</a:t>
            </a: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cs-CZ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etexilát</a:t>
            </a: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cs-CZ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argatroban</a:t>
            </a: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cs-CZ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hirudin</a:t>
            </a: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  <p:pic>
        <p:nvPicPr>
          <p:cNvPr id="4" name="Picture 1" descr="Slide3">
            <a:extLst>
              <a:ext uri="{FF2B5EF4-FFF2-40B4-BE49-F238E27FC236}">
                <a16:creationId xmlns:a16="http://schemas.microsoft.com/office/drawing/2014/main" id="{6ADB2081-6550-4CFF-85E2-76C6728BE21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77072"/>
            <a:ext cx="3580654" cy="2554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7C780D7C-3FF9-4F71-8994-38A3BABE8DA7}"/>
              </a:ext>
            </a:extLst>
          </p:cNvPr>
          <p:cNvSpPr txBox="1"/>
          <p:nvPr/>
        </p:nvSpPr>
        <p:spPr>
          <a:xfrm>
            <a:off x="4239313" y="4338799"/>
            <a:ext cx="447484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>
                <a:ea typeface="Calibri" panose="020F0502020204030204" pitchFamily="34" charset="0"/>
              </a:rPr>
              <a:t>p</a:t>
            </a: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římé inhibitory </a:t>
            </a:r>
            <a:r>
              <a:rPr lang="cs-CZ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FXa</a:t>
            </a: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- rychlý nástup účinku (30–60 minut) s maximálním účinkem za 2–4 hodiny po </a:t>
            </a:r>
            <a:r>
              <a:rPr lang="cs-CZ" sz="1600" dirty="0">
                <a:ea typeface="Calibri" panose="020F0502020204030204" pitchFamily="34" charset="0"/>
              </a:rPr>
              <a:t>u</a:t>
            </a: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žití tablety</a:t>
            </a:r>
          </a:p>
          <a:p>
            <a:endParaRPr lang="cs-CZ" sz="16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cs-CZ" sz="1600" dirty="0">
                <a:ea typeface="Times New Roman" panose="02020603050405020304" pitchFamily="18" charset="0"/>
              </a:rPr>
              <a:t>p</a:t>
            </a:r>
            <a:r>
              <a:rPr lang="cs-CZ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římý inhibitor trombinu – </a:t>
            </a:r>
            <a:r>
              <a:rPr lang="cs-CZ" sz="16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dabigatran</a:t>
            </a:r>
            <a:r>
              <a:rPr lang="cs-CZ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- rychlý nástup účinku (30 minut) s maximem účinku za 0,5–2 hodiny  </a:t>
            </a:r>
            <a:endParaRPr lang="cs-CZ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8812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Ovlivnění rutinních koagulačních testů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6644745"/>
              </p:ext>
            </p:extLst>
          </p:nvPr>
        </p:nvGraphicFramePr>
        <p:xfrm>
          <a:off x="683568" y="1556792"/>
          <a:ext cx="7704855" cy="4968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1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70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05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69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82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5758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4964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Test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 err="1">
                          <a:effectLst/>
                        </a:rPr>
                        <a:t>Dabigatran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 err="1">
                          <a:effectLst/>
                        </a:rPr>
                        <a:t>Rivaroxaban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 err="1">
                          <a:effectLst/>
                        </a:rPr>
                        <a:t>Apixaban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 err="1">
                          <a:effectLst/>
                        </a:rPr>
                        <a:t>Edoxaban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LMWH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UFH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Warfarin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205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PT (INR)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±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±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±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+++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05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 err="1">
                          <a:effectLst/>
                        </a:rPr>
                        <a:t>aPTT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+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+++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+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05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TT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++++++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+++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205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Fibrinogen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205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D-dimery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205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aktiv. </a:t>
                      </a:r>
                      <a:r>
                        <a:rPr lang="cs-CZ" sz="1400" u="none" strike="noStrike" dirty="0" err="1">
                          <a:effectLst/>
                        </a:rPr>
                        <a:t>aXa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++++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++++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++++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+++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+++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2053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DTI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+++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4536"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DI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+++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+++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+++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>
                          <a:effectLst/>
                        </a:rPr>
                        <a:t>-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u="none" strike="noStrike" dirty="0">
                          <a:effectLst/>
                        </a:rPr>
                        <a:t>-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1992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200"/>
              <a:t>Vyhodnocení křivky generace trombinu</a:t>
            </a:r>
            <a:endParaRPr lang="en-US" sz="3200"/>
          </a:p>
        </p:txBody>
      </p:sp>
      <p:pic>
        <p:nvPicPr>
          <p:cNvPr id="266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00600" y="3581400"/>
            <a:ext cx="4037013" cy="2974975"/>
          </a:xfrm>
        </p:spPr>
      </p:pic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838200" y="3733800"/>
            <a:ext cx="27432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dirty="0"/>
              <a:t>Lag phase</a:t>
            </a:r>
            <a:r>
              <a:rPr lang="cs-CZ" dirty="0"/>
              <a:t> </a:t>
            </a:r>
            <a:r>
              <a:rPr lang="en-US" dirty="0"/>
              <a:t> </a:t>
            </a:r>
            <a:r>
              <a:rPr lang="en-US" sz="1200" dirty="0"/>
              <a:t>(= </a:t>
            </a:r>
            <a:r>
              <a:rPr lang="cs-CZ" sz="1200" b="1" dirty="0"/>
              <a:t>t </a:t>
            </a:r>
            <a:r>
              <a:rPr lang="cs-CZ" sz="1200" b="1" dirty="0" err="1"/>
              <a:t>lag</a:t>
            </a:r>
            <a:r>
              <a:rPr lang="en-US" sz="1200" dirty="0"/>
              <a:t>)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cs-CZ" sz="1200" dirty="0"/>
              <a:t> Čas do začátku generace trombinu ( min)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dirty="0"/>
              <a:t>Peak</a:t>
            </a:r>
            <a:r>
              <a:rPr lang="cs-CZ" dirty="0"/>
              <a:t>  </a:t>
            </a:r>
            <a:r>
              <a:rPr lang="cs-CZ" sz="1200" b="1" dirty="0"/>
              <a:t>( = </a:t>
            </a:r>
            <a:r>
              <a:rPr lang="cs-CZ" sz="1200" b="1" dirty="0" err="1"/>
              <a:t>Peak</a:t>
            </a:r>
            <a:r>
              <a:rPr lang="cs-CZ" sz="1200" b="1" dirty="0"/>
              <a:t> trombin)</a:t>
            </a:r>
            <a:r>
              <a:rPr lang="en-US" dirty="0"/>
              <a:t> </a:t>
            </a:r>
            <a:r>
              <a:rPr lang="cs-CZ" dirty="0"/>
              <a:t>        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cs-CZ" sz="1200" dirty="0"/>
              <a:t>Maximální koncentrace             formace trombinu ( </a:t>
            </a:r>
            <a:r>
              <a:rPr lang="cs-CZ" sz="1200" dirty="0" err="1"/>
              <a:t>nM</a:t>
            </a:r>
            <a:r>
              <a:rPr lang="cs-CZ" sz="1200" dirty="0"/>
              <a:t> 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dirty="0"/>
              <a:t>AUC </a:t>
            </a:r>
            <a:r>
              <a:rPr lang="cs-CZ" dirty="0"/>
              <a:t> </a:t>
            </a:r>
            <a:r>
              <a:rPr lang="en-US" sz="1200" dirty="0"/>
              <a:t>= ETP (Endogen</a:t>
            </a:r>
            <a:r>
              <a:rPr lang="cs-CZ" sz="1200" dirty="0"/>
              <a:t>ní </a:t>
            </a:r>
            <a:r>
              <a:rPr lang="en-US" sz="1200" dirty="0" err="1"/>
              <a:t>trombin</a:t>
            </a:r>
            <a:r>
              <a:rPr lang="cs-CZ" sz="1200" dirty="0" err="1"/>
              <a:t>ový</a:t>
            </a:r>
            <a:r>
              <a:rPr lang="en-US" sz="1200" dirty="0"/>
              <a:t> </a:t>
            </a:r>
            <a:r>
              <a:rPr lang="en-US" sz="1200" dirty="0" err="1"/>
              <a:t>poten</a:t>
            </a:r>
            <a:r>
              <a:rPr lang="cs-CZ" sz="1200" dirty="0" err="1"/>
              <a:t>ciá</a:t>
            </a:r>
            <a:r>
              <a:rPr lang="en-US" sz="1200" dirty="0"/>
              <a:t>l)</a:t>
            </a:r>
          </a:p>
        </p:txBody>
      </p:sp>
      <p:pic>
        <p:nvPicPr>
          <p:cNvPr id="2662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1219200"/>
            <a:ext cx="403860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TextovéPole 6"/>
          <p:cNvSpPr txBox="1">
            <a:spLocks noChangeArrowheads="1"/>
          </p:cNvSpPr>
          <p:nvPr/>
        </p:nvSpPr>
        <p:spPr bwMode="auto">
          <a:xfrm>
            <a:off x="609600" y="1600200"/>
            <a:ext cx="32004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/>
              <a:t>Princip měření: monitorování formace trombinu s fluorogenním substrátem při aktivaci koagulační kaskády tkáňovým faktorem</a:t>
            </a:r>
          </a:p>
          <a:p>
            <a:endParaRPr lang="cs-CZ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200"/>
              <a:t>Vyhodnocení</a:t>
            </a:r>
            <a:r>
              <a:rPr lang="cs-CZ" sz="3200">
                <a:solidFill>
                  <a:schemeClr val="bg2"/>
                </a:solidFill>
              </a:rPr>
              <a:t> </a:t>
            </a:r>
            <a:r>
              <a:rPr lang="cs-CZ" sz="3200"/>
              <a:t>generace trombinu u kontrolního souboru</a:t>
            </a:r>
            <a:endParaRPr lang="en-US" sz="3200"/>
          </a:p>
        </p:txBody>
      </p:sp>
      <p:pic>
        <p:nvPicPr>
          <p:cNvPr id="27651" name="Picture 5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554163" y="1600200"/>
            <a:ext cx="6035675" cy="4530725"/>
          </a:xfr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cs-CZ" sz="2800" dirty="0"/>
            </a:br>
            <a:r>
              <a:rPr lang="cs-CZ" sz="2800" dirty="0"/>
              <a:t>Hodnoty AUC a </a:t>
            </a:r>
            <a:r>
              <a:rPr lang="cs-CZ" sz="2800" dirty="0" err="1"/>
              <a:t>Peak</a:t>
            </a:r>
            <a:r>
              <a:rPr lang="cs-CZ" sz="2800" dirty="0"/>
              <a:t> trombin u jednotlivých koncentrací léčby</a:t>
            </a:r>
            <a:br>
              <a:rPr lang="cs-CZ" sz="3800" dirty="0">
                <a:solidFill>
                  <a:schemeClr val="bg2"/>
                </a:solidFill>
              </a:rPr>
            </a:br>
            <a:endParaRPr lang="en-US" sz="3800" dirty="0">
              <a:solidFill>
                <a:schemeClr val="bg2"/>
              </a:solidFill>
            </a:endParaRPr>
          </a:p>
        </p:txBody>
      </p:sp>
      <p:sp>
        <p:nvSpPr>
          <p:cNvPr id="28675" name="TextovéPole 10"/>
          <p:cNvSpPr txBox="1">
            <a:spLocks noChangeArrowheads="1"/>
          </p:cNvSpPr>
          <p:nvPr/>
        </p:nvSpPr>
        <p:spPr bwMode="auto">
          <a:xfrm>
            <a:off x="323528" y="4581128"/>
            <a:ext cx="8686800" cy="1615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820738">
              <a:spcBef>
                <a:spcPct val="50000"/>
              </a:spcBef>
            </a:pPr>
            <a:r>
              <a:rPr lang="cs-CZ" b="1" dirty="0"/>
              <a:t>Doporučené rozmezí:</a:t>
            </a:r>
            <a:r>
              <a:rPr lang="cs-CZ" dirty="0"/>
              <a:t> 			</a:t>
            </a:r>
            <a:r>
              <a:rPr lang="cs-CZ" b="1" dirty="0"/>
              <a:t>	Normální hodnoty:</a:t>
            </a:r>
            <a:r>
              <a:rPr lang="cs-CZ" dirty="0"/>
              <a:t>  		</a:t>
            </a:r>
          </a:p>
          <a:p>
            <a:pPr defTabSz="820738">
              <a:spcBef>
                <a:spcPct val="50000"/>
              </a:spcBef>
            </a:pPr>
            <a:r>
              <a:rPr lang="cs-CZ" dirty="0" err="1"/>
              <a:t>Dabigatran</a:t>
            </a:r>
            <a:r>
              <a:rPr lang="cs-CZ" dirty="0"/>
              <a:t>       117 - 275 </a:t>
            </a:r>
            <a:r>
              <a:rPr lang="cs-CZ" dirty="0" err="1"/>
              <a:t>ng</a:t>
            </a:r>
            <a:r>
              <a:rPr lang="cs-CZ" dirty="0"/>
              <a:t>/ml 	   	             </a:t>
            </a:r>
            <a:r>
              <a:rPr lang="cs-CZ" dirty="0" err="1"/>
              <a:t>tLag</a:t>
            </a:r>
            <a:r>
              <a:rPr lang="cs-CZ" dirty="0"/>
              <a:t>                 7,4 – 10,0 min</a:t>
            </a:r>
          </a:p>
          <a:p>
            <a:pPr defTabSz="820738">
              <a:spcBef>
                <a:spcPct val="50000"/>
              </a:spcBef>
            </a:pPr>
            <a:r>
              <a:rPr lang="cs-CZ" dirty="0" err="1"/>
              <a:t>Rivaroxaban</a:t>
            </a:r>
            <a:r>
              <a:rPr lang="cs-CZ" dirty="0"/>
              <a:t>     184 -343 </a:t>
            </a:r>
            <a:r>
              <a:rPr lang="cs-CZ" dirty="0" err="1"/>
              <a:t>ng</a:t>
            </a:r>
            <a:r>
              <a:rPr lang="cs-CZ" dirty="0"/>
              <a:t>/ml 			</a:t>
            </a:r>
            <a:r>
              <a:rPr lang="cs-CZ" dirty="0" err="1"/>
              <a:t>Peak</a:t>
            </a:r>
            <a:r>
              <a:rPr lang="cs-CZ" dirty="0"/>
              <a:t> trombin  310,7 – 483,7 </a:t>
            </a:r>
            <a:r>
              <a:rPr lang="cs-CZ" dirty="0" err="1"/>
              <a:t>nM</a:t>
            </a:r>
            <a:endParaRPr lang="cs-CZ" dirty="0"/>
          </a:p>
          <a:p>
            <a:pPr marL="0" lvl="1" defTabSz="820738">
              <a:spcBef>
                <a:spcPct val="50000"/>
              </a:spcBef>
            </a:pPr>
            <a:r>
              <a:rPr lang="cs-CZ" dirty="0" err="1"/>
              <a:t>Apixaban</a:t>
            </a:r>
            <a:r>
              <a:rPr lang="cs-CZ" dirty="0"/>
              <a:t>          1,36–4,79</a:t>
            </a:r>
            <a:r>
              <a:rPr lang="cs-CZ" sz="1600" dirty="0"/>
              <a:t> </a:t>
            </a:r>
            <a:r>
              <a:rPr lang="cs-CZ" dirty="0"/>
              <a:t>IU/ml			AUC                2048,2 – 2520,0</a:t>
            </a:r>
          </a:p>
        </p:txBody>
      </p:sp>
      <p:graphicFrame>
        <p:nvGraphicFramePr>
          <p:cNvPr id="8" name="Group 229"/>
          <p:cNvGraphicFramePr>
            <a:graphicFrameLocks noGrp="1"/>
          </p:cNvGraphicFramePr>
          <p:nvPr>
            <p:ph type="tbl" idx="1"/>
          </p:nvPr>
        </p:nvGraphicFramePr>
        <p:xfrm>
          <a:off x="457201" y="1787208"/>
          <a:ext cx="8075241" cy="2377440"/>
        </p:xfrm>
        <a:graphic>
          <a:graphicData uri="http://schemas.openxmlformats.org/drawingml/2006/table">
            <a:tbl>
              <a:tblPr/>
              <a:tblGrid>
                <a:gridCol w="2256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5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00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28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9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3211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Dabigatran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Rivaroxaban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Apixaban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+mn-ea"/>
                          <a:cs typeface="+mn-cs"/>
                        </a:rPr>
                        <a:t>Dárci</a:t>
                      </a:r>
                      <a:endParaRPr kumimoji="0" lang="en-US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3211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Stanovený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parametr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Hemoclot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</a:t>
                      </a: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ng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/ml)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aXa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(IU/ml)/DI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</a:t>
                      </a: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ng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/ml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aXa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(IU/ml)/DI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(</a:t>
                      </a:r>
                      <a:r>
                        <a:rPr kumimoji="0" lang="cs-CZ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ng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/ml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490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Hodnota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165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2,5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8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/</a:t>
                      </a: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196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2,34/277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2366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AUC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925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1512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1609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2256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490"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Peak trombin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106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218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207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379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/>
          <a:lstStyle/>
          <a:p>
            <a:r>
              <a:rPr lang="cs-CZ" sz="2800" dirty="0"/>
              <a:t>Snížení generace trombinu u jednotlivých typů DOAC</a:t>
            </a:r>
          </a:p>
        </p:txBody>
      </p:sp>
      <p:pic>
        <p:nvPicPr>
          <p:cNvPr id="655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04793" y="1412776"/>
            <a:ext cx="6579575" cy="4934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/>
              <a:t>Rozdíly generace trombinu v minimu a maximu účinné léčby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459986"/>
            <a:ext cx="6480720" cy="4860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2267744" y="6396803"/>
            <a:ext cx="51845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Normální hodnoty: </a:t>
            </a:r>
            <a:r>
              <a:rPr lang="cs-CZ" sz="1200" dirty="0" err="1"/>
              <a:t>Peak</a:t>
            </a:r>
            <a:r>
              <a:rPr lang="cs-CZ" sz="1200" dirty="0"/>
              <a:t> trombin  310,7 – 483,7 </a:t>
            </a:r>
            <a:r>
              <a:rPr lang="cs-CZ" sz="1200" dirty="0" err="1"/>
              <a:t>nM</a:t>
            </a:r>
            <a:endParaRPr lang="cs-CZ" sz="1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316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dpis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825"/>
          </a:xfrm>
        </p:spPr>
        <p:txBody>
          <a:bodyPr/>
          <a:lstStyle/>
          <a:p>
            <a:pPr eaLnBrk="1" hangingPunct="1"/>
            <a:r>
              <a:rPr lang="cs-CZ" sz="2000" dirty="0"/>
              <a:t>Vliv přímých inhibitorů na speciální koagulační testy </a:t>
            </a:r>
            <a:br>
              <a:rPr lang="cs-CZ" sz="2000" dirty="0"/>
            </a:br>
            <a:r>
              <a:rPr lang="cs-CZ" sz="2000" dirty="0"/>
              <a:t>(</a:t>
            </a:r>
            <a:r>
              <a:rPr lang="cs-CZ" sz="2000" dirty="0" err="1"/>
              <a:t>Pradaxa</a:t>
            </a:r>
            <a:r>
              <a:rPr lang="cs-CZ" sz="2000" dirty="0"/>
              <a:t>, </a:t>
            </a:r>
            <a:r>
              <a:rPr lang="cs-CZ" sz="2000" dirty="0" err="1"/>
              <a:t>Xarelto</a:t>
            </a:r>
            <a:r>
              <a:rPr lang="cs-CZ" sz="2000" dirty="0"/>
              <a:t>, </a:t>
            </a:r>
            <a:r>
              <a:rPr lang="cs-CZ" sz="2000" dirty="0" err="1"/>
              <a:t>Eliquis</a:t>
            </a:r>
            <a:r>
              <a:rPr lang="cs-CZ" sz="2000" dirty="0"/>
              <a:t>, </a:t>
            </a:r>
            <a:r>
              <a:rPr lang="cs-CZ" sz="2000" dirty="0" err="1"/>
              <a:t>Lixiana</a:t>
            </a:r>
            <a:r>
              <a:rPr lang="cs-CZ" sz="2000" dirty="0"/>
              <a:t>)</a:t>
            </a:r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023101"/>
              </p:ext>
            </p:extLst>
          </p:nvPr>
        </p:nvGraphicFramePr>
        <p:xfrm>
          <a:off x="1727685" y="1172189"/>
          <a:ext cx="5688630" cy="54295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31785">
                  <a:extLst>
                    <a:ext uri="{9D8B030D-6E8A-4147-A177-3AD203B41FA5}">
                      <a16:colId xmlns:a16="http://schemas.microsoft.com/office/drawing/2014/main" val="2282037899"/>
                    </a:ext>
                  </a:extLst>
                </a:gridCol>
                <a:gridCol w="1152579">
                  <a:extLst>
                    <a:ext uri="{9D8B030D-6E8A-4147-A177-3AD203B41FA5}">
                      <a16:colId xmlns:a16="http://schemas.microsoft.com/office/drawing/2014/main" val="2431766395"/>
                    </a:ext>
                  </a:extLst>
                </a:gridCol>
                <a:gridCol w="1131785">
                  <a:extLst>
                    <a:ext uri="{9D8B030D-6E8A-4147-A177-3AD203B41FA5}">
                      <a16:colId xmlns:a16="http://schemas.microsoft.com/office/drawing/2014/main" val="815501851"/>
                    </a:ext>
                  </a:extLst>
                </a:gridCol>
                <a:gridCol w="1140696">
                  <a:extLst>
                    <a:ext uri="{9D8B030D-6E8A-4147-A177-3AD203B41FA5}">
                      <a16:colId xmlns:a16="http://schemas.microsoft.com/office/drawing/2014/main" val="2452318805"/>
                    </a:ext>
                  </a:extLst>
                </a:gridCol>
                <a:gridCol w="1131785">
                  <a:extLst>
                    <a:ext uri="{9D8B030D-6E8A-4147-A177-3AD203B41FA5}">
                      <a16:colId xmlns:a16="http://schemas.microsoft.com/office/drawing/2014/main" val="374321634"/>
                    </a:ext>
                  </a:extLst>
                </a:gridCol>
              </a:tblGrid>
              <a:tr h="186613">
                <a:tc>
                  <a:txBody>
                    <a:bodyPr/>
                    <a:lstStyle/>
                    <a:p>
                      <a:pPr algn="l" rtl="0" fontAlgn="b"/>
                      <a:r>
                        <a:rPr lang="cs-CZ" sz="1000" u="none" strike="noStrike" dirty="0">
                          <a:effectLst/>
                        </a:rPr>
                        <a:t> 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u="none" strike="noStrike" dirty="0" err="1">
                          <a:effectLst/>
                        </a:rPr>
                        <a:t>Dabigatran</a:t>
                      </a:r>
                      <a:r>
                        <a:rPr lang="cs-CZ" sz="1000" u="none" strike="noStrike" dirty="0">
                          <a:effectLst/>
                        </a:rPr>
                        <a:t> 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u="none" strike="noStrike" dirty="0" err="1">
                          <a:effectLst/>
                        </a:rPr>
                        <a:t>Rivaroxaban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u="none" strike="noStrike">
                          <a:effectLst/>
                        </a:rPr>
                        <a:t>Apixaban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u="none" strike="noStrike">
                          <a:effectLst/>
                        </a:rPr>
                        <a:t>Edoxaban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9127594"/>
                  </a:ext>
                </a:extLst>
              </a:tr>
              <a:tr h="37322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Protein S (koagulační)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++                           Senzitívní 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++        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 -                          Málo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 -                          Málo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9419755"/>
                  </a:ext>
                </a:extLst>
              </a:tr>
              <a:tr h="37322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Protein S (antigen)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Bez ovlivnění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Bez ovlivnění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Bez ovlivnění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Bez ovlivnění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2678130"/>
                  </a:ext>
                </a:extLst>
              </a:tr>
              <a:tr h="37322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Protein C (chromogenní)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Bez ovlivnění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Bez ovlivnění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Bez ovlivnění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Bez ovlivnění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8339522"/>
                  </a:ext>
                </a:extLst>
              </a:tr>
              <a:tr h="37322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Protein C (koagulační)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++                           Senzitívní 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Bez ovlivnění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Netestováno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Netestováno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5948285"/>
                  </a:ext>
                </a:extLst>
              </a:tr>
              <a:tr h="37322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Antitrombin (</a:t>
                      </a:r>
                      <a:r>
                        <a:rPr lang="cs-CZ" sz="1000" u="none" strike="noStrike" dirty="0" err="1">
                          <a:effectLst/>
                        </a:rPr>
                        <a:t>Xa</a:t>
                      </a:r>
                      <a:r>
                        <a:rPr lang="cs-CZ" sz="1000" u="none" strike="noStrike" dirty="0">
                          <a:effectLst/>
                        </a:rPr>
                        <a:t>)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Bez ovlivnění 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+++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   +++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  +++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994264"/>
                  </a:ext>
                </a:extLst>
              </a:tr>
              <a:tr h="37322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 err="1">
                          <a:effectLst/>
                        </a:rPr>
                        <a:t>dRVVT</a:t>
                      </a:r>
                      <a:r>
                        <a:rPr lang="cs-CZ" sz="1000" u="none" strike="noStrike" dirty="0">
                          <a:effectLst/>
                        </a:rPr>
                        <a:t> </a:t>
                      </a:r>
                      <a:r>
                        <a:rPr lang="cs-CZ" sz="1000" u="none" strike="noStrike" dirty="0" err="1">
                          <a:effectLst/>
                        </a:rPr>
                        <a:t>Screen</a:t>
                      </a:r>
                      <a:r>
                        <a:rPr lang="cs-CZ" sz="1000" u="none" strike="noStrike" dirty="0">
                          <a:effectLst/>
                        </a:rPr>
                        <a:t>/</a:t>
                      </a:r>
                      <a:r>
                        <a:rPr lang="cs-CZ" sz="1000" u="none" strike="noStrike" dirty="0" err="1">
                          <a:effectLst/>
                        </a:rPr>
                        <a:t>Confirm</a:t>
                      </a:r>
                      <a:endParaRPr lang="cs-CZ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++                           Senzitívní 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+++                          Senzitívní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+++                          Senzitívní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+++       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8808813"/>
                  </a:ext>
                </a:extLst>
              </a:tr>
              <a:tr h="37322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ICA index 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++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 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 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 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0711629"/>
                  </a:ext>
                </a:extLst>
              </a:tr>
              <a:tr h="37322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Faktor II, V, VII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++                           Senzitívní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++                           Senzitívní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++                           Senzitívní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++        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0719584"/>
                  </a:ext>
                </a:extLst>
              </a:tr>
              <a:tr h="37322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Faktor VIII, IX, XI, XII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++        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r>
                        <a:rPr lang="cs-CZ" sz="1000" u="none" strike="noStrike" dirty="0">
                          <a:effectLst/>
                        </a:rPr>
                        <a:t> 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++        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++                           Senzitívní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++        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2450849"/>
                  </a:ext>
                </a:extLst>
              </a:tr>
              <a:tr h="37322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Faktor XIII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++        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r>
                        <a:rPr lang="cs-CZ" sz="1000" u="none" strike="noStrike" dirty="0">
                          <a:effectLst/>
                        </a:rPr>
                        <a:t> 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Bez ovlivnění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++</a:t>
                      </a:r>
                    </a:p>
                    <a:p>
                      <a:pPr algn="ctr" rtl="0" fontAlgn="ctr"/>
                      <a:r>
                        <a:rPr lang="cs-CZ" sz="10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Senzitivní</a:t>
                      </a: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Netestováno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222557"/>
                  </a:ext>
                </a:extLst>
              </a:tr>
              <a:tr h="37322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Faktor VIII chromogenní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Bez ovlivnění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</a:t>
                      </a:r>
                    </a:p>
                    <a:p>
                      <a:pPr algn="ctr" rtl="0" fontAlgn="ctr"/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</a:t>
                      </a:r>
                    </a:p>
                    <a:p>
                      <a:pPr algn="ctr" rtl="0" fontAlgn="ctr"/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r>
                        <a:rPr lang="cs-CZ" sz="1000" u="none" strike="noStrike" dirty="0">
                          <a:effectLst/>
                        </a:rPr>
                        <a:t> 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r>
                        <a:rPr lang="cs-CZ" sz="1000" u="none" strike="noStrike" dirty="0">
                          <a:effectLst/>
                        </a:rPr>
                        <a:t> 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6245722"/>
                  </a:ext>
                </a:extLst>
              </a:tr>
              <a:tr h="38211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APC rezistence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+                          Senzitívní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        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        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        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9695561"/>
                  </a:ext>
                </a:extLst>
              </a:tr>
              <a:tr h="373228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TGT (Peak trombin)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++                           Senzitívní 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+++                          Senzitívní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+++                          Senzitívní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+++       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3910508"/>
                  </a:ext>
                </a:extLst>
              </a:tr>
              <a:tr h="382114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TGT (ETP, AUC)</a:t>
                      </a:r>
                      <a:endParaRPr lang="cs-CZ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+++       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+++                          Senzitívní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>
                          <a:effectLst/>
                        </a:rPr>
                        <a:t>+++                          Senzitívní</a:t>
                      </a:r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u="none" strike="noStrike" dirty="0">
                          <a:effectLst/>
                        </a:rPr>
                        <a:t>+++                          </a:t>
                      </a:r>
                      <a:r>
                        <a:rPr lang="cs-CZ" sz="1000" u="none" strike="noStrike" dirty="0" err="1">
                          <a:effectLst/>
                        </a:rPr>
                        <a:t>Senzitívní</a:t>
                      </a:r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07" marR="7407" marT="74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1740819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536F5C6D-A583-4F8D-9ED4-528390BFE61C}"/>
              </a:ext>
            </a:extLst>
          </p:cNvPr>
          <p:cNvSpPr txBox="1"/>
          <p:nvPr/>
        </p:nvSpPr>
        <p:spPr>
          <a:xfrm>
            <a:off x="1691680" y="6611779"/>
            <a:ext cx="13681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000" dirty="0"/>
              <a:t>Aktualizace 08/2021</a:t>
            </a:r>
          </a:p>
        </p:txBody>
      </p:sp>
    </p:spTree>
    <p:extLst>
      <p:ext uri="{BB962C8B-B14F-4D97-AF65-F5344CB8AC3E}">
        <p14:creationId xmlns:p14="http://schemas.microsoft.com/office/powerpoint/2010/main" val="175158253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14669</TotalTime>
  <Words>906</Words>
  <Application>Microsoft Office PowerPoint</Application>
  <PresentationFormat>Předvádění na obrazovce (4:3)</PresentationFormat>
  <Paragraphs>234</Paragraphs>
  <Slides>18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5" baseType="lpstr">
      <vt:lpstr>Arial</vt:lpstr>
      <vt:lpstr>Calibri</vt:lpstr>
      <vt:lpstr>Times New Roman</vt:lpstr>
      <vt:lpstr>Verdana</vt:lpstr>
      <vt:lpstr>Wingdings</vt:lpstr>
      <vt:lpstr>Výchozí návrh</vt:lpstr>
      <vt:lpstr>Graph</vt:lpstr>
      <vt:lpstr> ZKUŠENOSTI S MONITORACÍ DOAC</vt:lpstr>
      <vt:lpstr>Úvod</vt:lpstr>
      <vt:lpstr>Ovlivnění rutinních koagulačních testů</vt:lpstr>
      <vt:lpstr>Vyhodnocení křivky generace trombinu</vt:lpstr>
      <vt:lpstr>Vyhodnocení generace trombinu u kontrolního souboru</vt:lpstr>
      <vt:lpstr> Hodnoty AUC a Peak trombin u jednotlivých koncentrací léčby </vt:lpstr>
      <vt:lpstr>Snížení generace trombinu u jednotlivých typů DOAC</vt:lpstr>
      <vt:lpstr>Rozdíly generace trombinu v minimu a maximu účinné léčby</vt:lpstr>
      <vt:lpstr>Vliv přímých inhibitorů na speciální koagulační testy  (Pradaxa, Xarelto, Eliquis, Lixiana)</vt:lpstr>
      <vt:lpstr>Změny v koagulaci u jednotlivých typů léčby</vt:lpstr>
      <vt:lpstr>Ovlivnění měření antitrombinu</vt:lpstr>
      <vt:lpstr>Pradaxa 150 mg 2x denně</vt:lpstr>
      <vt:lpstr>DOAC stop tablety </vt:lpstr>
      <vt:lpstr>Faktor VIII při užívání Dabigatranu</vt:lpstr>
      <vt:lpstr>DOAC stop tablety </vt:lpstr>
      <vt:lpstr>Vyhodnocení </vt:lpstr>
      <vt:lpstr>Závěr</vt:lpstr>
      <vt:lpstr>Děkujeme za pozornost</vt:lpstr>
    </vt:vector>
  </TitlesOfParts>
  <Company>VFN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Kudrnova Zuzana</dc:creator>
  <cp:lastModifiedBy>Malíková Ivana, Mgr.</cp:lastModifiedBy>
  <cp:revision>113</cp:revision>
  <dcterms:created xsi:type="dcterms:W3CDTF">2014-09-15T12:33:21Z</dcterms:created>
  <dcterms:modified xsi:type="dcterms:W3CDTF">2022-09-12T10:36:42Z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063cd7f-2d21-486a-9f29-9c1683fdd175_Enabled">
    <vt:lpwstr>True</vt:lpwstr>
  </property>
  <property fmtid="{D5CDD505-2E9C-101B-9397-08002B2CF9AE}" pid="3" name="MSIP_Label_2063cd7f-2d21-486a-9f29-9c1683fdd175_SiteId">
    <vt:lpwstr>00000000-0000-0000-0000-000000000000</vt:lpwstr>
  </property>
  <property fmtid="{D5CDD505-2E9C-101B-9397-08002B2CF9AE}" pid="4" name="MSIP_Label_2063cd7f-2d21-486a-9f29-9c1683fdd175_Owner">
    <vt:lpwstr>49606@vfn.cz</vt:lpwstr>
  </property>
  <property fmtid="{D5CDD505-2E9C-101B-9397-08002B2CF9AE}" pid="5" name="MSIP_Label_2063cd7f-2d21-486a-9f29-9c1683fdd175_SetDate">
    <vt:lpwstr>2018-09-26T06:52:47.6731780Z</vt:lpwstr>
  </property>
  <property fmtid="{D5CDD505-2E9C-101B-9397-08002B2CF9AE}" pid="6" name="MSIP_Label_2063cd7f-2d21-486a-9f29-9c1683fdd175_Name">
    <vt:lpwstr>Veřejné</vt:lpwstr>
  </property>
  <property fmtid="{D5CDD505-2E9C-101B-9397-08002B2CF9AE}" pid="7" name="MSIP_Label_2063cd7f-2d21-486a-9f29-9c1683fdd175_Application">
    <vt:lpwstr>Microsoft Azure Information Protection</vt:lpwstr>
  </property>
  <property fmtid="{D5CDD505-2E9C-101B-9397-08002B2CF9AE}" pid="8" name="MSIP_Label_2063cd7f-2d21-486a-9f29-9c1683fdd175_Extended_MSFT_Method">
    <vt:lpwstr>Automatic</vt:lpwstr>
  </property>
  <property fmtid="{D5CDD505-2E9C-101B-9397-08002B2CF9AE}" pid="9" name="Sensitivity">
    <vt:lpwstr>Veřejné</vt:lpwstr>
  </property>
</Properties>
</file>