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506" r:id="rId4"/>
    <p:sldId id="330" r:id="rId5"/>
    <p:sldId id="333" r:id="rId6"/>
    <p:sldId id="507" r:id="rId7"/>
    <p:sldId id="334" r:id="rId8"/>
    <p:sldId id="508" r:id="rId9"/>
    <p:sldId id="510" r:id="rId10"/>
    <p:sldId id="335" r:id="rId11"/>
    <p:sldId id="332" r:id="rId12"/>
    <p:sldId id="50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'chlapci nad 12'!$Q$9</c:f>
              <c:strCache>
                <c:ptCount val="1"/>
                <c:pt idx="0">
                  <c:v>Jaffého metoda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val>
            <c:numRef>
              <c:f>'chlapci nad 12'!$Q$10:$Q$66</c:f>
              <c:numCache>
                <c:formatCode>General</c:formatCode>
                <c:ptCount val="57"/>
                <c:pt idx="0">
                  <c:v>15.225390218522371</c:v>
                </c:pt>
                <c:pt idx="1">
                  <c:v>15.574999999999999</c:v>
                </c:pt>
                <c:pt idx="2">
                  <c:v>31.923930481283424</c:v>
                </c:pt>
                <c:pt idx="3">
                  <c:v>34.333716750539175</c:v>
                </c:pt>
                <c:pt idx="4">
                  <c:v>34.516019417475732</c:v>
                </c:pt>
                <c:pt idx="5">
                  <c:v>36.137271028037382</c:v>
                </c:pt>
                <c:pt idx="6">
                  <c:v>41.83037156704362</c:v>
                </c:pt>
                <c:pt idx="7">
                  <c:v>40.186666666666667</c:v>
                </c:pt>
                <c:pt idx="8">
                  <c:v>45.658658483121428</c:v>
                </c:pt>
                <c:pt idx="9">
                  <c:v>45.480106571936055</c:v>
                </c:pt>
                <c:pt idx="10">
                  <c:v>45.703346720214185</c:v>
                </c:pt>
                <c:pt idx="11">
                  <c:v>48.109453681710207</c:v>
                </c:pt>
                <c:pt idx="12">
                  <c:v>46.871017101710166</c:v>
                </c:pt>
                <c:pt idx="13">
                  <c:v>47.724033930254478</c:v>
                </c:pt>
                <c:pt idx="14">
                  <c:v>57.050991501416426</c:v>
                </c:pt>
                <c:pt idx="15">
                  <c:v>58.242931937172763</c:v>
                </c:pt>
                <c:pt idx="16">
                  <c:v>71.183505154639178</c:v>
                </c:pt>
                <c:pt idx="17">
                  <c:v>69.839514497639925</c:v>
                </c:pt>
                <c:pt idx="18">
                  <c:v>72.448471615720521</c:v>
                </c:pt>
                <c:pt idx="19">
                  <c:v>76.836418816388459</c:v>
                </c:pt>
                <c:pt idx="20">
                  <c:v>74.052958579881661</c:v>
                </c:pt>
                <c:pt idx="21">
                  <c:v>72.794029850746284</c:v>
                </c:pt>
                <c:pt idx="22">
                  <c:v>82.529326923076923</c:v>
                </c:pt>
                <c:pt idx="23">
                  <c:v>81.998034398034392</c:v>
                </c:pt>
                <c:pt idx="24">
                  <c:v>77.148603351955302</c:v>
                </c:pt>
                <c:pt idx="25">
                  <c:v>79.444692737430159</c:v>
                </c:pt>
                <c:pt idx="26">
                  <c:v>83.359924741298215</c:v>
                </c:pt>
                <c:pt idx="27">
                  <c:v>82.888442211055278</c:v>
                </c:pt>
                <c:pt idx="28">
                  <c:v>85.121613832853043</c:v>
                </c:pt>
                <c:pt idx="29">
                  <c:v>87.978558875219676</c:v>
                </c:pt>
                <c:pt idx="30">
                  <c:v>85.223814133591489</c:v>
                </c:pt>
                <c:pt idx="31">
                  <c:v>94.679454545454547</c:v>
                </c:pt>
                <c:pt idx="32">
                  <c:v>94.92774193548388</c:v>
                </c:pt>
                <c:pt idx="33">
                  <c:v>91.87921498661909</c:v>
                </c:pt>
                <c:pt idx="34">
                  <c:v>96.346046511627904</c:v>
                </c:pt>
                <c:pt idx="35">
                  <c:v>97.543999999999997</c:v>
                </c:pt>
                <c:pt idx="36">
                  <c:v>101.33562753036436</c:v>
                </c:pt>
                <c:pt idx="37">
                  <c:v>101.19509202453987</c:v>
                </c:pt>
                <c:pt idx="38">
                  <c:v>110.84545454545453</c:v>
                </c:pt>
                <c:pt idx="39">
                  <c:v>101.30281690140843</c:v>
                </c:pt>
                <c:pt idx="40">
                  <c:v>125.67018404907977</c:v>
                </c:pt>
                <c:pt idx="41">
                  <c:v>103.00775370581526</c:v>
                </c:pt>
                <c:pt idx="42">
                  <c:v>108.91050328227568</c:v>
                </c:pt>
                <c:pt idx="43">
                  <c:v>108.89743589743587</c:v>
                </c:pt>
                <c:pt idx="44">
                  <c:v>109.54139037433156</c:v>
                </c:pt>
                <c:pt idx="45">
                  <c:v>108.97727272727271</c:v>
                </c:pt>
                <c:pt idx="46">
                  <c:v>105.03857634902411</c:v>
                </c:pt>
                <c:pt idx="47">
                  <c:v>115.2267857142857</c:v>
                </c:pt>
                <c:pt idx="48">
                  <c:v>114.49657794676806</c:v>
                </c:pt>
                <c:pt idx="49">
                  <c:v>124.37387173396672</c:v>
                </c:pt>
                <c:pt idx="50">
                  <c:v>123.15338882282997</c:v>
                </c:pt>
                <c:pt idx="51">
                  <c:v>147.60260869565215</c:v>
                </c:pt>
                <c:pt idx="52">
                  <c:v>134.85937500000003</c:v>
                </c:pt>
                <c:pt idx="53">
                  <c:v>130.1676092544987</c:v>
                </c:pt>
                <c:pt idx="54">
                  <c:v>126.60222496909765</c:v>
                </c:pt>
                <c:pt idx="55">
                  <c:v>149.17777777777778</c:v>
                </c:pt>
                <c:pt idx="56">
                  <c:v>143.85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3-4D8C-8616-3DF80E0E8EAA}"/>
            </c:ext>
          </c:extLst>
        </c:ser>
        <c:ser>
          <c:idx val="1"/>
          <c:order val="1"/>
          <c:tx>
            <c:strRef>
              <c:f>'chlapci nad 12'!$R$9</c:f>
              <c:strCache>
                <c:ptCount val="1"/>
                <c:pt idx="0">
                  <c:v>Enzymová metoda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val>
            <c:numRef>
              <c:f>'chlapci nad 12'!$R$10:$R$66</c:f>
              <c:numCache>
                <c:formatCode>General</c:formatCode>
                <c:ptCount val="57"/>
                <c:pt idx="0">
                  <c:v>7.7111913357400717</c:v>
                </c:pt>
                <c:pt idx="1">
                  <c:v>8.93723849372385</c:v>
                </c:pt>
                <c:pt idx="2">
                  <c:v>19.092651757188499</c:v>
                </c:pt>
                <c:pt idx="3">
                  <c:v>20.822299651567945</c:v>
                </c:pt>
                <c:pt idx="4">
                  <c:v>20.829431438127088</c:v>
                </c:pt>
                <c:pt idx="5">
                  <c:v>21.992727272727272</c:v>
                </c:pt>
                <c:pt idx="6">
                  <c:v>25.919999999999998</c:v>
                </c:pt>
                <c:pt idx="7">
                  <c:v>26.4</c:v>
                </c:pt>
                <c:pt idx="8">
                  <c:v>27.3781512605042</c:v>
                </c:pt>
                <c:pt idx="9">
                  <c:v>28.353982300884955</c:v>
                </c:pt>
                <c:pt idx="10">
                  <c:v>28.735426008968609</c:v>
                </c:pt>
                <c:pt idx="11">
                  <c:v>29.469767441860462</c:v>
                </c:pt>
                <c:pt idx="12">
                  <c:v>30.027649769585253</c:v>
                </c:pt>
                <c:pt idx="13">
                  <c:v>30.907317073170731</c:v>
                </c:pt>
                <c:pt idx="14">
                  <c:v>36.842105263157897</c:v>
                </c:pt>
                <c:pt idx="15">
                  <c:v>37.508982035928142</c:v>
                </c:pt>
                <c:pt idx="16">
                  <c:v>45.957446808510639</c:v>
                </c:pt>
                <c:pt idx="17">
                  <c:v>48.721804511278194</c:v>
                </c:pt>
                <c:pt idx="18">
                  <c:v>49.428571428571423</c:v>
                </c:pt>
                <c:pt idx="19">
                  <c:v>49.889763779527556</c:v>
                </c:pt>
                <c:pt idx="20">
                  <c:v>51.768595041322307</c:v>
                </c:pt>
                <c:pt idx="21">
                  <c:v>52.097560975609753</c:v>
                </c:pt>
                <c:pt idx="22">
                  <c:v>54.151260504201673</c:v>
                </c:pt>
                <c:pt idx="23">
                  <c:v>54.94736842105263</c:v>
                </c:pt>
                <c:pt idx="24">
                  <c:v>55.486238532110086</c:v>
                </c:pt>
                <c:pt idx="25">
                  <c:v>57.137614678899084</c:v>
                </c:pt>
                <c:pt idx="26">
                  <c:v>57.154639175257728</c:v>
                </c:pt>
                <c:pt idx="27">
                  <c:v>59.53846153846154</c:v>
                </c:pt>
                <c:pt idx="28">
                  <c:v>60.260869565217391</c:v>
                </c:pt>
                <c:pt idx="29">
                  <c:v>63.918367346938766</c:v>
                </c:pt>
                <c:pt idx="30">
                  <c:v>67.17073170731706</c:v>
                </c:pt>
                <c:pt idx="31">
                  <c:v>68.589473684210532</c:v>
                </c:pt>
                <c:pt idx="32">
                  <c:v>69.290322580645153</c:v>
                </c:pt>
                <c:pt idx="33">
                  <c:v>69.290322580645153</c:v>
                </c:pt>
                <c:pt idx="34">
                  <c:v>72.808988764044955</c:v>
                </c:pt>
                <c:pt idx="35">
                  <c:v>74.511627906976742</c:v>
                </c:pt>
                <c:pt idx="36">
                  <c:v>76.390243902439011</c:v>
                </c:pt>
                <c:pt idx="37">
                  <c:v>79.384615384615387</c:v>
                </c:pt>
                <c:pt idx="38">
                  <c:v>81.113924050632903</c:v>
                </c:pt>
                <c:pt idx="39">
                  <c:v>81.818181818181813</c:v>
                </c:pt>
                <c:pt idx="40">
                  <c:v>82.15384615384616</c:v>
                </c:pt>
                <c:pt idx="41">
                  <c:v>85.63636363636364</c:v>
                </c:pt>
                <c:pt idx="42">
                  <c:v>87.718309859154928</c:v>
                </c:pt>
                <c:pt idx="43">
                  <c:v>88.571428571428584</c:v>
                </c:pt>
                <c:pt idx="44">
                  <c:v>90.25352112676056</c:v>
                </c:pt>
                <c:pt idx="45">
                  <c:v>91.304347826086968</c:v>
                </c:pt>
                <c:pt idx="46">
                  <c:v>93.836065573770483</c:v>
                </c:pt>
                <c:pt idx="47">
                  <c:v>97.448275862068968</c:v>
                </c:pt>
                <c:pt idx="48">
                  <c:v>97.448275862068968</c:v>
                </c:pt>
                <c:pt idx="49">
                  <c:v>97.791044776119406</c:v>
                </c:pt>
                <c:pt idx="50">
                  <c:v>101.25</c:v>
                </c:pt>
                <c:pt idx="51">
                  <c:v>106.2</c:v>
                </c:pt>
                <c:pt idx="52">
                  <c:v>109.83050847457628</c:v>
                </c:pt>
                <c:pt idx="53">
                  <c:v>117.33333333333333</c:v>
                </c:pt>
                <c:pt idx="54">
                  <c:v>123.23076923076923</c:v>
                </c:pt>
                <c:pt idx="55">
                  <c:v>134.04255319148936</c:v>
                </c:pt>
                <c:pt idx="56">
                  <c:v>134.7906976744186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3-4D8C-8616-3DF80E0E8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1877184"/>
        <c:axId val="411873248"/>
      </c:barChart>
      <c:catAx>
        <c:axId val="411877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/>
                  <a:t>číslo pacienta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873248"/>
        <c:crosses val="autoZero"/>
        <c:auto val="1"/>
        <c:lblAlgn val="ctr"/>
        <c:lblOffset val="100"/>
        <c:noMultiLvlLbl val="0"/>
      </c:catAx>
      <c:valAx>
        <c:axId val="41187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1" i="0" dirty="0" err="1"/>
                  <a:t>eGFR</a:t>
                </a:r>
                <a:r>
                  <a:rPr lang="cs-CZ" sz="1400" b="1" i="0" dirty="0"/>
                  <a:t> (ml/min/1,73 m</a:t>
                </a:r>
                <a:r>
                  <a:rPr lang="cs-CZ" sz="1400" b="1" i="0" baseline="30000" dirty="0"/>
                  <a:t>2</a:t>
                </a:r>
                <a:r>
                  <a:rPr lang="cs-CZ" sz="1400" b="1" i="0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877184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'chlapci nad 12'!$G$9</c:f>
              <c:strCache>
                <c:ptCount val="1"/>
                <c:pt idx="0">
                  <c:v>Jaffého metoda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val>
            <c:numRef>
              <c:f>'chlapci nad 12'!$G$10:$G$66</c:f>
              <c:numCache>
                <c:formatCode>General</c:formatCode>
                <c:ptCount val="57"/>
                <c:pt idx="0">
                  <c:v>672.7</c:v>
                </c:pt>
                <c:pt idx="1">
                  <c:v>657.6</c:v>
                </c:pt>
                <c:pt idx="2">
                  <c:v>299.2</c:v>
                </c:pt>
                <c:pt idx="3">
                  <c:v>278.2</c:v>
                </c:pt>
                <c:pt idx="4">
                  <c:v>288.39999999999998</c:v>
                </c:pt>
                <c:pt idx="5">
                  <c:v>267.5</c:v>
                </c:pt>
                <c:pt idx="6">
                  <c:v>247.6</c:v>
                </c:pt>
                <c:pt idx="7">
                  <c:v>220.5</c:v>
                </c:pt>
                <c:pt idx="8">
                  <c:v>228.1</c:v>
                </c:pt>
                <c:pt idx="9">
                  <c:v>225.2</c:v>
                </c:pt>
                <c:pt idx="10">
                  <c:v>224.1</c:v>
                </c:pt>
                <c:pt idx="11">
                  <c:v>210.5</c:v>
                </c:pt>
                <c:pt idx="12">
                  <c:v>222.2</c:v>
                </c:pt>
                <c:pt idx="13">
                  <c:v>212.2</c:v>
                </c:pt>
                <c:pt idx="14">
                  <c:v>176.5</c:v>
                </c:pt>
                <c:pt idx="15">
                  <c:v>171.9</c:v>
                </c:pt>
                <c:pt idx="16">
                  <c:v>145.5</c:v>
                </c:pt>
                <c:pt idx="17">
                  <c:v>148.30000000000001</c:v>
                </c:pt>
                <c:pt idx="18">
                  <c:v>137.4</c:v>
                </c:pt>
                <c:pt idx="19">
                  <c:v>131.80000000000001</c:v>
                </c:pt>
                <c:pt idx="20">
                  <c:v>135.19999999999999</c:v>
                </c:pt>
                <c:pt idx="21">
                  <c:v>140.69999999999999</c:v>
                </c:pt>
                <c:pt idx="22">
                  <c:v>124.8</c:v>
                </c:pt>
                <c:pt idx="23">
                  <c:v>122.1</c:v>
                </c:pt>
                <c:pt idx="24">
                  <c:v>125.3</c:v>
                </c:pt>
                <c:pt idx="25">
                  <c:v>125.3</c:v>
                </c:pt>
                <c:pt idx="26">
                  <c:v>106.3</c:v>
                </c:pt>
                <c:pt idx="27">
                  <c:v>119.4</c:v>
                </c:pt>
                <c:pt idx="28">
                  <c:v>104.1</c:v>
                </c:pt>
                <c:pt idx="29">
                  <c:v>113.8</c:v>
                </c:pt>
                <c:pt idx="30">
                  <c:v>103.3</c:v>
                </c:pt>
                <c:pt idx="31">
                  <c:v>110</c:v>
                </c:pt>
                <c:pt idx="32">
                  <c:v>108.5</c:v>
                </c:pt>
                <c:pt idx="33">
                  <c:v>112.1</c:v>
                </c:pt>
                <c:pt idx="34">
                  <c:v>107.5</c:v>
                </c:pt>
                <c:pt idx="35">
                  <c:v>105</c:v>
                </c:pt>
                <c:pt idx="36">
                  <c:v>98.8</c:v>
                </c:pt>
                <c:pt idx="37">
                  <c:v>97.8</c:v>
                </c:pt>
                <c:pt idx="38">
                  <c:v>92.4</c:v>
                </c:pt>
                <c:pt idx="39">
                  <c:v>99.4</c:v>
                </c:pt>
                <c:pt idx="40">
                  <c:v>81.5</c:v>
                </c:pt>
                <c:pt idx="41">
                  <c:v>87.7</c:v>
                </c:pt>
                <c:pt idx="42">
                  <c:v>91.4</c:v>
                </c:pt>
                <c:pt idx="43">
                  <c:v>81.900000000000006</c:v>
                </c:pt>
                <c:pt idx="44">
                  <c:v>93.5</c:v>
                </c:pt>
                <c:pt idx="45">
                  <c:v>92.4</c:v>
                </c:pt>
                <c:pt idx="46">
                  <c:v>87.1</c:v>
                </c:pt>
                <c:pt idx="47">
                  <c:v>78.400000000000006</c:v>
                </c:pt>
                <c:pt idx="48">
                  <c:v>78.900000000000006</c:v>
                </c:pt>
                <c:pt idx="49">
                  <c:v>84.2</c:v>
                </c:pt>
                <c:pt idx="50">
                  <c:v>84.1</c:v>
                </c:pt>
                <c:pt idx="51">
                  <c:v>69</c:v>
                </c:pt>
                <c:pt idx="52">
                  <c:v>76.8</c:v>
                </c:pt>
                <c:pt idx="53">
                  <c:v>77.8</c:v>
                </c:pt>
                <c:pt idx="54">
                  <c:v>80.900000000000006</c:v>
                </c:pt>
                <c:pt idx="55">
                  <c:v>67.5</c:v>
                </c:pt>
                <c:pt idx="56">
                  <c:v>64.400000000000006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D2-4EC4-9B5E-0345CE87BAAB}"/>
            </c:ext>
          </c:extLst>
        </c:ser>
        <c:ser>
          <c:idx val="1"/>
          <c:order val="1"/>
          <c:tx>
            <c:strRef>
              <c:f>'chlapci nad 12'!$H$9</c:f>
              <c:strCache>
                <c:ptCount val="1"/>
                <c:pt idx="0">
                  <c:v>Enzymová metoda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val>
            <c:numRef>
              <c:f>'chlapci nad 12'!$H$10:$H$66</c:f>
              <c:numCache>
                <c:formatCode>General</c:formatCode>
                <c:ptCount val="57"/>
                <c:pt idx="0">
                  <c:v>831</c:v>
                </c:pt>
                <c:pt idx="1">
                  <c:v>717</c:v>
                </c:pt>
                <c:pt idx="2">
                  <c:v>313</c:v>
                </c:pt>
                <c:pt idx="3">
                  <c:v>287</c:v>
                </c:pt>
                <c:pt idx="4">
                  <c:v>299</c:v>
                </c:pt>
                <c:pt idx="5">
                  <c:v>275</c:v>
                </c:pt>
                <c:pt idx="6">
                  <c:v>250</c:v>
                </c:pt>
                <c:pt idx="7">
                  <c:v>210</c:v>
                </c:pt>
                <c:pt idx="8">
                  <c:v>238</c:v>
                </c:pt>
                <c:pt idx="9">
                  <c:v>226</c:v>
                </c:pt>
                <c:pt idx="10">
                  <c:v>223</c:v>
                </c:pt>
                <c:pt idx="11">
                  <c:v>215</c:v>
                </c:pt>
                <c:pt idx="12">
                  <c:v>217</c:v>
                </c:pt>
                <c:pt idx="13">
                  <c:v>205</c:v>
                </c:pt>
                <c:pt idx="14">
                  <c:v>171</c:v>
                </c:pt>
                <c:pt idx="15">
                  <c:v>167</c:v>
                </c:pt>
                <c:pt idx="16">
                  <c:v>141</c:v>
                </c:pt>
                <c:pt idx="17">
                  <c:v>133</c:v>
                </c:pt>
                <c:pt idx="18">
                  <c:v>126</c:v>
                </c:pt>
                <c:pt idx="19">
                  <c:v>127</c:v>
                </c:pt>
                <c:pt idx="20">
                  <c:v>121</c:v>
                </c:pt>
                <c:pt idx="21">
                  <c:v>123</c:v>
                </c:pt>
                <c:pt idx="22">
                  <c:v>119</c:v>
                </c:pt>
                <c:pt idx="23">
                  <c:v>114</c:v>
                </c:pt>
                <c:pt idx="24">
                  <c:v>109</c:v>
                </c:pt>
                <c:pt idx="25">
                  <c:v>109</c:v>
                </c:pt>
                <c:pt idx="26">
                  <c:v>97</c:v>
                </c:pt>
                <c:pt idx="27">
                  <c:v>104</c:v>
                </c:pt>
                <c:pt idx="28">
                  <c:v>92</c:v>
                </c:pt>
                <c:pt idx="29">
                  <c:v>98</c:v>
                </c:pt>
                <c:pt idx="30">
                  <c:v>82</c:v>
                </c:pt>
                <c:pt idx="31">
                  <c:v>95</c:v>
                </c:pt>
                <c:pt idx="32">
                  <c:v>93</c:v>
                </c:pt>
                <c:pt idx="33">
                  <c:v>93</c:v>
                </c:pt>
                <c:pt idx="34">
                  <c:v>89</c:v>
                </c:pt>
                <c:pt idx="35">
                  <c:v>86</c:v>
                </c:pt>
                <c:pt idx="36">
                  <c:v>82</c:v>
                </c:pt>
                <c:pt idx="37">
                  <c:v>78</c:v>
                </c:pt>
                <c:pt idx="38">
                  <c:v>79</c:v>
                </c:pt>
                <c:pt idx="39">
                  <c:v>77</c:v>
                </c:pt>
                <c:pt idx="40">
                  <c:v>78</c:v>
                </c:pt>
                <c:pt idx="41">
                  <c:v>66</c:v>
                </c:pt>
                <c:pt idx="42">
                  <c:v>71</c:v>
                </c:pt>
                <c:pt idx="43">
                  <c:v>63</c:v>
                </c:pt>
                <c:pt idx="44">
                  <c:v>71</c:v>
                </c:pt>
                <c:pt idx="45">
                  <c:v>69</c:v>
                </c:pt>
                <c:pt idx="46">
                  <c:v>61</c:v>
                </c:pt>
                <c:pt idx="47">
                  <c:v>58</c:v>
                </c:pt>
                <c:pt idx="48">
                  <c:v>58</c:v>
                </c:pt>
                <c:pt idx="49">
                  <c:v>67</c:v>
                </c:pt>
                <c:pt idx="50">
                  <c:v>64</c:v>
                </c:pt>
                <c:pt idx="51">
                  <c:v>60</c:v>
                </c:pt>
                <c:pt idx="52">
                  <c:v>59</c:v>
                </c:pt>
                <c:pt idx="53">
                  <c:v>54</c:v>
                </c:pt>
                <c:pt idx="54">
                  <c:v>52</c:v>
                </c:pt>
                <c:pt idx="55">
                  <c:v>47</c:v>
                </c:pt>
                <c:pt idx="5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D2-4EC4-9B5E-0345CE87B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0932040"/>
        <c:axId val="517879864"/>
      </c:barChart>
      <c:catAx>
        <c:axId val="3409320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7879864"/>
        <c:crosses val="autoZero"/>
        <c:auto val="1"/>
        <c:lblAlgn val="ctr"/>
        <c:lblOffset val="100"/>
        <c:noMultiLvlLbl val="0"/>
      </c:catAx>
      <c:valAx>
        <c:axId val="51787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400" b="1" i="0" baseline="0"/>
                  <a:t>sérový kreatinin (umol/l)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0932040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'Bruno (eGF) (2)'!$Q$9</c:f>
              <c:strCache>
                <c:ptCount val="1"/>
                <c:pt idx="0">
                  <c:v>Jaffého metoda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val>
            <c:numRef>
              <c:f>'Bruno (eGF) (2)'!$Q$10:$Q$24</c:f>
              <c:numCache>
                <c:formatCode>General</c:formatCode>
                <c:ptCount val="15"/>
                <c:pt idx="0">
                  <c:v>7.1306740027510322</c:v>
                </c:pt>
                <c:pt idx="1">
                  <c:v>8.4097289448209107</c:v>
                </c:pt>
                <c:pt idx="2">
                  <c:v>10.888524590163936</c:v>
                </c:pt>
                <c:pt idx="3">
                  <c:v>10.652054794520549</c:v>
                </c:pt>
                <c:pt idx="4">
                  <c:v>15.225390218522371</c:v>
                </c:pt>
                <c:pt idx="5">
                  <c:v>13.312788906009247</c:v>
                </c:pt>
                <c:pt idx="6">
                  <c:v>15.574999999999999</c:v>
                </c:pt>
                <c:pt idx="7">
                  <c:v>13.292524094816361</c:v>
                </c:pt>
                <c:pt idx="8">
                  <c:v>14.512071156289707</c:v>
                </c:pt>
                <c:pt idx="9">
                  <c:v>15.652173913043478</c:v>
                </c:pt>
                <c:pt idx="10">
                  <c:v>18.494156020657787</c:v>
                </c:pt>
                <c:pt idx="11">
                  <c:v>18.501699524133244</c:v>
                </c:pt>
                <c:pt idx="12">
                  <c:v>18.041763341067288</c:v>
                </c:pt>
                <c:pt idx="13">
                  <c:v>18.82030696576151</c:v>
                </c:pt>
                <c:pt idx="14">
                  <c:v>20.833982852689012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C-4160-A737-8EF8AAD8295D}"/>
            </c:ext>
          </c:extLst>
        </c:ser>
        <c:ser>
          <c:idx val="1"/>
          <c:order val="1"/>
          <c:tx>
            <c:strRef>
              <c:f>'Bruno (eGF) (2)'!$R$9</c:f>
              <c:strCache>
                <c:ptCount val="1"/>
                <c:pt idx="0">
                  <c:v>Enzymová metoda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val>
            <c:numRef>
              <c:f>'Bruno (eGF) (2)'!$R$10:$R$24</c:f>
              <c:numCache>
                <c:formatCode>General</c:formatCode>
                <c:ptCount val="15"/>
                <c:pt idx="0">
                  <c:v>4.847124824684431</c:v>
                </c:pt>
                <c:pt idx="1">
                  <c:v>5.5533980582524274</c:v>
                </c:pt>
                <c:pt idx="2">
                  <c:v>7.235294117647058</c:v>
                </c:pt>
                <c:pt idx="3">
                  <c:v>7.2517985611510793</c:v>
                </c:pt>
                <c:pt idx="4">
                  <c:v>7.7111913357400717</c:v>
                </c:pt>
                <c:pt idx="5">
                  <c:v>8.5459940652818993</c:v>
                </c:pt>
                <c:pt idx="6">
                  <c:v>8.93723849372385</c:v>
                </c:pt>
                <c:pt idx="7">
                  <c:v>9.264705882352942</c:v>
                </c:pt>
                <c:pt idx="8">
                  <c:v>9.6410256410256405</c:v>
                </c:pt>
                <c:pt idx="9">
                  <c:v>10.76923076923077</c:v>
                </c:pt>
                <c:pt idx="10">
                  <c:v>12.923076923076923</c:v>
                </c:pt>
                <c:pt idx="11">
                  <c:v>12.923076923076923</c:v>
                </c:pt>
                <c:pt idx="12">
                  <c:v>13.006451612903227</c:v>
                </c:pt>
                <c:pt idx="13">
                  <c:v>13.033112582781456</c:v>
                </c:pt>
                <c:pt idx="14">
                  <c:v>14.52322738386308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CC-4160-A737-8EF8AAD82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08448376"/>
        <c:axId val="508448048"/>
      </c:barChart>
      <c:catAx>
        <c:axId val="508448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/>
                  <a:t>číslo pacienta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448048"/>
        <c:crosses val="autoZero"/>
        <c:auto val="1"/>
        <c:lblAlgn val="ctr"/>
        <c:lblOffset val="100"/>
        <c:noMultiLvlLbl val="0"/>
      </c:catAx>
      <c:valAx>
        <c:axId val="50844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 dirty="0" err="1"/>
                  <a:t>eGFR</a:t>
                </a:r>
                <a:r>
                  <a:rPr lang="cs-CZ" sz="1600" dirty="0"/>
                  <a:t> (ml/min/1.73m</a:t>
                </a:r>
                <a:r>
                  <a:rPr lang="cs-CZ" sz="1600" baseline="30000" dirty="0"/>
                  <a:t>2</a:t>
                </a:r>
                <a:r>
                  <a:rPr lang="cs-CZ" sz="1600" dirty="0"/>
                  <a:t>)</a:t>
                </a:r>
              </a:p>
            </c:rich>
          </c:tx>
          <c:layout>
            <c:manualLayout>
              <c:xMode val="edge"/>
              <c:yMode val="edge"/>
              <c:x val="8.9371980676328493E-3"/>
              <c:y val="0.218558751354181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448376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6953E-920D-F8CC-A049-016CCF027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BD5AB0-8B2D-101C-45E5-3D539DBA1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A5455B-D688-80A1-0B04-A107004B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BD98-FA72-4CE9-8F0F-1C951998C494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BCFB60-2DE7-1658-DBC8-CE7A4B3F2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520D37-A12A-7490-AE28-B5B985F6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A37-B914-449D-806D-315667A25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20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C655B-7733-852C-379D-092C483B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5FD596-0C71-CCD9-FF52-CCC93FA44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AAD8AF-C16A-A88C-A469-92886F3A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BD98-FA72-4CE9-8F0F-1C951998C494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FE301D-EAE7-2F42-E27E-D2244412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42CD02-C0DF-ED4E-2443-39843E39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A37-B914-449D-806D-315667A25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53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7CE215-E26C-5160-782E-486E71A1A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5D68B3D-85CD-FA08-5368-5FADB0AA1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B6332C-2500-7919-D971-D80910A1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BD98-FA72-4CE9-8F0F-1C951998C494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F8E6BB-DBF9-60D6-A3B6-A49CA6D8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788147-45E5-95BB-D894-E61B0D74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A37-B914-449D-806D-315667A25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24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35B79-204A-06D2-3D82-2FC24A0A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EB0712-D0BD-4619-7382-3254A2A13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3B0E97-959B-F97C-1150-6BC1F057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BD98-FA72-4CE9-8F0F-1C951998C494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1DABD3-C2BE-1D85-5D5C-D7A9624B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FB5926-15D8-7F53-84A8-13F74AE6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A37-B914-449D-806D-315667A25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17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CFC2F-5E04-1316-C323-79F772C0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E7B753-7395-DA4B-CFCD-D6B1D0D03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12C4EB-83B2-75A7-F01B-267CCA183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BD98-FA72-4CE9-8F0F-1C951998C494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950E28-4066-8D14-5DAE-9C1A8152D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5F7930-22DE-B8DE-2F20-AEB9CEED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A37-B914-449D-806D-315667A25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79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739E8-6CFB-CBC0-600D-35D2F30C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BBBBE5-726F-AE48-10D2-3758F742F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78EB61-03E0-3C05-88EC-A59629176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07A36D-D7DD-065D-D684-EFFC5347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BD98-FA72-4CE9-8F0F-1C951998C494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D33D49-F5E7-4CCE-8EC9-71982C9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C9ECB9-2134-9A38-EA51-B6772481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A37-B914-449D-806D-315667A25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5484A-AEFB-E2E5-60A2-D19190C37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430678-60DD-FE8A-F9AC-B043FA971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D5C46D-C30F-3CA1-044F-FB3655C78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BA366E9-83F0-EED9-6557-C98278171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E51A1B6-95CC-4EDA-83C5-047ADF209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FAADF33-D202-C8AC-79D0-5EB24A3D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BD98-FA72-4CE9-8F0F-1C951998C494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0D45AF2-15AE-D320-799A-439679F5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A00BCB-87DC-D2E8-18D2-BF8DA828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A37-B914-449D-806D-315667A25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48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8F964-0ECF-1E5C-6978-B7EFD5966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8BC639F-1421-77AB-2602-E16688CB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BD98-FA72-4CE9-8F0F-1C951998C494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56DEE8C-5BB4-F545-2F4C-6B27A758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0E68BD-30CB-934C-91AF-0B29A31C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A37-B914-449D-806D-315667A25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47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5D9112C-13B8-A922-83BF-B9B3A4F1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BD98-FA72-4CE9-8F0F-1C951998C494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6284C6-BDEA-972E-D570-F1CB5D454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12CAEC-CE62-98EA-04CF-C1F5EA13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A37-B914-449D-806D-315667A25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5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206F4-7F37-E258-D771-2463B475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27172A-E923-8864-B092-025A789D4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042D17-4EF0-F396-3A1E-3F470FB7F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14797-D037-5093-F886-203B56D65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BD98-FA72-4CE9-8F0F-1C951998C494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EAE925-80D5-3B9F-9DA0-261C0DC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5B309F-D37A-C919-1E08-7E0B0E62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A37-B914-449D-806D-315667A25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20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E0CD1-E69C-7428-CF0D-3DE0C993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8E45164-F709-270B-62CE-B0994A8DD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41F848-397B-6E90-CD59-5780C2E67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93E0E9-9EBA-9939-6C0D-02776791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BD98-FA72-4CE9-8F0F-1C951998C494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838EDB-5425-60ED-4880-B743C482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AF7EA2-19F3-8BFB-27F1-48007FAC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7A37-B914-449D-806D-315667A25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49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AF16C81-8BE3-37B2-FE56-53B8E9698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9774C5-A621-C0DD-54B0-3E272A8D2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A1F3CD-2BC3-9B8E-B0C9-9CFD3549D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BD98-FA72-4CE9-8F0F-1C951998C494}" type="datetimeFigureOut">
              <a:rPr lang="cs-CZ" smtClean="0"/>
              <a:t>17.09.2022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437531-3E05-07C4-4F2D-BB1617A89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22ED03-01D6-CFA9-C436-3ACBFA08E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17A37-B914-449D-806D-315667A25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80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3501A-6EE2-85B0-F52C-B38595C8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455" y="1122363"/>
            <a:ext cx="10628851" cy="2426180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rgbClr val="0070C0"/>
                </a:solidFill>
              </a:rPr>
              <a:t>Je odhad glomerulární filtrace ze sérového kreatininu u dětí s onemocněním ledvin opravdu spolehlivý?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457440-EAA6-C1EF-4DBD-38F6D3434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2097"/>
            <a:ext cx="9144000" cy="2426180"/>
          </a:xfrm>
        </p:spPr>
        <p:txBody>
          <a:bodyPr>
            <a:normAutofit/>
          </a:bodyPr>
          <a:lstStyle/>
          <a:p>
            <a:r>
              <a:rPr lang="cs-CZ" dirty="0"/>
              <a:t> Magdaléna Fořtová, Bruno Sopko, Richard Průša, Tomáš </a:t>
            </a:r>
            <a:r>
              <a:rPr lang="cs-CZ" dirty="0" err="1"/>
              <a:t>Seeman</a:t>
            </a:r>
            <a:endParaRPr lang="cs-CZ" dirty="0"/>
          </a:p>
          <a:p>
            <a:endParaRPr lang="cs-CZ" sz="1600" dirty="0"/>
          </a:p>
          <a:p>
            <a:r>
              <a:rPr lang="cs-CZ" i="1" dirty="0"/>
              <a:t>Ústav lékařské chemie a klinické biochemie 2. LF UK a FN Motol</a:t>
            </a:r>
          </a:p>
          <a:p>
            <a:endParaRPr lang="cs-CZ" dirty="0"/>
          </a:p>
          <a:p>
            <a:r>
              <a:rPr lang="cs-CZ" b="1" dirty="0"/>
              <a:t>FONS 2022</a:t>
            </a:r>
          </a:p>
        </p:txBody>
      </p:sp>
    </p:spTree>
    <p:extLst>
      <p:ext uri="{BB962C8B-B14F-4D97-AF65-F5344CB8AC3E}">
        <p14:creationId xmlns:p14="http://schemas.microsoft.com/office/powerpoint/2010/main" val="298467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>
            <a:extLst>
              <a:ext uri="{FF2B5EF4-FFF2-40B4-BE49-F238E27FC236}">
                <a16:creationId xmlns:a16="http://schemas.microsoft.com/office/drawing/2014/main" id="{3D86466C-976A-4C4D-A645-DE3DDF699A85}"/>
              </a:ext>
            </a:extLst>
          </p:cNvPr>
          <p:cNvGrpSpPr/>
          <p:nvPr/>
        </p:nvGrpSpPr>
        <p:grpSpPr>
          <a:xfrm>
            <a:off x="3454090" y="320511"/>
            <a:ext cx="8348269" cy="6537489"/>
            <a:chOff x="409230" y="320511"/>
            <a:chExt cx="8348269" cy="6537489"/>
          </a:xfrm>
        </p:grpSpPr>
        <p:graphicFrame>
          <p:nvGraphicFramePr>
            <p:cNvPr id="7" name="Graf 6">
              <a:extLst>
                <a:ext uri="{FF2B5EF4-FFF2-40B4-BE49-F238E27FC236}">
                  <a16:creationId xmlns:a16="http://schemas.microsoft.com/office/drawing/2014/main" id="{84A03A15-C5F6-45FB-AFB8-F5CB331BAFA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09230" y="3271101"/>
            <a:ext cx="8329417" cy="35868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0" name="Graf 9">
              <a:extLst>
                <a:ext uri="{FF2B5EF4-FFF2-40B4-BE49-F238E27FC236}">
                  <a16:creationId xmlns:a16="http://schemas.microsoft.com/office/drawing/2014/main" id="{75A5A420-B165-4E32-A35B-05F2EF2748D2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28082" y="320511"/>
            <a:ext cx="8329417" cy="29505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F319136-0D79-4E12-BDB4-287DAC908FF2}"/>
              </a:ext>
            </a:extLst>
          </p:cNvPr>
          <p:cNvSpPr txBox="1"/>
          <p:nvPr/>
        </p:nvSpPr>
        <p:spPr>
          <a:xfrm>
            <a:off x="549111" y="885832"/>
            <a:ext cx="282568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Sérový kreatinin            a </a:t>
            </a:r>
            <a:r>
              <a:rPr lang="cs-CZ" sz="36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eGFR</a:t>
            </a:r>
            <a:r>
              <a:rPr lang="cs-CZ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Jaffé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vs. </a:t>
            </a:r>
            <a:r>
              <a:rPr lang="cs-CZ" sz="28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28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nzymový</a:t>
            </a:r>
            <a:r>
              <a:rPr lang="cs-CZ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kreatinin)                                                     u chlapců                       s onemocněním ledvin                     starších 12 let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5501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4AA82-A4A3-4AE4-B33B-0CA313FC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87" y="476099"/>
            <a:ext cx="10867826" cy="1552248"/>
          </a:xfrm>
        </p:spPr>
        <p:txBody>
          <a:bodyPr>
            <a:normAutofit fontScale="90000"/>
          </a:bodyPr>
          <a:lstStyle/>
          <a:p>
            <a:r>
              <a:rPr lang="cs-CZ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eGFR</a:t>
            </a:r>
            <a:r>
              <a:rPr lang="cs-CZ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odvozená z </a:t>
            </a:r>
            <a:r>
              <a:rPr lang="cs-CZ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Jaffého</a:t>
            </a:r>
            <a:r>
              <a:rPr lang="cs-CZ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vs. </a:t>
            </a:r>
            <a:r>
              <a:rPr lang="cs-CZ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nzymového kreatininu                                                     u dětí se selháním ledvin (</a:t>
            </a:r>
            <a:r>
              <a:rPr lang="cs-CZ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eGFR</a:t>
            </a:r>
            <a:r>
              <a:rPr lang="cs-CZ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enz</a:t>
            </a:r>
            <a:r>
              <a:rPr lang="cs-CZ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˂ </a:t>
            </a:r>
            <a:r>
              <a:rPr lang="cs-CZ" sz="4000" b="1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 ml/min/1,73 m</a:t>
            </a:r>
            <a:r>
              <a:rPr lang="cs-CZ" sz="4000" b="1" baseline="300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4000" b="1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7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(N= 15; 7 chlapců; věk: medián 10,3 let</a:t>
            </a:r>
            <a:r>
              <a:rPr lang="cs-CZ" sz="270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2700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1,7 – 15,9 let)</a:t>
            </a:r>
            <a:endParaRPr lang="cs-CZ" sz="2700" dirty="0">
              <a:latin typeface="+mn-lt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71FB3B0-FA45-4EA7-A193-F4970ABF0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728782"/>
              </p:ext>
            </p:extLst>
          </p:nvPr>
        </p:nvGraphicFramePr>
        <p:xfrm>
          <a:off x="838200" y="216729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64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9BC4F-9967-ED63-3F89-8F956E85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19" y="176066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0070C0"/>
                </a:solidFill>
              </a:rPr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360F4-9815-0E8D-6C43-CDA8824F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20" y="1484851"/>
            <a:ext cx="10925961" cy="49912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Odhad GFR závisí na přesnosti měření 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sérového kreatininu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koeficientu F                          ve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Schwartzově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vzorci.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hodnoty S-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60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μmol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/l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Jaffého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metodou byly hodnoty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eGFR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podle očekávání nižší s vyšším S-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ve srovnání s enzymovou metodou.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Hodnoty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eGFR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byly paradoxně vyšší u všech pacientů se S-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nad 100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μmol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/l            při použití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Jaffého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metody. Tento paradox byl patrný zejména u dospívajících chlapců, a to především kvůli odlišnému koeficientu F použitému pro výpočet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eGFR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Tyto vlivy mohou mít závažné klinické důsledky především u dětí s pokročilým chronickým onemocněním ledvin stadia 4 a 5, kdy enzymová metoda poskytuje významně nižší hodnoty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eGFR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1645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C3189-2F59-769A-86E1-97A00DDE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016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Cíle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3A4156-A289-9D65-5C6E-4D51E88FF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3482"/>
            <a:ext cx="10515600" cy="42674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cs-CZ" dirty="0"/>
              <a:t>Porovnání metod stanovení sérového kreatininu (S-</a:t>
            </a:r>
            <a:r>
              <a:rPr lang="cs-CZ" dirty="0" err="1"/>
              <a:t>Kr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cs-CZ" dirty="0"/>
              <a:t>Zhodnocení vlivu použité metody na odhad glomerulární filtrace (</a:t>
            </a:r>
            <a:r>
              <a:rPr lang="cs-CZ" dirty="0" err="1"/>
              <a:t>eGFR</a:t>
            </a:r>
            <a:r>
              <a:rPr lang="cs-CZ" dirty="0"/>
              <a:t>) u dětí s onemocněním ledvin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00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BEC14-AAF9-A55A-9050-89F7B7DE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Soubor pacientů a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B68D92-8A7B-BE0E-ED72-171E6A695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014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ea typeface="Times New Roman" panose="02020603050405020304" pitchFamily="18" charset="0"/>
              </a:rPr>
              <a:t>168 </a:t>
            </a:r>
            <a:r>
              <a:rPr lang="cs-CZ" dirty="0">
                <a:effectLst/>
                <a:ea typeface="Times New Roman" panose="02020603050405020304" pitchFamily="18" charset="0"/>
              </a:rPr>
              <a:t>dětí</a:t>
            </a:r>
            <a:r>
              <a:rPr lang="en-GB" dirty="0">
                <a:effectLst/>
                <a:ea typeface="Times New Roman" panose="02020603050405020304" pitchFamily="18" charset="0"/>
              </a:rPr>
              <a:t> (102 </a:t>
            </a:r>
            <a:r>
              <a:rPr lang="cs-CZ" dirty="0">
                <a:effectLst/>
                <a:ea typeface="Times New Roman" panose="02020603050405020304" pitchFamily="18" charset="0"/>
              </a:rPr>
              <a:t>chlapců, 66 dívek</a:t>
            </a:r>
            <a:r>
              <a:rPr lang="en-GB" dirty="0">
                <a:effectLst/>
                <a:ea typeface="Times New Roman" panose="02020603050405020304" pitchFamily="18" charset="0"/>
              </a:rPr>
              <a:t>) 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r>
              <a:rPr lang="en-GB" dirty="0">
                <a:effectLst/>
                <a:ea typeface="Times New Roman" panose="02020603050405020304" pitchFamily="18" charset="0"/>
              </a:rPr>
              <a:t>A</a:t>
            </a:r>
            <a:r>
              <a:rPr lang="cs-CZ" dirty="0">
                <a:effectLst/>
                <a:ea typeface="Times New Roman" panose="02020603050405020304" pitchFamily="18" charset="0"/>
              </a:rPr>
              <a:t>kutní nebo chronické onemocnění ledvin</a:t>
            </a:r>
            <a:r>
              <a:rPr lang="en-GB" dirty="0">
                <a:effectLst/>
                <a:ea typeface="Times New Roman" panose="02020603050405020304" pitchFamily="18" charset="0"/>
              </a:rPr>
              <a:t> 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r>
              <a:rPr lang="cs-CZ" dirty="0">
                <a:effectLst/>
                <a:ea typeface="Times New Roman" panose="02020603050405020304" pitchFamily="18" charset="0"/>
              </a:rPr>
              <a:t>Věk: </a:t>
            </a:r>
            <a:r>
              <a:rPr lang="en-GB" dirty="0" err="1">
                <a:effectLst/>
                <a:ea typeface="Times New Roman" panose="02020603050405020304" pitchFamily="18" charset="0"/>
              </a:rPr>
              <a:t>medi</a:t>
            </a:r>
            <a:r>
              <a:rPr lang="cs-CZ" dirty="0">
                <a:effectLst/>
                <a:ea typeface="Times New Roman" panose="02020603050405020304" pitchFamily="18" charset="0"/>
              </a:rPr>
              <a:t>á</a:t>
            </a:r>
            <a:r>
              <a:rPr lang="en-GB" dirty="0">
                <a:effectLst/>
                <a:ea typeface="Times New Roman" panose="02020603050405020304" pitchFamily="18" charset="0"/>
              </a:rPr>
              <a:t>n</a:t>
            </a:r>
            <a:r>
              <a:rPr lang="cs-CZ" dirty="0">
                <a:effectLst/>
                <a:ea typeface="Times New Roman" panose="02020603050405020304" pitchFamily="18" charset="0"/>
              </a:rPr>
              <a:t> </a:t>
            </a:r>
            <a:r>
              <a:rPr lang="en-GB" dirty="0">
                <a:effectLst/>
                <a:ea typeface="Times New Roman" panose="02020603050405020304" pitchFamily="18" charset="0"/>
              </a:rPr>
              <a:t>12</a:t>
            </a:r>
            <a:r>
              <a:rPr lang="cs-CZ" dirty="0">
                <a:effectLst/>
                <a:ea typeface="Times New Roman" panose="02020603050405020304" pitchFamily="18" charset="0"/>
              </a:rPr>
              <a:t>,</a:t>
            </a:r>
            <a:r>
              <a:rPr lang="en-GB" dirty="0">
                <a:effectLst/>
                <a:ea typeface="Times New Roman" panose="02020603050405020304" pitchFamily="18" charset="0"/>
              </a:rPr>
              <a:t>8</a:t>
            </a:r>
            <a:r>
              <a:rPr lang="cs-CZ" dirty="0">
                <a:effectLst/>
                <a:ea typeface="Times New Roman" panose="02020603050405020304" pitchFamily="18" charset="0"/>
              </a:rPr>
              <a:t> let </a:t>
            </a:r>
            <a:r>
              <a:rPr lang="en-GB" dirty="0">
                <a:effectLst/>
                <a:ea typeface="Times New Roman" panose="02020603050405020304" pitchFamily="18" charset="0"/>
              </a:rPr>
              <a:t>(1</a:t>
            </a:r>
            <a:r>
              <a:rPr lang="cs-CZ" dirty="0">
                <a:effectLst/>
                <a:ea typeface="Times New Roman" panose="02020603050405020304" pitchFamily="18" charset="0"/>
              </a:rPr>
              <a:t>,</a:t>
            </a:r>
            <a:r>
              <a:rPr lang="en-GB" dirty="0">
                <a:effectLst/>
                <a:ea typeface="Times New Roman" panose="02020603050405020304" pitchFamily="18" charset="0"/>
              </a:rPr>
              <a:t>7</a:t>
            </a:r>
            <a:r>
              <a:rPr lang="cs-CZ" dirty="0">
                <a:effectLst/>
                <a:ea typeface="Times New Roman" panose="02020603050405020304" pitchFamily="18" charset="0"/>
              </a:rPr>
              <a:t> – </a:t>
            </a:r>
            <a:r>
              <a:rPr lang="en-GB" dirty="0">
                <a:effectLst/>
                <a:ea typeface="Times New Roman" panose="02020603050405020304" pitchFamily="18" charset="0"/>
              </a:rPr>
              <a:t>15</a:t>
            </a:r>
            <a:r>
              <a:rPr lang="cs-CZ" dirty="0">
                <a:effectLst/>
                <a:ea typeface="Times New Roman" panose="02020603050405020304" pitchFamily="18" charset="0"/>
              </a:rPr>
              <a:t>,</a:t>
            </a:r>
            <a:r>
              <a:rPr lang="en-GB" dirty="0">
                <a:effectLst/>
                <a:ea typeface="Times New Roman" panose="02020603050405020304" pitchFamily="18" charset="0"/>
              </a:rPr>
              <a:t>9</a:t>
            </a:r>
            <a:r>
              <a:rPr lang="cs-CZ" dirty="0">
                <a:effectLst/>
                <a:ea typeface="Times New Roman" panose="02020603050405020304" pitchFamily="18" charset="0"/>
              </a:rPr>
              <a:t> let</a:t>
            </a:r>
            <a:r>
              <a:rPr lang="en-GB" dirty="0">
                <a:effectLst/>
                <a:ea typeface="Times New Roman" panose="02020603050405020304" pitchFamily="18" charset="0"/>
              </a:rPr>
              <a:t>)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endParaRPr lang="cs-CZ" dirty="0">
              <a:ea typeface="Times New Roman" panose="02020603050405020304" pitchFamily="18" charset="0"/>
            </a:endParaRPr>
          </a:p>
          <a:p>
            <a:r>
              <a:rPr lang="cs-CZ" dirty="0">
                <a:effectLst/>
                <a:ea typeface="Times New Roman" panose="02020603050405020304" pitchFamily="18" charset="0"/>
              </a:rPr>
              <a:t>Stanovení kreatininu </a:t>
            </a:r>
            <a:r>
              <a:rPr lang="cs-CZ" dirty="0" err="1">
                <a:effectLst/>
                <a:ea typeface="Times New Roman" panose="02020603050405020304" pitchFamily="18" charset="0"/>
              </a:rPr>
              <a:t>Jaffého</a:t>
            </a:r>
            <a:r>
              <a:rPr lang="cs-CZ" dirty="0">
                <a:effectLst/>
                <a:ea typeface="Times New Roman" panose="02020603050405020304" pitchFamily="18" charset="0"/>
              </a:rPr>
              <a:t> metodou a enzymově</a:t>
            </a:r>
          </a:p>
          <a:p>
            <a:r>
              <a:rPr lang="cs-CZ" dirty="0">
                <a:effectLst/>
                <a:ea typeface="Times New Roman" panose="02020603050405020304" pitchFamily="18" charset="0"/>
              </a:rPr>
              <a:t>Analyzátor </a:t>
            </a:r>
            <a:r>
              <a:rPr lang="en-GB" dirty="0" err="1">
                <a:effectLst/>
                <a:ea typeface="Times New Roman" panose="02020603050405020304" pitchFamily="18" charset="0"/>
              </a:rPr>
              <a:t>Advia</a:t>
            </a:r>
            <a:r>
              <a:rPr lang="en-GB" dirty="0">
                <a:effectLst/>
                <a:ea typeface="Times New Roman" panose="02020603050405020304" pitchFamily="18" charset="0"/>
              </a:rPr>
              <a:t> 1800 (Siemens, USA) 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r>
              <a:rPr lang="cs-CZ" dirty="0">
                <a:ea typeface="Times New Roman" panose="02020603050405020304" pitchFamily="18" charset="0"/>
              </a:rPr>
              <a:t>Odhad GFR: </a:t>
            </a:r>
            <a:r>
              <a:rPr lang="cs-CZ" sz="2800" dirty="0" err="1">
                <a:effectLst/>
                <a:ea typeface="Times New Roman" panose="02020603050405020304" pitchFamily="18" charset="0"/>
              </a:rPr>
              <a:t>Schwartzův</a:t>
            </a:r>
            <a:r>
              <a:rPr lang="cs-CZ" sz="2800" dirty="0">
                <a:effectLst/>
                <a:ea typeface="Times New Roman" panose="02020603050405020304" pitchFamily="18" charset="0"/>
              </a:rPr>
              <a:t> vzorec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endParaRPr lang="cs-CZ" sz="1800" dirty="0">
              <a:effectLst/>
              <a:ea typeface="Times New Roman" panose="02020603050405020304" pitchFamily="18" charset="0"/>
            </a:endParaRPr>
          </a:p>
          <a:p>
            <a:endParaRPr lang="cs-CZ" sz="1800" u="sng" dirty="0">
              <a:ea typeface="Times New Roman" panose="02020603050405020304" pitchFamily="18" charset="0"/>
            </a:endParaRPr>
          </a:p>
          <a:p>
            <a:endParaRPr lang="cs-CZ" sz="1800" dirty="0">
              <a:effectLst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22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6060B-1C91-4ED0-9F2D-4980B0D5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650" y="1027868"/>
            <a:ext cx="5343088" cy="675110"/>
          </a:xfrm>
        </p:spPr>
        <p:txBody>
          <a:bodyPr>
            <a:noAutofit/>
          </a:bodyPr>
          <a:lstStyle/>
          <a:p>
            <a:r>
              <a:rPr lang="cs-CZ" sz="2400" b="1" dirty="0">
                <a:latin typeface="+mn-lt"/>
                <a:ea typeface="Times New Roman" panose="02020603050405020304" pitchFamily="18" charset="0"/>
              </a:rPr>
              <a:t>E</a:t>
            </a:r>
            <a:r>
              <a:rPr lang="cs-CZ" sz="2400" b="1" dirty="0">
                <a:effectLst/>
                <a:latin typeface="+mn-lt"/>
                <a:ea typeface="Times New Roman" panose="02020603050405020304" pitchFamily="18" charset="0"/>
              </a:rPr>
              <a:t>nzymová kolorimetrická metoda</a:t>
            </a:r>
            <a:endParaRPr lang="cs-CZ" sz="2400" b="1" dirty="0">
              <a:latin typeface="+mn-lt"/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31492EE-3EA6-4378-8706-6F1468969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1835" y="1579446"/>
            <a:ext cx="5486399" cy="28619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106FB95-AF96-43D9-8A4F-A004D8127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8" y="1424036"/>
            <a:ext cx="5047551" cy="1586373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4EE3DC8F-5E1D-481C-BB79-D9ECED996310}"/>
              </a:ext>
            </a:extLst>
          </p:cNvPr>
          <p:cNvSpPr txBox="1">
            <a:spLocks/>
          </p:cNvSpPr>
          <p:nvPr/>
        </p:nvSpPr>
        <p:spPr>
          <a:xfrm>
            <a:off x="512428" y="1025730"/>
            <a:ext cx="3732401" cy="675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err="1">
                <a:latin typeface="+mn-lt"/>
                <a:ea typeface="Times New Roman" panose="02020603050405020304" pitchFamily="18" charset="0"/>
              </a:rPr>
              <a:t>Jaffého</a:t>
            </a:r>
            <a:r>
              <a:rPr lang="cs-CZ" sz="2400" b="1" dirty="0">
                <a:latin typeface="+mn-lt"/>
                <a:ea typeface="Times New Roman" panose="02020603050405020304" pitchFamily="18" charset="0"/>
              </a:rPr>
              <a:t> metoda</a:t>
            </a:r>
            <a:endParaRPr lang="cs-CZ" sz="2400" dirty="0"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493CAB0-30CC-419C-916E-C84954551FF1}"/>
              </a:ext>
            </a:extLst>
          </p:cNvPr>
          <p:cNvSpPr txBox="1"/>
          <p:nvPr/>
        </p:nvSpPr>
        <p:spPr>
          <a:xfrm>
            <a:off x="6258189" y="4133660"/>
            <a:ext cx="4140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HMMPS:  </a:t>
            </a: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N-(3-sulfopropyl)-3-methoxy-5-metylanilin </a:t>
            </a:r>
            <a:endParaRPr lang="cs-CZ" sz="120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A31C48C-20AA-896F-4356-CFED2AEE4EDA}"/>
              </a:ext>
            </a:extLst>
          </p:cNvPr>
          <p:cNvSpPr txBox="1">
            <a:spLocks/>
          </p:cNvSpPr>
          <p:nvPr/>
        </p:nvSpPr>
        <p:spPr>
          <a:xfrm>
            <a:off x="445316" y="253645"/>
            <a:ext cx="10515600" cy="725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70C0"/>
                </a:solidFill>
              </a:rPr>
              <a:t>Stanovení sérového kreatininu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AFE538-A4D5-A5B0-E162-BAA850EC304D}"/>
              </a:ext>
            </a:extLst>
          </p:cNvPr>
          <p:cNvSpPr txBox="1"/>
          <p:nvPr/>
        </p:nvSpPr>
        <p:spPr>
          <a:xfrm>
            <a:off x="470481" y="3283024"/>
            <a:ext cx="50894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Interference:</a:t>
            </a: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r>
              <a:rPr lang="cs-CZ" b="1" i="1" dirty="0">
                <a:solidFill>
                  <a:srgbClr val="7030A0"/>
                </a:solidFill>
              </a:rPr>
              <a:t>Pozitivní: </a:t>
            </a:r>
            <a:r>
              <a:rPr kumimoji="0" lang="cs-CZ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glukóza, kyselina močová, </a:t>
            </a:r>
            <a:r>
              <a:rPr kumimoji="0" lang="cs-CZ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askorbát</a:t>
            </a:r>
            <a:r>
              <a:rPr kumimoji="0" lang="cs-CZ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cs-CZ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acetacetát</a:t>
            </a:r>
            <a:r>
              <a:rPr kumimoji="0" lang="cs-CZ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, pyruvát, bílkovina, hemoglobin, lipémie, léky </a:t>
            </a:r>
            <a:r>
              <a:rPr lang="cs-CZ" i="1" dirty="0">
                <a:solidFill>
                  <a:srgbClr val="7030A0"/>
                </a:solidFill>
              </a:rPr>
              <a:t>(</a:t>
            </a:r>
            <a:r>
              <a:rPr kumimoji="0" lang="cs-CZ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cefalosporiny, streptomycin, </a:t>
            </a:r>
            <a:r>
              <a:rPr kumimoji="0" lang="cs-CZ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trimetoprim</a:t>
            </a:r>
            <a:r>
              <a:rPr kumimoji="0" lang="cs-CZ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cs-CZ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cimetidin</a:t>
            </a:r>
            <a:r>
              <a:rPr kumimoji="0" lang="cs-CZ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, kyselina acetylsalicylová…)</a:t>
            </a:r>
          </a:p>
          <a:p>
            <a:r>
              <a:rPr lang="cs-CZ" b="1" i="1" dirty="0">
                <a:solidFill>
                  <a:srgbClr val="0070C0"/>
                </a:solidFill>
              </a:rPr>
              <a:t>Negativní: </a:t>
            </a:r>
            <a:r>
              <a:rPr lang="en-GB" sz="18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bilirubin, </a:t>
            </a:r>
            <a:r>
              <a:rPr lang="en-GB" sz="18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hemoglobin</a:t>
            </a:r>
            <a:r>
              <a:rPr lang="en-GB" sz="18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F, </a:t>
            </a:r>
            <a:r>
              <a:rPr lang="en-GB" sz="18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furosemid</a:t>
            </a:r>
            <a:r>
              <a:rPr lang="en-GB" sz="18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18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dopamin</a:t>
            </a:r>
            <a:r>
              <a:rPr lang="en-GB" sz="18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1800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dobutamin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F1B90C6-504C-C853-C77A-F6083BE39328}"/>
              </a:ext>
            </a:extLst>
          </p:cNvPr>
          <p:cNvSpPr txBox="1"/>
          <p:nvPr/>
        </p:nvSpPr>
        <p:spPr>
          <a:xfrm>
            <a:off x="6221835" y="4469528"/>
            <a:ext cx="57268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cs typeface="Times New Roman" panose="02020603050405020304" pitchFamily="18" charset="0"/>
              </a:rPr>
              <a:t>Interference:</a:t>
            </a:r>
            <a:r>
              <a:rPr kumimoji="0" lang="cs-CZ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  <a:p>
            <a:r>
              <a:rPr lang="cs-CZ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Pozitivní: </a:t>
            </a:r>
            <a:r>
              <a:rPr lang="en-GB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GB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hydroxybutyr</a:t>
            </a:r>
            <a:r>
              <a:rPr lang="cs-CZ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GB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nikoliv </a:t>
            </a:r>
            <a:r>
              <a:rPr lang="en-GB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acetoacet</a:t>
            </a:r>
            <a:r>
              <a:rPr lang="cs-CZ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GB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idocain</a:t>
            </a:r>
            <a:r>
              <a:rPr lang="cs-CZ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flucytosin</a:t>
            </a:r>
            <a:r>
              <a:rPr lang="en-GB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cs-CZ" i="1" dirty="0">
              <a:solidFill>
                <a:srgbClr val="7030A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Negativní: </a:t>
            </a:r>
            <a:r>
              <a:rPr lang="en-GB" i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bilirubin, </a:t>
            </a:r>
            <a:r>
              <a:rPr lang="en-GB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dopamin</a:t>
            </a:r>
            <a:r>
              <a:rPr lang="en-GB" i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dobutamin</a:t>
            </a:r>
            <a:r>
              <a:rPr lang="cs-CZ" i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cs-CZ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rPr>
              <a:t>hemoglobin, lipémie</a:t>
            </a:r>
            <a:endParaRPr lang="cs-CZ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624FB23-5729-FF9F-D4B7-34F8057780F8}"/>
              </a:ext>
            </a:extLst>
          </p:cNvPr>
          <p:cNvSpPr txBox="1"/>
          <p:nvPr/>
        </p:nvSpPr>
        <p:spPr>
          <a:xfrm>
            <a:off x="445316" y="5830132"/>
            <a:ext cx="6274266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/>
              <a:t>Referenční metoda: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/>
              <a:t>hmotnostní spektrometrie s izotopovou </a:t>
            </a:r>
            <a:r>
              <a:rPr lang="cs-CZ" sz="2400" b="1" dirty="0" err="1"/>
              <a:t>dilucí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893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DC0A0-01D0-43A8-A476-C093C26D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3" y="1065229"/>
            <a:ext cx="3724373" cy="2922309"/>
          </a:xfrm>
        </p:spPr>
        <p:txBody>
          <a:bodyPr>
            <a:noAutofit/>
          </a:bodyPr>
          <a:lstStyle/>
          <a:p>
            <a:br>
              <a:rPr lang="cs-CZ" sz="4000" b="1" dirty="0"/>
            </a:br>
            <a:r>
              <a:rPr lang="cs-CZ" b="1" dirty="0">
                <a:solidFill>
                  <a:srgbClr val="0070C0"/>
                </a:solidFill>
              </a:rPr>
              <a:t>Výsledky</a:t>
            </a:r>
            <a:br>
              <a:rPr lang="cs-CZ" sz="4000" b="1" dirty="0"/>
            </a:br>
            <a:br>
              <a:rPr lang="cs-CZ" sz="4000" b="1" dirty="0"/>
            </a:br>
            <a:r>
              <a:rPr lang="cs-CZ" sz="4000" b="1" dirty="0"/>
              <a:t>Lineární závislost enzymově                               a </a:t>
            </a:r>
            <a:r>
              <a:rPr lang="cs-CZ" sz="4000" b="1" dirty="0" err="1"/>
              <a:t>Jaffého</a:t>
            </a:r>
            <a:r>
              <a:rPr lang="cs-CZ" sz="4000" b="1" dirty="0"/>
              <a:t> metodou stanoveného kreatininu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97F00AC-187B-4B2F-BE2C-394C908C9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48" y="33734"/>
            <a:ext cx="6834435" cy="6824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50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F694907C-6D37-B84A-27A1-E4DCCF02D79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776240"/>
            <a:ext cx="10515600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cs-CZ" dirty="0"/>
              <a:t>Výsledky měření kreatininu </a:t>
            </a:r>
            <a:r>
              <a:rPr lang="cs-CZ" b="1" dirty="0" err="1"/>
              <a:t>Jaffého</a:t>
            </a:r>
            <a:r>
              <a:rPr lang="cs-CZ" b="1" dirty="0"/>
              <a:t> metodou </a:t>
            </a:r>
            <a:r>
              <a:rPr lang="cs-CZ" dirty="0"/>
              <a:t>jsou zatíženy systematickou chybou v závislosti na koncentraci kreatininu:                      </a:t>
            </a:r>
            <a:r>
              <a:rPr lang="cs-CZ" b="1" dirty="0"/>
              <a:t>v oblasti koncentrací nižších než cca 130 </a:t>
            </a:r>
            <a:r>
              <a:rPr lang="en-GB" b="1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μ</a:t>
            </a:r>
            <a:r>
              <a:rPr lang="cs-CZ" b="1" dirty="0"/>
              <a:t>mol/l pozitivní,                            ve vyšších koncentracích negativní.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  <a:defRPr/>
            </a:pPr>
            <a:r>
              <a:rPr lang="cs-CZ" sz="1800" dirty="0"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cs-CZ" sz="2000" i="1" dirty="0">
                <a:solidFill>
                  <a:srgbClr val="002060"/>
                </a:solidFill>
                <a:latin typeface="+mj-lt"/>
              </a:rPr>
              <a:t>Zima T et al. (2009): Doporučení České </a:t>
            </a:r>
            <a:r>
              <a:rPr lang="cs-CZ" sz="2000" i="1" dirty="0" err="1">
                <a:solidFill>
                  <a:srgbClr val="002060"/>
                </a:solidFill>
                <a:latin typeface="+mj-lt"/>
              </a:rPr>
              <a:t>nefrologické</a:t>
            </a:r>
            <a:r>
              <a:rPr lang="cs-CZ" sz="2000" i="1" dirty="0">
                <a:solidFill>
                  <a:srgbClr val="002060"/>
                </a:solidFill>
                <a:latin typeface="+mj-lt"/>
              </a:rPr>
              <a:t> společnosti a České společnosti klinické biochemie ČLS JEP k vyšetřování glomerulární filtrace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x-none" sz="2000" i="1" kern="1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Lamb EJ</a:t>
            </a:r>
            <a:r>
              <a:rPr lang="cs-CZ" sz="2000" i="1" kern="1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et </a:t>
            </a:r>
            <a:r>
              <a:rPr lang="cs-CZ" sz="2000" i="1" kern="1800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at</a:t>
            </a:r>
            <a:r>
              <a:rPr lang="cs-CZ" sz="2000" i="1" kern="1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. (2005): </a:t>
            </a:r>
            <a:r>
              <a:rPr lang="x-none" sz="2000" i="1" kern="1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Susceptibility of glomerular filtration rate estimations to variations </a:t>
            </a:r>
            <a:r>
              <a:rPr lang="cs-CZ" sz="2000" i="1" kern="1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                     </a:t>
            </a:r>
            <a:r>
              <a:rPr lang="x-none" sz="2000" i="1" kern="1800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in creatinine methodology: a study in older patients. Ann Clin Biochem. </a:t>
            </a:r>
            <a:endParaRPr lang="cs-CZ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323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96ABF-04C6-4085-AC54-933AB48F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97" y="260426"/>
            <a:ext cx="10106320" cy="1002531"/>
          </a:xfrm>
        </p:spPr>
        <p:txBody>
          <a:bodyPr>
            <a:normAutofit/>
          </a:bodyPr>
          <a:lstStyle/>
          <a:p>
            <a:r>
              <a:rPr lang="cs-CZ" sz="4000" b="1" dirty="0" err="1">
                <a:effectLst/>
                <a:ea typeface="Times New Roman" panose="02020603050405020304" pitchFamily="18" charset="0"/>
              </a:rPr>
              <a:t>Schwartzův</a:t>
            </a:r>
            <a:r>
              <a:rPr lang="cs-CZ" sz="4000" b="1" dirty="0">
                <a:effectLst/>
                <a:ea typeface="Times New Roman" panose="02020603050405020304" pitchFamily="18" charset="0"/>
              </a:rPr>
              <a:t> vzorec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480F8A-3BC6-4B09-B776-8C0EF5585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197" y="1103567"/>
            <a:ext cx="8268093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err="1">
                <a:effectLst/>
                <a:ea typeface="Times New Roman" panose="02020603050405020304" pitchFamily="18" charset="0"/>
              </a:rPr>
              <a:t>eGFR</a:t>
            </a:r>
            <a:r>
              <a:rPr lang="cs-CZ" sz="3600" dirty="0">
                <a:effectLst/>
                <a:ea typeface="Times New Roman" panose="02020603050405020304" pitchFamily="18" charset="0"/>
              </a:rPr>
              <a:t> = (F . výška)/</a:t>
            </a:r>
            <a:r>
              <a:rPr lang="cs-CZ" sz="3600" dirty="0">
                <a:ea typeface="Times New Roman" panose="02020603050405020304" pitchFamily="18" charset="0"/>
              </a:rPr>
              <a:t>S-</a:t>
            </a:r>
            <a:r>
              <a:rPr lang="cs-CZ" sz="3600" dirty="0" err="1">
                <a:ea typeface="Times New Roman" panose="02020603050405020304" pitchFamily="18" charset="0"/>
              </a:rPr>
              <a:t>Kr</a:t>
            </a:r>
            <a:r>
              <a:rPr lang="cs-CZ" sz="3600" dirty="0">
                <a:effectLst/>
                <a:ea typeface="Times New Roman" panose="02020603050405020304" pitchFamily="18" charset="0"/>
              </a:rPr>
              <a:t> [ml/min/1,73 m</a:t>
            </a:r>
            <a:r>
              <a:rPr lang="cs-CZ" sz="36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cs-CZ" sz="3600" dirty="0">
                <a:effectLst/>
                <a:ea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cs-CZ" sz="2400" dirty="0">
                <a:effectLst/>
                <a:ea typeface="Times New Roman" panose="02020603050405020304" pitchFamily="18" charset="0"/>
              </a:rPr>
              <a:t>výška v cm, </a:t>
            </a:r>
            <a:r>
              <a:rPr lang="cs-CZ" sz="2400" dirty="0">
                <a:ea typeface="Times New Roman" panose="02020603050405020304" pitchFamily="18" charset="0"/>
              </a:rPr>
              <a:t>S-</a:t>
            </a:r>
            <a:r>
              <a:rPr lang="cs-CZ" sz="2400" dirty="0" err="1">
                <a:ea typeface="Times New Roman" panose="02020603050405020304" pitchFamily="18" charset="0"/>
              </a:rPr>
              <a:t>Kr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 v µmol/l</a:t>
            </a:r>
            <a:endParaRPr lang="cs-CZ" sz="24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95BB045-CD61-456F-B1F9-4A1A2EEE4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933015"/>
              </p:ext>
            </p:extLst>
          </p:nvPr>
        </p:nvGraphicFramePr>
        <p:xfrm>
          <a:off x="1066155" y="2381594"/>
          <a:ext cx="9209987" cy="36567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69329">
                  <a:extLst>
                    <a:ext uri="{9D8B030D-6E8A-4147-A177-3AD203B41FA5}">
                      <a16:colId xmlns:a16="http://schemas.microsoft.com/office/drawing/2014/main" val="75102675"/>
                    </a:ext>
                  </a:extLst>
                </a:gridCol>
                <a:gridCol w="3157309">
                  <a:extLst>
                    <a:ext uri="{9D8B030D-6E8A-4147-A177-3AD203B41FA5}">
                      <a16:colId xmlns:a16="http://schemas.microsoft.com/office/drawing/2014/main" val="3997030084"/>
                    </a:ext>
                  </a:extLst>
                </a:gridCol>
                <a:gridCol w="2983349">
                  <a:extLst>
                    <a:ext uri="{9D8B030D-6E8A-4147-A177-3AD203B41FA5}">
                      <a16:colId xmlns:a16="http://schemas.microsoft.com/office/drawing/2014/main" val="3533081545"/>
                    </a:ext>
                  </a:extLst>
                </a:gridCol>
              </a:tblGrid>
              <a:tr h="1015565">
                <a:tc>
                  <a:txBody>
                    <a:bodyPr/>
                    <a:lstStyle/>
                    <a:p>
                      <a:endParaRPr lang="cs-CZ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Faktor F                                                   (S-</a:t>
                      </a:r>
                      <a:r>
                        <a:rPr lang="cs-CZ" sz="20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Kr</a:t>
                      </a:r>
                      <a:r>
                        <a:rPr lang="cs-CZ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cs-CZ" sz="20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Jaffého</a:t>
                      </a:r>
                      <a:r>
                        <a:rPr lang="cs-CZ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metodou)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Faktor F                                            (enzymový S-</a:t>
                      </a:r>
                      <a:r>
                        <a:rPr lang="cs-CZ" sz="20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Kr</a:t>
                      </a:r>
                      <a:r>
                        <a:rPr lang="cs-CZ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95771"/>
                  </a:ext>
                </a:extLst>
              </a:tr>
              <a:tr h="1015565"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Věk do 1 roku</a:t>
                      </a:r>
                      <a:endParaRPr lang="cs-CZ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39,8</a:t>
                      </a:r>
                    </a:p>
                    <a:p>
                      <a:pPr algn="ctr"/>
                      <a:r>
                        <a:rPr lang="cs-CZ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29,2 u předčasně narozených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302069"/>
                  </a:ext>
                </a:extLst>
              </a:tr>
              <a:tr h="507783"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Dívky, věk od 1 do 18 let</a:t>
                      </a:r>
                      <a:endParaRPr lang="cs-CZ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739742"/>
                  </a:ext>
                </a:extLst>
              </a:tr>
              <a:tr h="507783">
                <a:tc>
                  <a:txBody>
                    <a:bodyPr/>
                    <a:lstStyle/>
                    <a:p>
                      <a:r>
                        <a:rPr lang="cs-CZ" sz="16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Chlapci, věk od 1 do 12 let</a:t>
                      </a:r>
                      <a:endParaRPr lang="cs-CZ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298036"/>
                  </a:ext>
                </a:extLst>
              </a:tr>
              <a:tr h="610020"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Chlapci, věk od 12 do 18 let</a:t>
                      </a:r>
                      <a:endParaRPr lang="cs-CZ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36,5</a:t>
                      </a:r>
                    </a:p>
                    <a:p>
                      <a:pPr algn="ctr"/>
                      <a:endParaRPr lang="cs-CZ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072496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1A2B57A6-3230-8C24-4A97-C1273EFDE181}"/>
              </a:ext>
            </a:extLst>
          </p:cNvPr>
          <p:cNvSpPr txBox="1"/>
          <p:nvPr/>
        </p:nvSpPr>
        <p:spPr>
          <a:xfrm>
            <a:off x="8699384" y="6228242"/>
            <a:ext cx="219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(</a:t>
            </a:r>
            <a:r>
              <a:rPr lang="cs-CZ" i="1" dirty="0" err="1"/>
              <a:t>Schwartz</a:t>
            </a:r>
            <a:r>
              <a:rPr lang="cs-CZ" i="1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106863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3A10E37-EDEA-AAE0-A316-45FB64205F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041387"/>
              </p:ext>
            </p:extLst>
          </p:nvPr>
        </p:nvGraphicFramePr>
        <p:xfrm>
          <a:off x="620786" y="1482754"/>
          <a:ext cx="10670797" cy="3892492"/>
        </p:xfrm>
        <a:graphic>
          <a:graphicData uri="http://schemas.openxmlformats.org/drawingml/2006/table">
            <a:tbl>
              <a:tblPr firstRow="1" firstCol="1" bandRow="1"/>
              <a:tblGrid>
                <a:gridCol w="1712176">
                  <a:extLst>
                    <a:ext uri="{9D8B030D-6E8A-4147-A177-3AD203B41FA5}">
                      <a16:colId xmlns:a16="http://schemas.microsoft.com/office/drawing/2014/main" val="1394025586"/>
                    </a:ext>
                  </a:extLst>
                </a:gridCol>
                <a:gridCol w="1551141">
                  <a:extLst>
                    <a:ext uri="{9D8B030D-6E8A-4147-A177-3AD203B41FA5}">
                      <a16:colId xmlns:a16="http://schemas.microsoft.com/office/drawing/2014/main" val="2095314300"/>
                    </a:ext>
                  </a:extLst>
                </a:gridCol>
                <a:gridCol w="1912690">
                  <a:extLst>
                    <a:ext uri="{9D8B030D-6E8A-4147-A177-3AD203B41FA5}">
                      <a16:colId xmlns:a16="http://schemas.microsoft.com/office/drawing/2014/main" val="2976507296"/>
                    </a:ext>
                  </a:extLst>
                </a:gridCol>
                <a:gridCol w="990179">
                  <a:extLst>
                    <a:ext uri="{9D8B030D-6E8A-4147-A177-3AD203B41FA5}">
                      <a16:colId xmlns:a16="http://schemas.microsoft.com/office/drawing/2014/main" val="783057195"/>
                    </a:ext>
                  </a:extLst>
                </a:gridCol>
                <a:gridCol w="1786577">
                  <a:extLst>
                    <a:ext uri="{9D8B030D-6E8A-4147-A177-3AD203B41FA5}">
                      <a16:colId xmlns:a16="http://schemas.microsoft.com/office/drawing/2014/main" val="2215725461"/>
                    </a:ext>
                  </a:extLst>
                </a:gridCol>
                <a:gridCol w="1761688">
                  <a:extLst>
                    <a:ext uri="{9D8B030D-6E8A-4147-A177-3AD203B41FA5}">
                      <a16:colId xmlns:a16="http://schemas.microsoft.com/office/drawing/2014/main" val="3311118781"/>
                    </a:ext>
                  </a:extLst>
                </a:gridCol>
                <a:gridCol w="956346">
                  <a:extLst>
                    <a:ext uri="{9D8B030D-6E8A-4147-A177-3AD203B41FA5}">
                      <a16:colId xmlns:a16="http://schemas.microsoft.com/office/drawing/2014/main" val="1062611179"/>
                    </a:ext>
                  </a:extLst>
                </a:gridCol>
              </a:tblGrid>
              <a:tr h="13120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2000" b="1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Parametr</a:t>
                      </a:r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24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S-</a:t>
                      </a:r>
                      <a:r>
                        <a:rPr lang="cs-CZ" sz="2400" b="1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Kr</a:t>
                      </a:r>
                      <a:r>
                        <a:rPr lang="cs-CZ" sz="24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4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2400" b="1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μmol</a:t>
                      </a:r>
                      <a:r>
                        <a:rPr lang="en-GB" sz="24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cs-CZ" sz="24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GB" sz="24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]</a:t>
                      </a:r>
                      <a:endParaRPr lang="cs-CZ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</a:t>
                      </a:r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eGFR [m</a:t>
                      </a:r>
                      <a:r>
                        <a:rPr lang="cs-CZ" sz="24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GB" sz="24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/min/1</a:t>
                      </a:r>
                      <a:r>
                        <a:rPr lang="cs-CZ" sz="24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4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73 m</a:t>
                      </a:r>
                      <a:r>
                        <a:rPr lang="en-GB" sz="2400" b="1" baseline="30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24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]  </a:t>
                      </a:r>
                      <a:endParaRPr lang="cs-CZ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</a:t>
                      </a:r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096535"/>
                  </a:ext>
                </a:extLst>
              </a:tr>
              <a:tr h="4228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cs-CZ" sz="2000" b="1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etoda</a:t>
                      </a:r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b="1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Jaff</a:t>
                      </a: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é</a:t>
                      </a:r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b="1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Enzym</a:t>
                      </a:r>
                      <a:r>
                        <a:rPr lang="cs-CZ" sz="2000" b="1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ová</a:t>
                      </a: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0012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b="1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Jaff</a:t>
                      </a: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é</a:t>
                      </a:r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b="1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Enzym</a:t>
                      </a:r>
                      <a:r>
                        <a:rPr lang="cs-CZ" sz="2000" b="1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ová</a:t>
                      </a:r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0013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302875"/>
                  </a:ext>
                </a:extLst>
              </a:tr>
              <a:tr h="8674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Průměr</a:t>
                      </a: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± SD</a:t>
                      </a:r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143</a:t>
                      </a: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GB" sz="18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cs-CZ" sz="18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128</a:t>
                      </a:r>
                      <a:r>
                        <a:rPr lang="cs-CZ" sz="18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8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cs-CZ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134</a:t>
                      </a: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GB" sz="18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± 150</a:t>
                      </a:r>
                      <a:r>
                        <a:rPr lang="cs-CZ" sz="18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8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cs-CZ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GB" sz="18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± 36</a:t>
                      </a:r>
                      <a:r>
                        <a:rPr lang="cs-CZ" sz="18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8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cs-CZ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GB" sz="18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± 45</a:t>
                      </a:r>
                      <a:r>
                        <a:rPr lang="cs-CZ" sz="18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18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</a:t>
                      </a:r>
                      <a:endParaRPr lang="cs-CZ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042665"/>
                  </a:ext>
                </a:extLst>
              </a:tr>
              <a:tr h="4228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Medi</a:t>
                      </a: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</a:t>
                      </a:r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96</a:t>
                      </a: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cs-CZ" sz="2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cs-CZ" sz="2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87</a:t>
                      </a: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lang="cs-CZ" sz="2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cs-CZ" sz="20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372729"/>
                  </a:ext>
                </a:extLst>
              </a:tr>
              <a:tr h="8674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2000" b="1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Rozpětí</a:t>
                      </a:r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– 826</a:t>
                      </a: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 – 927</a:t>
                      </a: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177</a:t>
                      </a: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 – 7</a:t>
                      </a: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267</a:t>
                      </a: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– 4</a:t>
                      </a:r>
                      <a:r>
                        <a:rPr lang="cs-CZ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GB" sz="2000" dirty="0">
                          <a:solidFill>
                            <a:srgbClr val="22222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 </a:t>
                      </a:r>
                      <a:endParaRPr lang="cs-CZ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53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83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58CBAB-A660-CFEE-E741-255A7D57D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17" y="948720"/>
            <a:ext cx="11324500" cy="54135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rgbClr val="222222"/>
                </a:solidFill>
                <a:ea typeface="Times New Roman" panose="02020603050405020304" pitchFamily="18" charset="0"/>
              </a:rPr>
              <a:t>S-</a:t>
            </a:r>
            <a:r>
              <a:rPr lang="cs-CZ" sz="24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Kr</a:t>
            </a:r>
            <a:r>
              <a:rPr lang="cs-CZ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˂</a:t>
            </a:r>
            <a:r>
              <a:rPr lang="cs-CZ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200 </a:t>
            </a:r>
            <a:r>
              <a:rPr lang="en-GB" sz="24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μmol</a:t>
            </a:r>
            <a:r>
              <a:rPr lang="en-GB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/</a:t>
            </a:r>
            <a:r>
              <a:rPr lang="cs-CZ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l:</a:t>
            </a:r>
            <a:r>
              <a:rPr lang="cs-CZ" sz="2400" dirty="0">
                <a:solidFill>
                  <a:srgbClr val="222222"/>
                </a:solidFill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Jaff</a:t>
            </a:r>
            <a:r>
              <a:rPr lang="cs-CZ" sz="24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ého</a:t>
            </a:r>
            <a:r>
              <a:rPr lang="cs-CZ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metoda</a:t>
            </a:r>
            <a:r>
              <a:rPr lang="en-GB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vyšší </a:t>
            </a:r>
            <a:r>
              <a:rPr lang="cs-CZ" sz="2400" dirty="0">
                <a:solidFill>
                  <a:srgbClr val="222222"/>
                </a:solidFill>
                <a:ea typeface="Times New Roman" panose="02020603050405020304" pitchFamily="18" charset="0"/>
              </a:rPr>
              <a:t>u všech pacientů </a:t>
            </a:r>
            <a:r>
              <a:rPr lang="en-GB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(N = 134), </a:t>
            </a:r>
            <a:r>
              <a:rPr lang="cs-CZ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                                 ale</a:t>
            </a:r>
            <a:r>
              <a:rPr lang="en-GB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eGF</a:t>
            </a:r>
            <a:r>
              <a:rPr lang="cs-CZ" sz="240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R nižší jen u 47 pacientů (35 %):</a:t>
            </a:r>
          </a:p>
          <a:p>
            <a:pPr lvl="1">
              <a:lnSpc>
                <a:spcPct val="100000"/>
              </a:lnSpc>
            </a:pPr>
            <a:r>
              <a:rPr lang="cs-CZ" dirty="0">
                <a:solidFill>
                  <a:srgbClr val="222222"/>
                </a:solidFill>
                <a:ea typeface="Times New Roman" panose="02020603050405020304" pitchFamily="18" charset="0"/>
              </a:rPr>
              <a:t>S-</a:t>
            </a:r>
            <a:r>
              <a:rPr lang="cs-CZ" dirty="0" err="1">
                <a:solidFill>
                  <a:srgbClr val="222222"/>
                </a:solidFill>
                <a:ea typeface="Times New Roman" panose="02020603050405020304" pitchFamily="18" charset="0"/>
              </a:rPr>
              <a:t>Kr</a:t>
            </a:r>
            <a:r>
              <a:rPr lang="cs-CZ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˂ </a:t>
            </a:r>
            <a:r>
              <a:rPr lang="en-GB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60 </a:t>
            </a:r>
            <a:r>
              <a:rPr lang="en-GB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μmol</a:t>
            </a:r>
            <a:r>
              <a:rPr lang="en-GB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/</a:t>
            </a:r>
            <a:r>
              <a:rPr lang="cs-CZ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l</a:t>
            </a:r>
            <a:r>
              <a:rPr lang="en-GB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(N = 30)</a:t>
            </a:r>
            <a:r>
              <a:rPr lang="cs-CZ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GB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eGF</a:t>
            </a:r>
            <a:r>
              <a:rPr lang="cs-CZ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R </a:t>
            </a:r>
            <a:r>
              <a:rPr lang="cs-CZ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Jaffého</a:t>
            </a:r>
            <a:r>
              <a:rPr lang="cs-CZ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metodou nižší </a:t>
            </a:r>
            <a:r>
              <a:rPr lang="en-GB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endParaRPr lang="cs-CZ" dirty="0">
              <a:solidFill>
                <a:srgbClr val="222222"/>
              </a:solidFill>
              <a:effectLst/>
              <a:ea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cs-CZ" dirty="0">
                <a:solidFill>
                  <a:srgbClr val="222222"/>
                </a:solidFill>
                <a:ea typeface="Times New Roman" panose="02020603050405020304" pitchFamily="18" charset="0"/>
              </a:rPr>
              <a:t>S-</a:t>
            </a:r>
            <a:r>
              <a:rPr lang="cs-CZ" dirty="0" err="1">
                <a:solidFill>
                  <a:srgbClr val="222222"/>
                </a:solidFill>
                <a:ea typeface="Times New Roman" panose="02020603050405020304" pitchFamily="18" charset="0"/>
              </a:rPr>
              <a:t>Kr</a:t>
            </a:r>
            <a:r>
              <a:rPr lang="cs-CZ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60</a:t>
            </a:r>
            <a:r>
              <a:rPr lang="cs-CZ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– </a:t>
            </a:r>
            <a:r>
              <a:rPr lang="en-GB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100 </a:t>
            </a:r>
            <a:r>
              <a:rPr lang="en-GB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μmol</a:t>
            </a:r>
            <a:r>
              <a:rPr lang="en-GB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/</a:t>
            </a:r>
            <a:r>
              <a:rPr lang="cs-CZ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l</a:t>
            </a:r>
            <a:r>
              <a:rPr lang="en-GB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(N = 58)</a:t>
            </a:r>
            <a:r>
              <a:rPr lang="cs-CZ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GB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eGF</a:t>
            </a:r>
            <a:r>
              <a:rPr lang="cs-CZ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R</a:t>
            </a:r>
            <a:r>
              <a:rPr lang="en-GB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Jaffého</a:t>
            </a:r>
            <a:r>
              <a:rPr lang="cs-CZ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metodou nižší u </a:t>
            </a:r>
            <a:r>
              <a:rPr lang="en-GB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17 pa</a:t>
            </a:r>
            <a:r>
              <a:rPr lang="cs-CZ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cientů</a:t>
            </a:r>
            <a:r>
              <a:rPr lang="cs-CZ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(vyšší u 41!)</a:t>
            </a:r>
            <a:r>
              <a:rPr lang="en-GB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endParaRPr lang="cs-CZ" b="1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cs-CZ" b="1" dirty="0">
                <a:solidFill>
                  <a:srgbClr val="7030A0"/>
                </a:solidFill>
                <a:ea typeface="Times New Roman" panose="02020603050405020304" pitchFamily="18" charset="0"/>
              </a:rPr>
              <a:t>S-</a:t>
            </a:r>
            <a:r>
              <a:rPr lang="cs-CZ" b="1" dirty="0" err="1">
                <a:solidFill>
                  <a:srgbClr val="7030A0"/>
                </a:solidFill>
                <a:ea typeface="Times New Roman" panose="02020603050405020304" pitchFamily="18" charset="0"/>
              </a:rPr>
              <a:t>Kr</a:t>
            </a:r>
            <a:r>
              <a:rPr lang="pt-BR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100</a:t>
            </a:r>
            <a:r>
              <a:rPr lang="cs-CZ" b="1" dirty="0">
                <a:solidFill>
                  <a:srgbClr val="7030A0"/>
                </a:solidFill>
                <a:ea typeface="Times New Roman" panose="02020603050405020304" pitchFamily="18" charset="0"/>
              </a:rPr>
              <a:t> – </a:t>
            </a:r>
            <a:r>
              <a:rPr lang="cs-CZ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pt-BR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00 μmol/l </a:t>
            </a:r>
            <a:r>
              <a:rPr lang="pt-BR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(N = </a:t>
            </a:r>
            <a:r>
              <a:rPr lang="cs-CZ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46</a:t>
            </a:r>
            <a:r>
              <a:rPr lang="pt-BR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): </a:t>
            </a:r>
            <a:r>
              <a:rPr lang="en-GB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eGF</a:t>
            </a:r>
            <a:r>
              <a:rPr lang="cs-CZ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R </a:t>
            </a:r>
            <a:r>
              <a:rPr lang="cs-CZ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Jaffého</a:t>
            </a:r>
            <a:r>
              <a:rPr lang="cs-CZ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metodou vyšší u všech pacientů!</a:t>
            </a:r>
          </a:p>
          <a:p>
            <a:pPr>
              <a:lnSpc>
                <a:spcPct val="100000"/>
              </a:lnSpc>
            </a:pPr>
            <a:endParaRPr lang="cs-CZ" sz="2400" b="1" dirty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7030A0"/>
                </a:solidFill>
              </a:rPr>
              <a:t>S-</a:t>
            </a:r>
            <a:r>
              <a:rPr lang="cs-CZ" sz="2400" b="1" dirty="0" err="1">
                <a:solidFill>
                  <a:srgbClr val="7030A0"/>
                </a:solidFill>
              </a:rPr>
              <a:t>Kr</a:t>
            </a:r>
            <a:r>
              <a:rPr lang="pt-BR" sz="2400" b="1" dirty="0">
                <a:solidFill>
                  <a:srgbClr val="7030A0"/>
                </a:solidFill>
              </a:rPr>
              <a:t> </a:t>
            </a:r>
            <a:r>
              <a:rPr lang="cs-CZ" sz="2400" b="1" dirty="0">
                <a:solidFill>
                  <a:srgbClr val="7030A0"/>
                </a:solidFill>
              </a:rPr>
              <a:t>200 –</a:t>
            </a:r>
            <a:r>
              <a:rPr lang="pt-BR" sz="2400" b="1" dirty="0">
                <a:solidFill>
                  <a:srgbClr val="7030A0"/>
                </a:solidFill>
              </a:rPr>
              <a:t> 2</a:t>
            </a:r>
            <a:r>
              <a:rPr lang="cs-CZ" sz="2400" b="1" dirty="0">
                <a:solidFill>
                  <a:srgbClr val="7030A0"/>
                </a:solidFill>
              </a:rPr>
              <a:t>50</a:t>
            </a:r>
            <a:r>
              <a:rPr lang="pt-BR" sz="2400" b="1" dirty="0">
                <a:solidFill>
                  <a:srgbClr val="7030A0"/>
                </a:solidFill>
              </a:rPr>
              <a:t> μmol/l </a:t>
            </a:r>
            <a:r>
              <a:rPr lang="pt-BR" sz="2400" dirty="0">
                <a:solidFill>
                  <a:srgbClr val="7030A0"/>
                </a:solidFill>
              </a:rPr>
              <a:t>(N = </a:t>
            </a:r>
            <a:r>
              <a:rPr lang="cs-CZ" sz="2400" dirty="0">
                <a:solidFill>
                  <a:srgbClr val="7030A0"/>
                </a:solidFill>
              </a:rPr>
              <a:t>15</a:t>
            </a:r>
            <a:r>
              <a:rPr lang="pt-BR" sz="2400" dirty="0">
                <a:solidFill>
                  <a:srgbClr val="7030A0"/>
                </a:solidFill>
              </a:rPr>
              <a:t>): </a:t>
            </a:r>
            <a:r>
              <a:rPr lang="cs-CZ" sz="2400" dirty="0"/>
              <a:t>S-</a:t>
            </a:r>
            <a:r>
              <a:rPr lang="cs-CZ" sz="2400" dirty="0" err="1"/>
              <a:t>Kr</a:t>
            </a:r>
            <a:r>
              <a:rPr lang="cs-CZ" sz="2400" dirty="0"/>
              <a:t> oběma metodami prakticky identický,                                  </a:t>
            </a:r>
            <a:r>
              <a:rPr lang="en-GB" sz="24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eGF</a:t>
            </a:r>
            <a:r>
              <a:rPr lang="cs-CZ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R </a:t>
            </a:r>
            <a:r>
              <a:rPr lang="cs-CZ" sz="24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Jaffého</a:t>
            </a:r>
            <a:r>
              <a:rPr lang="cs-CZ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metodou vyšší u všech pacientů</a:t>
            </a:r>
          </a:p>
          <a:p>
            <a:pPr>
              <a:lnSpc>
                <a:spcPct val="100000"/>
              </a:lnSpc>
            </a:pPr>
            <a:r>
              <a:rPr lang="cs-CZ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S-</a:t>
            </a:r>
            <a:r>
              <a:rPr lang="cs-CZ" sz="2400" b="1" dirty="0" err="1">
                <a:solidFill>
                  <a:srgbClr val="7030A0"/>
                </a:solidFill>
                <a:ea typeface="Times New Roman" panose="02020603050405020304" pitchFamily="18" charset="0"/>
              </a:rPr>
              <a:t>Kr</a:t>
            </a:r>
            <a:r>
              <a:rPr lang="cs-CZ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&gt; </a:t>
            </a:r>
            <a:r>
              <a:rPr lang="en-US" sz="2400" b="1" dirty="0">
                <a:solidFill>
                  <a:srgbClr val="7030A0"/>
                </a:solidFill>
              </a:rPr>
              <a:t>250 </a:t>
            </a:r>
            <a:r>
              <a:rPr lang="en-US" sz="2400" b="1" dirty="0" err="1">
                <a:solidFill>
                  <a:srgbClr val="7030A0"/>
                </a:solidFill>
              </a:rPr>
              <a:t>μmol</a:t>
            </a:r>
            <a:r>
              <a:rPr lang="en-US" sz="2400" b="1" dirty="0">
                <a:solidFill>
                  <a:srgbClr val="7030A0"/>
                </a:solidFill>
              </a:rPr>
              <a:t>/</a:t>
            </a:r>
            <a:r>
              <a:rPr lang="cs-CZ" sz="2400" b="1" dirty="0">
                <a:solidFill>
                  <a:srgbClr val="7030A0"/>
                </a:solidFill>
              </a:rPr>
              <a:t>l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(N = 19)</a:t>
            </a:r>
            <a:r>
              <a:rPr lang="cs-CZ" sz="2400" b="1" dirty="0">
                <a:solidFill>
                  <a:srgbClr val="7030A0"/>
                </a:solidFill>
              </a:rPr>
              <a:t>: </a:t>
            </a:r>
            <a:r>
              <a:rPr lang="en-GB" sz="24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Jaff</a:t>
            </a:r>
            <a:r>
              <a:rPr lang="cs-CZ" sz="24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ého</a:t>
            </a:r>
            <a:r>
              <a:rPr lang="cs-CZ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metoda</a:t>
            </a:r>
            <a:r>
              <a:rPr lang="en-GB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nižší </a:t>
            </a:r>
            <a:r>
              <a:rPr lang="cs-CZ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u všech pacientů,                                                       </a:t>
            </a:r>
            <a:r>
              <a:rPr lang="en-GB" sz="24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eGF</a:t>
            </a:r>
            <a:r>
              <a:rPr lang="cs-CZ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R </a:t>
            </a:r>
            <a:r>
              <a:rPr lang="cs-CZ" sz="2400" b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Jaffého</a:t>
            </a:r>
            <a:r>
              <a:rPr lang="cs-CZ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metodou vyšší u všech pacientů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B6B918-D716-C629-8F79-5CB822F93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912" y="5024351"/>
            <a:ext cx="1791671" cy="139665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9FE4816-C385-9277-A590-E656C7DAF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326" y="3180977"/>
            <a:ext cx="1711924" cy="171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63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873</Words>
  <Application>Microsoft Office PowerPoint</Application>
  <PresentationFormat>Širokoúhlá obrazovka</PresentationFormat>
  <Paragraphs>101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Motiv Office</vt:lpstr>
      <vt:lpstr>Je odhad glomerulární filtrace ze sérového kreatininu u dětí s onemocněním ledvin opravdu spolehlivý?</vt:lpstr>
      <vt:lpstr>Cíle studie</vt:lpstr>
      <vt:lpstr>Soubor pacientů a metody</vt:lpstr>
      <vt:lpstr>Enzymová kolorimetrická metoda</vt:lpstr>
      <vt:lpstr> Výsledky  Lineární závislost enzymově                               a Jaffého metodou stanoveného kreatininu</vt:lpstr>
      <vt:lpstr>Prezentace aplikace PowerPoint</vt:lpstr>
      <vt:lpstr>Schwartzův vzorec</vt:lpstr>
      <vt:lpstr>Prezentace aplikace PowerPoint</vt:lpstr>
      <vt:lpstr>Prezentace aplikace PowerPoint</vt:lpstr>
      <vt:lpstr>Prezentace aplikace PowerPoint</vt:lpstr>
      <vt:lpstr>eGFR odvozená z Jaffého vs. enzymového kreatininu                                                     u dětí se selháním ledvin (eGFR (enz) ˂ 15 ml/min/1,73 m2)   (N= 15; 7 chlapců; věk: medián 10,3 let; 1,7 – 15,9 let)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odhad glomerulární filtrace ze sérového kreatininu u dětí s onemocněním ledvin opravdu spolehlivý?</dc:title>
  <dc:creator>28c Fořt Vojtěch</dc:creator>
  <cp:lastModifiedBy>28c Fořt Vojtěch</cp:lastModifiedBy>
  <cp:revision>10</cp:revision>
  <dcterms:created xsi:type="dcterms:W3CDTF">2022-09-13T10:10:16Z</dcterms:created>
  <dcterms:modified xsi:type="dcterms:W3CDTF">2022-09-17T22:16:47Z</dcterms:modified>
</cp:coreProperties>
</file>