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0"/>
  </p:notesMasterIdLst>
  <p:sldIdLst>
    <p:sldId id="256" r:id="rId2"/>
    <p:sldId id="298" r:id="rId3"/>
    <p:sldId id="304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6" r:id="rId37"/>
    <p:sldId id="294" r:id="rId38"/>
    <p:sldId id="297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E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364" autoAdjust="0"/>
  </p:normalViewPr>
  <p:slideViewPr>
    <p:cSldViewPr snapToGrid="0" showGuides="1">
      <p:cViewPr varScale="1">
        <p:scale>
          <a:sx n="66" d="100"/>
          <a:sy n="66" d="100"/>
        </p:scale>
        <p:origin x="636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1CAA5-89F6-4088-8246-D72DA0DE1559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FBF87-7270-434A-9756-CD401C275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4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Fig</a:t>
            </a:r>
            <a:r>
              <a:rPr lang="cs-CZ" dirty="0"/>
              <a:t>. 4 popisek</a:t>
            </a:r>
            <a:r>
              <a:rPr lang="cs-CZ" baseline="0" dirty="0"/>
              <a:t> se mi nepodařilo smazat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FBF87-7270-434A-9756-CD401C275E0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96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Možná dopsat něco o 3. dávce u </a:t>
            </a:r>
            <a:r>
              <a:rPr lang="cs-CZ" dirty="0" err="1"/>
              <a:t>AxSpA</a:t>
            </a:r>
            <a:r>
              <a:rPr lang="cs-CZ" dirty="0"/>
              <a:t> pacientů…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FBF87-7270-434A-9756-CD401C275E0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8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166-F4CB-43CC-8245-9C418EE97825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E08E30-6CA6-4330-AA9D-17472438533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1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166-F4CB-43CC-8245-9C418EE97825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E30-6CA6-4330-AA9D-17472438533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7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166-F4CB-43CC-8245-9C418EE97825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E30-6CA6-4330-AA9D-17472438533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62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166-F4CB-43CC-8245-9C418EE97825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E30-6CA6-4330-AA9D-17472438533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4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166-F4CB-43CC-8245-9C418EE97825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E30-6CA6-4330-AA9D-17472438533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4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166-F4CB-43CC-8245-9C418EE97825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E30-6CA6-4330-AA9D-17472438533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30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166-F4CB-43CC-8245-9C418EE97825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E30-6CA6-4330-AA9D-17472438533E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97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166-F4CB-43CC-8245-9C418EE97825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E30-6CA6-4330-AA9D-17472438533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51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166-F4CB-43CC-8245-9C418EE97825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E30-6CA6-4330-AA9D-174724385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8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166-F4CB-43CC-8245-9C418EE97825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E30-6CA6-4330-AA9D-17472438533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62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092CE166-F4CB-43CC-8245-9C418EE97825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E30-6CA6-4330-AA9D-17472438533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0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E166-F4CB-43CC-8245-9C418EE97825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E08E30-6CA6-4330-AA9D-17472438533E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4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93105" y="1338891"/>
            <a:ext cx="8624074" cy="2528466"/>
          </a:xfrm>
        </p:spPr>
        <p:txBody>
          <a:bodyPr>
            <a:normAutofit fontScale="90000"/>
          </a:bodyPr>
          <a:lstStyle/>
          <a:p>
            <a:r>
              <a:rPr lang="en-US" sz="5000" b="1" dirty="0" err="1"/>
              <a:t>Imunitní</a:t>
            </a:r>
            <a:r>
              <a:rPr lang="en-US" sz="5000" b="1" dirty="0"/>
              <a:t> </a:t>
            </a:r>
            <a:r>
              <a:rPr lang="en-US" sz="5000" b="1" dirty="0" err="1"/>
              <a:t>reakce</a:t>
            </a:r>
            <a:r>
              <a:rPr lang="en-US" sz="5000" b="1" dirty="0"/>
              <a:t> </a:t>
            </a:r>
            <a:r>
              <a:rPr lang="en-US" sz="5000" b="1" dirty="0" err="1"/>
              <a:t>na</a:t>
            </a:r>
            <a:r>
              <a:rPr lang="en-US" sz="5000" b="1" dirty="0"/>
              <a:t> </a:t>
            </a:r>
            <a:r>
              <a:rPr lang="en-US" sz="5000" b="1" dirty="0" err="1"/>
              <a:t>vakcinaci</a:t>
            </a:r>
            <a:r>
              <a:rPr lang="en-US" sz="5000" b="1" dirty="0"/>
              <a:t> </a:t>
            </a:r>
            <a:r>
              <a:rPr lang="en-US" sz="5000" b="1" dirty="0" err="1"/>
              <a:t>proti</a:t>
            </a:r>
            <a:r>
              <a:rPr lang="en-US" sz="5000" b="1" dirty="0"/>
              <a:t> </a:t>
            </a:r>
            <a:r>
              <a:rPr lang="en-US" sz="5000" b="1" dirty="0" err="1"/>
              <a:t>COVIDu</a:t>
            </a:r>
            <a:r>
              <a:rPr lang="cs-CZ" sz="5000" b="1" dirty="0"/>
              <a:t>-19</a:t>
            </a:r>
            <a:r>
              <a:rPr lang="en-US" sz="5000" b="1" dirty="0"/>
              <a:t> u </a:t>
            </a:r>
            <a:r>
              <a:rPr lang="en-US" sz="5000" b="1" dirty="0" err="1"/>
              <a:t>pacientů</a:t>
            </a:r>
            <a:r>
              <a:rPr lang="en-US" sz="5000" b="1" dirty="0"/>
              <a:t> </a:t>
            </a:r>
            <a:r>
              <a:rPr lang="en-US" sz="5000" b="1" dirty="0" err="1"/>
              <a:t>na</a:t>
            </a:r>
            <a:r>
              <a:rPr lang="en-US" sz="5000" b="1" dirty="0"/>
              <a:t> </a:t>
            </a:r>
            <a:r>
              <a:rPr lang="en-US" sz="5000" b="1" dirty="0" err="1"/>
              <a:t>biologické</a:t>
            </a:r>
            <a:r>
              <a:rPr lang="en-US" sz="5000" b="1" dirty="0"/>
              <a:t> </a:t>
            </a:r>
            <a:r>
              <a:rPr lang="en-US" sz="5000" b="1" dirty="0" err="1"/>
              <a:t>terapii</a:t>
            </a:r>
            <a:r>
              <a:rPr lang="en-US" sz="5000" b="1" dirty="0"/>
              <a:t> </a:t>
            </a:r>
            <a:br>
              <a:rPr lang="cs-CZ" dirty="0"/>
            </a:br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93105" y="4203510"/>
            <a:ext cx="4985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Ústav </a:t>
            </a:r>
            <a:r>
              <a:rPr lang="en-US" dirty="0" err="1"/>
              <a:t>imunologie</a:t>
            </a:r>
            <a:r>
              <a:rPr lang="en-US" dirty="0"/>
              <a:t> 2. LF UK a FN Motol, Praha</a:t>
            </a:r>
            <a:endParaRPr lang="cs-CZ" dirty="0"/>
          </a:p>
          <a:p>
            <a:r>
              <a:rPr lang="en-US" dirty="0"/>
              <a:t>Jirina.bartunkova@lfmotol.cuni.cz</a:t>
            </a:r>
            <a:endParaRPr lang="cs-CZ" dirty="0"/>
          </a:p>
          <a:p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78972" y="6182436"/>
            <a:ext cx="5008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19. 9. 2022</a:t>
            </a:r>
          </a:p>
          <a:p>
            <a:r>
              <a:rPr lang="de-DE" dirty="0" err="1"/>
              <a:t>Sympozium</a:t>
            </a:r>
            <a:r>
              <a:rPr lang="de-DE" dirty="0"/>
              <a:t> </a:t>
            </a:r>
            <a:r>
              <a:rPr lang="de-DE" dirty="0" err="1"/>
              <a:t>klinické</a:t>
            </a:r>
            <a:r>
              <a:rPr lang="de-DE" dirty="0"/>
              <a:t> </a:t>
            </a:r>
            <a:r>
              <a:rPr lang="de-DE" dirty="0" err="1"/>
              <a:t>biochemie</a:t>
            </a:r>
            <a:r>
              <a:rPr lang="de-DE" dirty="0"/>
              <a:t> FONS 2022</a:t>
            </a:r>
          </a:p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2493105" y="3557179"/>
            <a:ext cx="4167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</a:t>
            </a:r>
            <a:r>
              <a:rPr lang="cs-CZ" sz="2800" dirty="0" err="1"/>
              <a:t>iřina</a:t>
            </a:r>
            <a:r>
              <a:rPr lang="en-US" sz="2800" dirty="0"/>
              <a:t> </a:t>
            </a:r>
            <a:r>
              <a:rPr lang="en-US" sz="2800" dirty="0" err="1"/>
              <a:t>Bartůňková</a:t>
            </a:r>
            <a:r>
              <a:rPr lang="cs-CZ" sz="2800" dirty="0"/>
              <a:t> a</a:t>
            </a:r>
            <a:r>
              <a:rPr lang="en-US" sz="2800" dirty="0"/>
              <a:t> </a:t>
            </a:r>
            <a:r>
              <a:rPr lang="en-US" sz="2800" dirty="0" err="1"/>
              <a:t>kol</a:t>
            </a:r>
            <a:r>
              <a:rPr lang="en-US" sz="2800" dirty="0"/>
              <a:t>.</a:t>
            </a:r>
            <a:endParaRPr lang="cs-CZ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9463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43CA9EE-F39C-4B54-ABB3-62C4E28D4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375" y="1863340"/>
            <a:ext cx="2788683" cy="17991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DB2F46-A354-4C7D-8EC8-17DFACBDFEDA}"/>
              </a:ext>
            </a:extLst>
          </p:cNvPr>
          <p:cNvSpPr txBox="1">
            <a:spLocks/>
          </p:cNvSpPr>
          <p:nvPr/>
        </p:nvSpPr>
        <p:spPr>
          <a:xfrm>
            <a:off x="310373" y="188353"/>
            <a:ext cx="3347227" cy="4943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Metody</a:t>
            </a:r>
            <a:endParaRPr lang="en-GB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450419-5DF9-4E0B-BBFE-A85076D39047}"/>
              </a:ext>
            </a:extLst>
          </p:cNvPr>
          <p:cNvSpPr txBox="1">
            <a:spLocks/>
          </p:cNvSpPr>
          <p:nvPr/>
        </p:nvSpPr>
        <p:spPr>
          <a:xfrm>
            <a:off x="241925" y="1113998"/>
            <a:ext cx="10058400" cy="37608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u="sng" dirty="0">
                <a:latin typeface="+mj-lt"/>
                <a:cs typeface="Times New Roman" panose="02020603050405020304" pitchFamily="18" charset="0"/>
              </a:rPr>
              <a:t>Humorální odpověď</a:t>
            </a:r>
          </a:p>
          <a:p>
            <a:r>
              <a:rPr lang="cs-CZ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Metoda: </a:t>
            </a:r>
            <a:r>
              <a:rPr lang="en-GB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ELISA </a:t>
            </a:r>
            <a:r>
              <a:rPr lang="cs-CZ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Microblot</a:t>
            </a:r>
            <a:r>
              <a:rPr lang="en-GB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-array COVID-19 IgG/IgA</a:t>
            </a:r>
            <a:endParaRPr lang="cs-CZ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Pozitivita nad</a:t>
            </a:r>
            <a:r>
              <a:rPr lang="en-GB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18 U/ml</a:t>
            </a:r>
            <a:endParaRPr lang="cs-CZ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1" u="sng" dirty="0">
                <a:latin typeface="+mj-lt"/>
                <a:cs typeface="Times New Roman" panose="02020603050405020304" pitchFamily="18" charset="0"/>
              </a:rPr>
              <a:t>Buněčná odpověď</a:t>
            </a:r>
            <a:endParaRPr lang="en-GB" b="1" u="sng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2" descr="QUANTA-Lyser® 3000 | Werfen United States and Canada">
            <a:extLst>
              <a:ext uri="{FF2B5EF4-FFF2-40B4-BE49-F238E27FC236}">
                <a16:creationId xmlns:a16="http://schemas.microsoft.com/office/drawing/2014/main" id="{3B2D59EE-9ED9-4FDC-AE18-F47560C19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03" y="1113997"/>
            <a:ext cx="2192888" cy="145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6D7056E-61E9-4986-94BA-A7D8BE2861DB}"/>
              </a:ext>
            </a:extLst>
          </p:cNvPr>
          <p:cNvSpPr txBox="1"/>
          <p:nvPr/>
        </p:nvSpPr>
        <p:spPr>
          <a:xfrm>
            <a:off x="5925703" y="76529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QUANTA-</a:t>
            </a:r>
            <a:r>
              <a:rPr lang="en-GB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Lyser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3000</a:t>
            </a:r>
            <a:endParaRPr lang="en-GB" dirty="0">
              <a:latin typeface="+mj-lt"/>
            </a:endParaRPr>
          </a:p>
        </p:txBody>
      </p:sp>
      <p:sp>
        <p:nvSpPr>
          <p:cNvPr id="7" name="Flowchart: Magnetic Disk 5">
            <a:extLst>
              <a:ext uri="{FF2B5EF4-FFF2-40B4-BE49-F238E27FC236}">
                <a16:creationId xmlns:a16="http://schemas.microsoft.com/office/drawing/2014/main" id="{2F9B2C6C-7257-4BD5-8125-F340658A3DB9}"/>
              </a:ext>
            </a:extLst>
          </p:cNvPr>
          <p:cNvSpPr/>
          <p:nvPr/>
        </p:nvSpPr>
        <p:spPr>
          <a:xfrm>
            <a:off x="2388123" y="3726495"/>
            <a:ext cx="1295400" cy="3810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6FC9214E-E954-4FDD-8DBC-15C70734769E}"/>
              </a:ext>
            </a:extLst>
          </p:cNvPr>
          <p:cNvSpPr/>
          <p:nvPr/>
        </p:nvSpPr>
        <p:spPr>
          <a:xfrm>
            <a:off x="2388123" y="4271009"/>
            <a:ext cx="1295400" cy="3810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D3659E05-3F46-42DD-8E5F-90C38F008189}"/>
              </a:ext>
            </a:extLst>
          </p:cNvPr>
          <p:cNvSpPr/>
          <p:nvPr/>
        </p:nvSpPr>
        <p:spPr>
          <a:xfrm>
            <a:off x="2388123" y="4813420"/>
            <a:ext cx="1295400" cy="3810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8" descr="Free Clip Art - Medical Clip | Clipart Panda - Free Clipart Images">
            <a:extLst>
              <a:ext uri="{FF2B5EF4-FFF2-40B4-BE49-F238E27FC236}">
                <a16:creationId xmlns:a16="http://schemas.microsoft.com/office/drawing/2014/main" id="{AF1BA65B-283D-4943-9152-2E787451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1" y="3723074"/>
            <a:ext cx="13335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F68D1DCE-EE4A-435E-AC22-2E4FAAB9623B}"/>
              </a:ext>
            </a:extLst>
          </p:cNvPr>
          <p:cNvSpPr txBox="1"/>
          <p:nvPr/>
        </p:nvSpPr>
        <p:spPr>
          <a:xfrm>
            <a:off x="1283983" y="4325422"/>
            <a:ext cx="111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PBMC izolace</a:t>
            </a:r>
            <a:endParaRPr lang="en-GB" dirty="0">
              <a:latin typeface="+mj-lt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9EACC072-2D2F-4A42-AAF1-C392A5CD3164}"/>
              </a:ext>
            </a:extLst>
          </p:cNvPr>
          <p:cNvSpPr txBox="1"/>
          <p:nvPr/>
        </p:nvSpPr>
        <p:spPr>
          <a:xfrm>
            <a:off x="3748878" y="3693633"/>
            <a:ext cx="189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Nestimulované</a:t>
            </a:r>
            <a:endParaRPr lang="en-GB" dirty="0">
              <a:latin typeface="+mj-lt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1F527745-A177-49C5-A3D6-3D6FE8113A5A}"/>
              </a:ext>
            </a:extLst>
          </p:cNvPr>
          <p:cNvSpPr txBox="1"/>
          <p:nvPr/>
        </p:nvSpPr>
        <p:spPr>
          <a:xfrm>
            <a:off x="3748878" y="4296746"/>
            <a:ext cx="473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Stimulované anti-</a:t>
            </a:r>
            <a:r>
              <a:rPr lang="en-GB" dirty="0">
                <a:latin typeface="+mj-lt"/>
              </a:rPr>
              <a:t>CD28/CD49d 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166992A4-1D7C-40E7-BEE5-70EC3AE95D20}"/>
              </a:ext>
            </a:extLst>
          </p:cNvPr>
          <p:cNvSpPr txBox="1"/>
          <p:nvPr/>
        </p:nvSpPr>
        <p:spPr>
          <a:xfrm>
            <a:off x="3748878" y="4798376"/>
            <a:ext cx="5261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Stimulované – </a:t>
            </a:r>
          </a:p>
          <a:p>
            <a:r>
              <a:rPr lang="cs-CZ" dirty="0">
                <a:latin typeface="+mj-lt"/>
              </a:rPr>
              <a:t>kostimulace anti-</a:t>
            </a:r>
            <a:r>
              <a:rPr lang="en-GB" dirty="0">
                <a:latin typeface="+mj-lt"/>
              </a:rPr>
              <a:t>CD28/CD49d </a:t>
            </a:r>
            <a:endParaRPr lang="cs-CZ" dirty="0">
              <a:latin typeface="+mj-lt"/>
            </a:endParaRPr>
          </a:p>
          <a:p>
            <a:r>
              <a:rPr lang="cs-CZ" b="1" dirty="0">
                <a:latin typeface="+mj-lt"/>
              </a:rPr>
              <a:t>+ </a:t>
            </a:r>
            <a:r>
              <a:rPr lang="en-GB" b="1" dirty="0" err="1">
                <a:latin typeface="+mj-lt"/>
              </a:rPr>
              <a:t>PepMix</a:t>
            </a:r>
            <a:r>
              <a:rPr lang="en-GB" b="1" baseline="30000" dirty="0" err="1">
                <a:latin typeface="+mj-lt"/>
              </a:rPr>
              <a:t>TM</a:t>
            </a:r>
            <a:r>
              <a:rPr lang="en-GB" b="1" dirty="0">
                <a:latin typeface="+mj-lt"/>
              </a:rPr>
              <a:t> SARS-CoV-2 </a:t>
            </a:r>
            <a:r>
              <a:rPr lang="en-GB" dirty="0">
                <a:latin typeface="+mj-lt"/>
              </a:rPr>
              <a:t>S-RBD (0,1 µg/µl, JPT Peptide Technologies GmbH</a:t>
            </a:r>
            <a:r>
              <a:rPr lang="cs-CZ" dirty="0">
                <a:latin typeface="+mj-lt"/>
              </a:rPr>
              <a:t>)</a:t>
            </a:r>
            <a:endParaRPr lang="en-GB" dirty="0">
              <a:latin typeface="+mj-lt"/>
            </a:endParaRPr>
          </a:p>
        </p:txBody>
      </p:sp>
      <p:sp>
        <p:nvSpPr>
          <p:cNvPr id="15" name="Arrow: Down 8">
            <a:extLst>
              <a:ext uri="{FF2B5EF4-FFF2-40B4-BE49-F238E27FC236}">
                <a16:creationId xmlns:a16="http://schemas.microsoft.com/office/drawing/2014/main" id="{5968B0F3-92F5-456A-BE09-3D883DB98122}"/>
              </a:ext>
            </a:extLst>
          </p:cNvPr>
          <p:cNvSpPr/>
          <p:nvPr/>
        </p:nvSpPr>
        <p:spPr>
          <a:xfrm rot="14189557">
            <a:off x="8152522" y="3489958"/>
            <a:ext cx="381000" cy="1562100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Arrow: Down 8">
            <a:extLst>
              <a:ext uri="{FF2B5EF4-FFF2-40B4-BE49-F238E27FC236}">
                <a16:creationId xmlns:a16="http://schemas.microsoft.com/office/drawing/2014/main" id="{AEF5AC11-FAA9-479E-831B-D7EBE57AAC72}"/>
              </a:ext>
            </a:extLst>
          </p:cNvPr>
          <p:cNvSpPr/>
          <p:nvPr/>
        </p:nvSpPr>
        <p:spPr>
          <a:xfrm rot="16200000">
            <a:off x="8377061" y="4284339"/>
            <a:ext cx="381000" cy="1562100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5211490A-096F-4E44-A276-8BB8E288A739}"/>
              </a:ext>
            </a:extLst>
          </p:cNvPr>
          <p:cNvSpPr txBox="1"/>
          <p:nvPr/>
        </p:nvSpPr>
        <p:spPr>
          <a:xfrm>
            <a:off x="9535659" y="1499947"/>
            <a:ext cx="265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Průtoková </a:t>
            </a:r>
            <a:r>
              <a:rPr lang="cs-CZ" dirty="0" err="1">
                <a:latin typeface="+mj-lt"/>
              </a:rPr>
              <a:t>cytometrie</a:t>
            </a:r>
            <a:endParaRPr lang="en-GB" dirty="0">
              <a:latin typeface="+mj-lt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DE14E4B8-8D7E-4B4A-8227-CA203A2CC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7332" y="4012944"/>
            <a:ext cx="2172726" cy="1878437"/>
          </a:xfrm>
          <a:prstGeom prst="rect">
            <a:avLst/>
          </a:prstGeom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id="{531FD5FA-B0B3-4405-8007-5BF118D74D28}"/>
              </a:ext>
            </a:extLst>
          </p:cNvPr>
          <p:cNvSpPr txBox="1"/>
          <p:nvPr/>
        </p:nvSpPr>
        <p:spPr>
          <a:xfrm>
            <a:off x="10286957" y="3713295"/>
            <a:ext cx="154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Luminex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166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>
            <a:extLst>
              <a:ext uri="{FF2B5EF4-FFF2-40B4-BE49-F238E27FC236}">
                <a16:creationId xmlns:a16="http://schemas.microsoft.com/office/drawing/2014/main" id="{87B1AB24-9717-49AE-B4BD-480D45052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335" y="54004"/>
            <a:ext cx="3483618" cy="6068516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B08C8932-9D8C-4E5E-A5E8-055EE33827EA}"/>
              </a:ext>
            </a:extLst>
          </p:cNvPr>
          <p:cNvSpPr/>
          <p:nvPr/>
        </p:nvSpPr>
        <p:spPr>
          <a:xfrm>
            <a:off x="10661170" y="2868018"/>
            <a:ext cx="1009650" cy="438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25FEEA5-210B-4C65-8A0B-8ED57291E145}"/>
              </a:ext>
            </a:extLst>
          </p:cNvPr>
          <p:cNvSpPr txBox="1">
            <a:spLocks/>
          </p:cNvSpPr>
          <p:nvPr/>
        </p:nvSpPr>
        <p:spPr>
          <a:xfrm>
            <a:off x="618430" y="270760"/>
            <a:ext cx="7725905" cy="11369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cs-CZ" sz="3600" dirty="0"/>
            </a:br>
            <a:r>
              <a:rPr lang="cs-CZ" b="1" dirty="0" err="1"/>
              <a:t>Sérokonverze</a:t>
            </a:r>
            <a:r>
              <a:rPr lang="cs-CZ" b="1" dirty="0"/>
              <a:t> u všech pacientů</a:t>
            </a:r>
            <a:endParaRPr lang="en-US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BC531EC-D2F8-4F66-8D2B-D13E805C6793}"/>
              </a:ext>
            </a:extLst>
          </p:cNvPr>
          <p:cNvSpPr txBox="1"/>
          <p:nvPr/>
        </p:nvSpPr>
        <p:spPr>
          <a:xfrm>
            <a:off x="618430" y="2015934"/>
            <a:ext cx="7725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+mj-lt"/>
              </a:rPr>
              <a:t>COVID-19 </a:t>
            </a:r>
            <a:r>
              <a:rPr lang="cs-CZ" dirty="0">
                <a:latin typeface="+mj-lt"/>
              </a:rPr>
              <a:t>vakcína</a:t>
            </a:r>
            <a:r>
              <a:rPr lang="en-US" dirty="0">
                <a:latin typeface="+mj-lt"/>
              </a:rPr>
              <a:t> BNT162b2 </a:t>
            </a:r>
            <a:r>
              <a:rPr lang="cs-CZ" dirty="0">
                <a:latin typeface="+mj-lt"/>
              </a:rPr>
              <a:t>(</a:t>
            </a:r>
            <a:r>
              <a:rPr lang="cs-CZ" dirty="0" err="1">
                <a:latin typeface="+mj-lt"/>
              </a:rPr>
              <a:t>Pfizer</a:t>
            </a:r>
            <a:r>
              <a:rPr lang="cs-CZ" dirty="0">
                <a:latin typeface="+mj-lt"/>
              </a:rPr>
              <a:t>/</a:t>
            </a:r>
            <a:r>
              <a:rPr lang="cs-CZ" dirty="0" err="1">
                <a:latin typeface="+mj-lt"/>
              </a:rPr>
              <a:t>BioNTech</a:t>
            </a:r>
            <a:r>
              <a:rPr lang="cs-CZ" dirty="0">
                <a:latin typeface="+mj-lt"/>
              </a:rPr>
              <a:t>) je dostatečně imunogenní u pacientů na terapii </a:t>
            </a:r>
            <a:r>
              <a:rPr lang="cs-CZ" dirty="0" err="1">
                <a:latin typeface="+mj-lt"/>
              </a:rPr>
              <a:t>adalimumab</a:t>
            </a:r>
            <a:r>
              <a:rPr lang="cs-CZ" dirty="0">
                <a:latin typeface="+mj-lt"/>
              </a:rPr>
              <a:t> / secukinumab</a:t>
            </a:r>
          </a:p>
          <a:p>
            <a:pPr marL="285750" indent="-285750">
              <a:buFontTx/>
              <a:buChar char="-"/>
            </a:pPr>
            <a:endParaRPr lang="cs-CZ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+mj-lt"/>
              </a:rPr>
              <a:t>Všichni pacienti vytvořili protilátky specifické proti </a:t>
            </a:r>
            <a:r>
              <a:rPr lang="en-US" dirty="0">
                <a:latin typeface="+mj-lt"/>
              </a:rPr>
              <a:t>SARS-CoV-2 spike </a:t>
            </a:r>
            <a:r>
              <a:rPr lang="en-US" dirty="0" err="1">
                <a:latin typeface="+mj-lt"/>
              </a:rPr>
              <a:t>gly</a:t>
            </a:r>
            <a:r>
              <a:rPr lang="cs-CZ" dirty="0">
                <a:latin typeface="+mj-lt"/>
              </a:rPr>
              <a:t>k</a:t>
            </a:r>
            <a:r>
              <a:rPr lang="en-US" dirty="0" err="1">
                <a:latin typeface="+mj-lt"/>
              </a:rPr>
              <a:t>oprotein</a:t>
            </a:r>
            <a:r>
              <a:rPr lang="cs-CZ" dirty="0">
                <a:latin typeface="+mj-lt"/>
              </a:rPr>
              <a:t>u</a:t>
            </a:r>
          </a:p>
          <a:p>
            <a:pPr marL="285750" indent="-285750">
              <a:buFontTx/>
              <a:buChar char="-"/>
            </a:pPr>
            <a:endParaRPr lang="cs-CZ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+mj-lt"/>
              </a:rPr>
              <a:t>Humorální odpověď pacientů na bDMARD terapii se nelišila od humorální odpovědi zdravých kontrol</a:t>
            </a:r>
            <a:endParaRPr lang="en-US" dirty="0">
              <a:latin typeface="+mj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CDEF8E8-9F12-4B0B-B140-B03D105C9DEE}"/>
              </a:ext>
            </a:extLst>
          </p:cNvPr>
          <p:cNvSpPr/>
          <p:nvPr/>
        </p:nvSpPr>
        <p:spPr>
          <a:xfrm>
            <a:off x="10621941" y="489816"/>
            <a:ext cx="1088107" cy="57119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D9E9C-466B-4071-BE26-B451BE53D363}"/>
              </a:ext>
            </a:extLst>
          </p:cNvPr>
          <p:cNvSpPr txBox="1"/>
          <p:nvPr/>
        </p:nvSpPr>
        <p:spPr>
          <a:xfrm>
            <a:off x="10661169" y="2903596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+mj-lt"/>
              </a:rPr>
              <a:t>&gt;1000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5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F0D57-91D8-45D7-870B-9420201DB7D4}"/>
              </a:ext>
            </a:extLst>
          </p:cNvPr>
          <p:cNvSpPr txBox="1">
            <a:spLocks/>
          </p:cNvSpPr>
          <p:nvPr/>
        </p:nvSpPr>
        <p:spPr>
          <a:xfrm>
            <a:off x="233895" y="223696"/>
            <a:ext cx="11339407" cy="613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/>
              <a:t>COVID-19 </a:t>
            </a:r>
            <a:r>
              <a:rPr lang="cs-CZ" sz="2800" b="1" dirty="0" err="1"/>
              <a:t>mRNA</a:t>
            </a:r>
            <a:r>
              <a:rPr lang="cs-CZ" sz="2800" b="1" dirty="0"/>
              <a:t> vakcína indukuje SARS-CoV-2 specifické CD4+ T lymfocyty u pacientů na terapii ADA /SEC</a:t>
            </a:r>
            <a:endParaRPr lang="en-US" sz="2800" b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EBDF844-D32F-4952-8349-CD8669F10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881"/>
            <a:ext cx="12192000" cy="3962983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74D1360D-BE73-455E-AC3A-76C04B0CBAEC}"/>
              </a:ext>
            </a:extLst>
          </p:cNvPr>
          <p:cNvSpPr txBox="1"/>
          <p:nvPr/>
        </p:nvSpPr>
        <p:spPr>
          <a:xfrm>
            <a:off x="233895" y="1244107"/>
            <a:ext cx="12191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j-lt"/>
              </a:rPr>
              <a:t>Stimulace Spike-gp derivovanými peptidy vedla k nabohacení buněčných kultur o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</a:rPr>
              <a:t>IFNγ</a:t>
            </a:r>
            <a:r>
              <a:rPr lang="en-US" sz="1600" baseline="30000" dirty="0">
                <a:effectLst/>
                <a:latin typeface="+mj-lt"/>
                <a:ea typeface="Calibri" panose="020F0502020204030204" pitchFamily="34" charset="0"/>
              </a:rPr>
              <a:t> +</a:t>
            </a:r>
            <a:r>
              <a:rPr lang="cs-CZ" sz="1600" baseline="30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</a:rPr>
              <a:t>TNFa</a:t>
            </a:r>
            <a:r>
              <a:rPr lang="en-US" sz="1600" baseline="30000" dirty="0">
                <a:effectLst/>
                <a:latin typeface="+mj-lt"/>
                <a:ea typeface="Calibri" panose="020F0502020204030204" pitchFamily="34" charset="0"/>
              </a:rPr>
              <a:t> +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</a:rPr>
              <a:t> a IL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-17A</a:t>
            </a:r>
            <a:r>
              <a:rPr lang="en-US" sz="1600" baseline="30000" dirty="0">
                <a:effectLst/>
                <a:latin typeface="+mj-lt"/>
                <a:ea typeface="Calibri" panose="020F0502020204030204" pitchFamily="34" charset="0"/>
              </a:rPr>
              <a:t>+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CD4</a:t>
            </a:r>
            <a:r>
              <a:rPr lang="en-US" sz="1600" baseline="30000" dirty="0">
                <a:effectLst/>
                <a:latin typeface="+mj-lt"/>
                <a:ea typeface="Calibri" panose="020F0502020204030204" pitchFamily="34" charset="0"/>
              </a:rPr>
              <a:t>+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 T 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</a:rPr>
              <a:t>buňky; p</a:t>
            </a:r>
            <a:r>
              <a:rPr lang="cs-CZ" sz="1600" dirty="0">
                <a:latin typeface="+mj-lt"/>
              </a:rPr>
              <a:t>rocentuální zastoupení </a:t>
            </a:r>
            <a:r>
              <a:rPr lang="en-US" sz="1600" kern="1400" dirty="0">
                <a:effectLst/>
                <a:latin typeface="+mj-lt"/>
                <a:ea typeface="Calibri" panose="020F0502020204030204" pitchFamily="34" charset="0"/>
              </a:rPr>
              <a:t>SARS-CoV-2-rea</a:t>
            </a:r>
            <a:r>
              <a:rPr lang="cs-CZ" sz="1600" kern="1400" dirty="0">
                <a:effectLst/>
                <a:latin typeface="+mj-lt"/>
                <a:ea typeface="Calibri" panose="020F0502020204030204" pitchFamily="34" charset="0"/>
              </a:rPr>
              <a:t>ktivních 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CD4</a:t>
            </a:r>
            <a:r>
              <a:rPr lang="en-US" sz="1600" baseline="30000" dirty="0">
                <a:effectLst/>
                <a:latin typeface="+mj-lt"/>
                <a:ea typeface="Calibri" panose="020F0502020204030204" pitchFamily="34" charset="0"/>
              </a:rPr>
              <a:t>+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 T 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</a:rPr>
              <a:t>buněk se nelišilo mezi testovanými skupinami</a:t>
            </a:r>
          </a:p>
          <a:p>
            <a:pPr marL="285750" indent="-285750">
              <a:buFontTx/>
              <a:buChar char="-"/>
            </a:pPr>
            <a:endParaRPr lang="en-GB" dirty="0">
              <a:latin typeface="+mj-l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EC8EFC6-A95C-4BC1-BDA3-B972ADE0B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6234839"/>
            <a:ext cx="46291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6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581BA937-5882-4091-9C28-9F250CF26414}"/>
              </a:ext>
            </a:extLst>
          </p:cNvPr>
          <p:cNvSpPr txBox="1"/>
          <p:nvPr/>
        </p:nvSpPr>
        <p:spPr>
          <a:xfrm>
            <a:off x="286665" y="1254346"/>
            <a:ext cx="11197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400" dirty="0">
                <a:effectLst/>
                <a:latin typeface="+mj-lt"/>
                <a:ea typeface="Calibri" panose="020F0502020204030204" pitchFamily="34" charset="0"/>
              </a:rPr>
              <a:t>TNFα- </a:t>
            </a:r>
            <a:r>
              <a:rPr lang="cs-CZ" sz="1600" kern="1400" dirty="0">
                <a:effectLst/>
                <a:latin typeface="+mj-lt"/>
                <a:ea typeface="Calibri" panose="020F0502020204030204" pitchFamily="34" charset="0"/>
              </a:rPr>
              <a:t>a</a:t>
            </a:r>
            <a:r>
              <a:rPr lang="en-US" sz="1600" kern="1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600" kern="1400" dirty="0" err="1">
                <a:effectLst/>
                <a:latin typeface="+mj-lt"/>
                <a:ea typeface="Calibri" panose="020F0502020204030204" pitchFamily="34" charset="0"/>
              </a:rPr>
              <a:t>IFNγ</a:t>
            </a:r>
            <a:r>
              <a:rPr lang="en-US" sz="1600" kern="1400" dirty="0">
                <a:effectLst/>
                <a:latin typeface="+mj-lt"/>
                <a:ea typeface="Calibri" panose="020F0502020204030204" pitchFamily="34" charset="0"/>
              </a:rPr>
              <a:t>-p</a:t>
            </a:r>
            <a:r>
              <a:rPr lang="cs-CZ" sz="1600" kern="1400" dirty="0">
                <a:effectLst/>
                <a:latin typeface="+mj-lt"/>
                <a:ea typeface="Calibri" panose="020F0502020204030204" pitchFamily="34" charset="0"/>
              </a:rPr>
              <a:t>rodukující</a:t>
            </a:r>
            <a:r>
              <a:rPr lang="en-US" sz="1600" kern="1400" dirty="0">
                <a:effectLst/>
                <a:latin typeface="+mj-lt"/>
                <a:ea typeface="Calibri" panose="020F0502020204030204" pitchFamily="34" charset="0"/>
              </a:rPr>
              <a:t> CD8</a:t>
            </a:r>
            <a:r>
              <a:rPr lang="en-US" sz="1600" baseline="30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+</a:t>
            </a:r>
            <a:r>
              <a:rPr lang="en-US" sz="1600" kern="1400" dirty="0">
                <a:effectLst/>
                <a:latin typeface="+mj-lt"/>
                <a:ea typeface="Calibri" panose="020F0502020204030204" pitchFamily="34" charset="0"/>
              </a:rPr>
              <a:t> T </a:t>
            </a:r>
            <a:r>
              <a:rPr lang="cs-CZ" sz="1600" kern="1400" dirty="0">
                <a:effectLst/>
                <a:latin typeface="+mj-lt"/>
                <a:ea typeface="Calibri" panose="020F0502020204030204" pitchFamily="34" charset="0"/>
              </a:rPr>
              <a:t>buňky</a:t>
            </a:r>
            <a:r>
              <a:rPr lang="en-US" sz="1600" kern="1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600" kern="1400" dirty="0">
                <a:effectLst/>
                <a:latin typeface="+mj-lt"/>
                <a:ea typeface="Calibri" panose="020F0502020204030204" pitchFamily="34" charset="0"/>
              </a:rPr>
              <a:t>jsou statisticky signifikantně zvýšené v kultuře se Spike-derivovanými glykoproteiny oproti kultuře s </a:t>
            </a:r>
            <a:r>
              <a:rPr lang="cs-CZ" sz="1600" dirty="0">
                <a:latin typeface="+mj-lt"/>
              </a:rPr>
              <a:t>anti-</a:t>
            </a:r>
            <a:r>
              <a:rPr lang="en-GB" sz="1600" dirty="0">
                <a:latin typeface="+mj-lt"/>
              </a:rPr>
              <a:t>CD28/CD49d </a:t>
            </a:r>
            <a:r>
              <a:rPr lang="cs-CZ" sz="1600" dirty="0">
                <a:latin typeface="+mj-lt"/>
              </a:rPr>
              <a:t>kostimulací; buňky degranulující nikoliv</a:t>
            </a:r>
            <a:endParaRPr lang="cs-CZ" sz="1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 sz="1600" dirty="0"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latin typeface="+mj-lt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531A087-9F19-46F5-B292-BC789368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6214401"/>
            <a:ext cx="4629150" cy="542925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8E83E6A-49C5-482C-ABD5-6F7644B80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1840"/>
            <a:ext cx="12192000" cy="401635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0E9545C8-54D7-4548-9ED9-2AF101F218AA}"/>
              </a:ext>
            </a:extLst>
          </p:cNvPr>
          <p:cNvSpPr txBox="1">
            <a:spLocks/>
          </p:cNvSpPr>
          <p:nvPr/>
        </p:nvSpPr>
        <p:spPr>
          <a:xfrm>
            <a:off x="286665" y="436492"/>
            <a:ext cx="12106347" cy="6134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11200" b="1" dirty="0"/>
              <a:t>CD8</a:t>
            </a:r>
            <a:r>
              <a:rPr lang="cs-CZ" sz="11200" b="1" baseline="30000" dirty="0"/>
              <a:t>+</a:t>
            </a:r>
            <a:r>
              <a:rPr lang="cs-CZ" sz="11200" b="1" dirty="0"/>
              <a:t> T buněčná imunita indukovaná </a:t>
            </a:r>
            <a:r>
              <a:rPr lang="en-US" sz="11200" b="1" dirty="0">
                <a:ea typeface="Calibri" panose="020F0502020204030204" pitchFamily="34" charset="0"/>
              </a:rPr>
              <a:t>BNT162b2 </a:t>
            </a:r>
            <a:r>
              <a:rPr lang="cs-CZ" sz="11200" b="1" dirty="0">
                <a:ea typeface="Calibri" panose="020F0502020204030204" pitchFamily="34" charset="0"/>
              </a:rPr>
              <a:t>vakcínou není negativně ovlivněná terapií ADA/SEC</a:t>
            </a:r>
            <a:br>
              <a:rPr lang="cs-CZ" sz="3600" dirty="0">
                <a:ea typeface="Calibri" panose="020F0502020204030204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389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63E7-9AD2-491E-8816-542B1614F314}"/>
              </a:ext>
            </a:extLst>
          </p:cNvPr>
          <p:cNvSpPr txBox="1">
            <a:spLocks/>
          </p:cNvSpPr>
          <p:nvPr/>
        </p:nvSpPr>
        <p:spPr>
          <a:xfrm>
            <a:off x="293383" y="312759"/>
            <a:ext cx="11839912" cy="5706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/>
              <a:t>V každé kohortě se nachází 10-20% non-</a:t>
            </a:r>
            <a:r>
              <a:rPr lang="cs-CZ" sz="2800" b="1" dirty="0" err="1"/>
              <a:t>responderů</a:t>
            </a:r>
            <a:r>
              <a:rPr lang="cs-CZ" sz="2800" b="1" dirty="0"/>
              <a:t> v oblasti buněčné imunity</a:t>
            </a:r>
            <a:endParaRPr lang="en-GB" sz="2800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E118A89-DE9D-4F37-B5C5-07BEC7448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04"/>
          <a:stretch/>
        </p:blipFill>
        <p:spPr>
          <a:xfrm>
            <a:off x="2109503" y="1974251"/>
            <a:ext cx="7972993" cy="4071096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D7B8927E-96BD-40CC-B940-89FB17B57BE4}"/>
              </a:ext>
            </a:extLst>
          </p:cNvPr>
          <p:cNvSpPr txBox="1"/>
          <p:nvPr/>
        </p:nvSpPr>
        <p:spPr>
          <a:xfrm>
            <a:off x="374139" y="1105533"/>
            <a:ext cx="12399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Pro CD8</a:t>
            </a:r>
            <a:r>
              <a:rPr lang="cs-CZ" sz="1600" u="sng" baseline="30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+</a:t>
            </a:r>
            <a:r>
              <a:rPr lang="cs-CZ" sz="1600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T bb. </a:t>
            </a:r>
            <a:r>
              <a:rPr lang="cs-CZ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– 81.8% - 100 % responderů ve všech 3 kohortách</a:t>
            </a:r>
          </a:p>
          <a:p>
            <a:r>
              <a:rPr lang="cs-CZ" sz="1600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Pro CD4</a:t>
            </a:r>
            <a:r>
              <a:rPr lang="cs-CZ" sz="1600" u="sng" baseline="300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+</a:t>
            </a:r>
            <a:r>
              <a:rPr lang="cs-CZ" sz="1600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T bb</a:t>
            </a:r>
            <a:r>
              <a:rPr lang="cs-CZ" sz="1600" u="sng" dirty="0">
                <a:effectLst/>
                <a:latin typeface="+mj-lt"/>
                <a:ea typeface="Calibri" panose="020F0502020204030204" pitchFamily="34" charset="0"/>
              </a:rPr>
              <a:t>. 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</a:rPr>
              <a:t>- 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83.3 - 100% 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</a:rPr>
              <a:t>reponderů v HD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, 63.6 – 81.8 % </a:t>
            </a:r>
            <a:r>
              <a:rPr lang="cs-CZ" sz="1600" dirty="0">
                <a:effectLst/>
                <a:latin typeface="+mj-lt"/>
                <a:ea typeface="Calibri" panose="020F0502020204030204" pitchFamily="34" charset="0"/>
              </a:rPr>
              <a:t>responderů v ADA kohortě, 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100% </a:t>
            </a:r>
            <a:r>
              <a:rPr lang="cs-CZ" sz="1600" dirty="0">
                <a:latin typeface="+mj-lt"/>
                <a:ea typeface="Calibri" panose="020F0502020204030204" pitchFamily="34" charset="0"/>
              </a:rPr>
              <a:t>responderů v SEC kohortě</a:t>
            </a:r>
            <a:endParaRPr lang="cs-CZ" sz="16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cs-CZ" sz="1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GB" sz="1600" dirty="0">
              <a:latin typeface="+mj-lt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8EC57ADE-40BC-40E0-9B32-914CE205E874}"/>
              </a:ext>
            </a:extLst>
          </p:cNvPr>
          <p:cNvSpPr txBox="1"/>
          <p:nvPr/>
        </p:nvSpPr>
        <p:spPr>
          <a:xfrm>
            <a:off x="10228640" y="2739499"/>
            <a:ext cx="1769141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- </a:t>
            </a:r>
            <a:r>
              <a:rPr lang="cs-CZ" sz="1600" dirty="0">
                <a:latin typeface="+mj-lt"/>
              </a:rPr>
              <a:t>Na úrovni degranulace </a:t>
            </a:r>
            <a:r>
              <a:rPr lang="cs-CZ" sz="1600" dirty="0">
                <a:latin typeface="+mj-lt"/>
                <a:ea typeface="Calibri" panose="020F0502020204030204" pitchFamily="34" charset="0"/>
              </a:rPr>
              <a:t>CD8</a:t>
            </a:r>
            <a:r>
              <a:rPr lang="cs-CZ" sz="1600" baseline="30000" dirty="0">
                <a:latin typeface="+mj-lt"/>
                <a:ea typeface="Calibri" panose="020F0502020204030204" pitchFamily="34" charset="0"/>
              </a:rPr>
              <a:t>+</a:t>
            </a:r>
            <a:r>
              <a:rPr lang="cs-CZ" sz="1600" dirty="0">
                <a:latin typeface="+mj-lt"/>
                <a:ea typeface="Calibri" panose="020F0502020204030204" pitchFamily="34" charset="0"/>
              </a:rPr>
              <a:t> T bb. je signifikantně vyšší enrichment u HD </a:t>
            </a:r>
            <a:r>
              <a:rPr lang="en-US" sz="1600" kern="1400" dirty="0">
                <a:effectLst/>
                <a:latin typeface="+mj-lt"/>
                <a:ea typeface="Calibri" panose="020F0502020204030204" pitchFamily="34" charset="0"/>
              </a:rPr>
              <a:t>(100%, 6/6) </a:t>
            </a:r>
            <a:r>
              <a:rPr lang="cs-CZ" sz="1600" kern="1400" dirty="0">
                <a:effectLst/>
                <a:latin typeface="+mj-lt"/>
                <a:ea typeface="Calibri" panose="020F0502020204030204" pitchFamily="34" charset="0"/>
              </a:rPr>
              <a:t>oproti ADA </a:t>
            </a:r>
            <a:r>
              <a:rPr lang="en-US" sz="1600" kern="1400" dirty="0">
                <a:effectLst/>
                <a:latin typeface="+mj-lt"/>
                <a:ea typeface="Calibri" panose="020F0502020204030204" pitchFamily="34" charset="0"/>
              </a:rPr>
              <a:t>(54.5%, 6/11) </a:t>
            </a:r>
            <a:r>
              <a:rPr lang="cs-CZ" sz="1600" kern="1400" dirty="0">
                <a:effectLst/>
                <a:latin typeface="+mj-lt"/>
                <a:ea typeface="Calibri" panose="020F0502020204030204" pitchFamily="34" charset="0"/>
              </a:rPr>
              <a:t>a SEC kohortě </a:t>
            </a:r>
            <a:r>
              <a:rPr lang="en-US" sz="1600" kern="1400" dirty="0">
                <a:effectLst/>
                <a:latin typeface="+mj-lt"/>
                <a:ea typeface="Calibri" panose="020F0502020204030204" pitchFamily="34" charset="0"/>
              </a:rPr>
              <a:t>(42.8%, 3/7)</a:t>
            </a:r>
            <a:endParaRPr lang="en-GB" sz="1600" dirty="0">
              <a:latin typeface="+mj-lt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62C3E88-335A-409D-94DD-AFD7C28BF64A}"/>
              </a:ext>
            </a:extLst>
          </p:cNvPr>
          <p:cNvSpPr txBox="1"/>
          <p:nvPr/>
        </p:nvSpPr>
        <p:spPr>
          <a:xfrm>
            <a:off x="-860549" y="3750074"/>
            <a:ext cx="3902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FF0000"/>
                </a:solidFill>
                <a:latin typeface="+mj-lt"/>
              </a:rPr>
              <a:t>Non-responders </a:t>
            </a:r>
          </a:p>
          <a:p>
            <a:pPr algn="ctr"/>
            <a:r>
              <a:rPr lang="cs-CZ" sz="1800" b="1" dirty="0">
                <a:solidFill>
                  <a:srgbClr val="FF0000"/>
                </a:solidFill>
                <a:latin typeface="+mj-lt"/>
              </a:rPr>
              <a:t>vs. reponders </a:t>
            </a:r>
          </a:p>
        </p:txBody>
      </p:sp>
    </p:spTree>
    <p:extLst>
      <p:ext uri="{BB962C8B-B14F-4D97-AF65-F5344CB8AC3E}">
        <p14:creationId xmlns:p14="http://schemas.microsoft.com/office/powerpoint/2010/main" val="273264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A527-132A-41DA-8F6A-8CEB0B10C94E}"/>
              </a:ext>
            </a:extLst>
          </p:cNvPr>
          <p:cNvSpPr txBox="1">
            <a:spLocks/>
          </p:cNvSpPr>
          <p:nvPr/>
        </p:nvSpPr>
        <p:spPr>
          <a:xfrm>
            <a:off x="1066800" y="545910"/>
            <a:ext cx="10058400" cy="614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Závěr – 1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F0559-1DD9-4A10-91B2-EEC11214B0E4}"/>
              </a:ext>
            </a:extLst>
          </p:cNvPr>
          <p:cNvSpPr txBox="1">
            <a:spLocks/>
          </p:cNvSpPr>
          <p:nvPr/>
        </p:nvSpPr>
        <p:spPr>
          <a:xfrm>
            <a:off x="1066800" y="1737360"/>
            <a:ext cx="10058400" cy="376089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>
                <a:latin typeface="+mj-lt"/>
                <a:ea typeface="Calibri" panose="020F0502020204030204" pitchFamily="34" charset="0"/>
              </a:rPr>
              <a:t>BNT162b2 </a:t>
            </a:r>
            <a:r>
              <a:rPr lang="cs-CZ" dirty="0">
                <a:latin typeface="+mj-lt"/>
                <a:ea typeface="Calibri" panose="020F0502020204030204" pitchFamily="34" charset="0"/>
              </a:rPr>
              <a:t>vakcína u pacientů léčených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bDMARDs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dirty="0">
                <a:latin typeface="+mj-lt"/>
                <a:ea typeface="Calibri" panose="020F0502020204030204" pitchFamily="34" charset="0"/>
              </a:rPr>
              <a:t>indukuje buněčnou i humorální imunitní odpověď proti </a:t>
            </a:r>
            <a:r>
              <a:rPr lang="en-US" dirty="0">
                <a:latin typeface="+mj-lt"/>
                <a:ea typeface="Calibri" panose="020F0502020204030204" pitchFamily="34" charset="0"/>
              </a:rPr>
              <a:t>SARS-CoV-2 spike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gly</a:t>
            </a:r>
            <a:r>
              <a:rPr lang="cs-CZ" dirty="0">
                <a:latin typeface="+mj-lt"/>
                <a:ea typeface="Calibri" panose="020F0502020204030204" pitchFamily="34" charset="0"/>
              </a:rPr>
              <a:t>k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oprotein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dirty="0">
                <a:latin typeface="+mj-lt"/>
                <a:ea typeface="Calibri" panose="020F0502020204030204" pitchFamily="34" charset="0"/>
              </a:rPr>
              <a:t>derivovaným peptidům</a:t>
            </a:r>
          </a:p>
          <a:p>
            <a:pPr marL="0" indent="0">
              <a:buClrTx/>
              <a:buNone/>
            </a:pPr>
            <a:endParaRPr lang="cs-CZ" dirty="0">
              <a:latin typeface="+mj-lt"/>
              <a:ea typeface="Calibri" panose="020F0502020204030204" pitchFamily="34" charset="0"/>
            </a:endParaRPr>
          </a:p>
          <a:p>
            <a:pPr>
              <a:buClrTx/>
            </a:pPr>
            <a:r>
              <a:rPr lang="cs-CZ" dirty="0">
                <a:latin typeface="+mj-lt"/>
              </a:rPr>
              <a:t>Po druhé dávce </a:t>
            </a:r>
            <a:r>
              <a:rPr lang="en-US" dirty="0">
                <a:latin typeface="+mj-lt"/>
                <a:ea typeface="Calibri" panose="020F0502020204030204" pitchFamily="34" charset="0"/>
              </a:rPr>
              <a:t>BNT162b2 </a:t>
            </a:r>
            <a:r>
              <a:rPr lang="cs-CZ" dirty="0">
                <a:latin typeface="+mj-lt"/>
                <a:ea typeface="Calibri" panose="020F0502020204030204" pitchFamily="34" charset="0"/>
              </a:rPr>
              <a:t>vakcíny dochází k robustní </a:t>
            </a:r>
            <a:r>
              <a:rPr lang="cs-CZ" dirty="0" err="1">
                <a:latin typeface="+mj-lt"/>
                <a:ea typeface="Calibri" panose="020F0502020204030204" pitchFamily="34" charset="0"/>
              </a:rPr>
              <a:t>sérokonverzi</a:t>
            </a:r>
            <a:r>
              <a:rPr lang="cs-CZ" dirty="0">
                <a:latin typeface="+mj-lt"/>
                <a:ea typeface="Calibri" panose="020F0502020204030204" pitchFamily="34" charset="0"/>
              </a:rPr>
              <a:t> u všech pacientů léčených </a:t>
            </a:r>
            <a:r>
              <a:rPr lang="cs-CZ" dirty="0" err="1">
                <a:latin typeface="+mj-lt"/>
                <a:ea typeface="Calibri" panose="020F0502020204030204" pitchFamily="34" charset="0"/>
              </a:rPr>
              <a:t>adalimumabem</a:t>
            </a:r>
            <a:r>
              <a:rPr lang="cs-CZ" dirty="0">
                <a:latin typeface="+mj-lt"/>
                <a:ea typeface="Calibri" panose="020F0502020204030204" pitchFamily="34" charset="0"/>
              </a:rPr>
              <a:t>/ </a:t>
            </a:r>
            <a:r>
              <a:rPr lang="cs-CZ" dirty="0" err="1">
                <a:latin typeface="+mj-lt"/>
                <a:ea typeface="Calibri" panose="020F0502020204030204" pitchFamily="34" charset="0"/>
              </a:rPr>
              <a:t>secukinumabem</a:t>
            </a:r>
            <a:r>
              <a:rPr lang="cs-CZ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 marL="0" indent="0">
              <a:buClrTx/>
              <a:buNone/>
            </a:pPr>
            <a:endParaRPr lang="cs-CZ" dirty="0">
              <a:latin typeface="+mj-lt"/>
              <a:ea typeface="Calibri" panose="020F0502020204030204" pitchFamily="34" charset="0"/>
            </a:endParaRPr>
          </a:p>
          <a:p>
            <a:pPr>
              <a:buClrTx/>
            </a:pPr>
            <a:r>
              <a:rPr lang="cs-CZ" dirty="0">
                <a:latin typeface="+mj-lt"/>
              </a:rPr>
              <a:t>U pacientů léčených </a:t>
            </a:r>
            <a:r>
              <a:rPr lang="cs-CZ" dirty="0" err="1">
                <a:latin typeface="+mj-lt"/>
              </a:rPr>
              <a:t>adalimumabem</a:t>
            </a:r>
            <a:r>
              <a:rPr lang="cs-CZ" dirty="0">
                <a:latin typeface="+mj-lt"/>
              </a:rPr>
              <a:t>/ </a:t>
            </a:r>
            <a:r>
              <a:rPr lang="cs-CZ" dirty="0" err="1">
                <a:latin typeface="+mj-lt"/>
              </a:rPr>
              <a:t>secukinumabem</a:t>
            </a:r>
            <a:r>
              <a:rPr lang="cs-CZ" dirty="0">
                <a:latin typeface="+mj-lt"/>
              </a:rPr>
              <a:t> dochází k indukci SARS-CoV-2- specifických CD4</a:t>
            </a:r>
            <a:r>
              <a:rPr lang="cs-CZ" baseline="30000" dirty="0">
                <a:latin typeface="+mj-lt"/>
              </a:rPr>
              <a:t>+</a:t>
            </a:r>
            <a:r>
              <a:rPr lang="cs-CZ" dirty="0">
                <a:latin typeface="+mj-lt"/>
              </a:rPr>
              <a:t> i CD8</a:t>
            </a:r>
            <a:r>
              <a:rPr lang="cs-CZ" baseline="30000" dirty="0">
                <a:latin typeface="+mj-lt"/>
              </a:rPr>
              <a:t>+</a:t>
            </a:r>
            <a:r>
              <a:rPr lang="cs-CZ" dirty="0">
                <a:latin typeface="+mj-lt"/>
              </a:rPr>
              <a:t> T buněk a toto </a:t>
            </a:r>
            <a:r>
              <a:rPr lang="cs-CZ" dirty="0" err="1">
                <a:latin typeface="+mj-lt"/>
              </a:rPr>
              <a:t>nabohacení</a:t>
            </a:r>
            <a:r>
              <a:rPr lang="cs-CZ" dirty="0">
                <a:latin typeface="+mj-lt"/>
              </a:rPr>
              <a:t> buněčné kultury je srovnatelné se zdravou populací</a:t>
            </a:r>
          </a:p>
          <a:p>
            <a:pPr marL="0" indent="0">
              <a:buClrTx/>
              <a:buNone/>
            </a:pPr>
            <a:endParaRPr lang="cs-CZ" dirty="0">
              <a:latin typeface="+mj-lt"/>
            </a:endParaRPr>
          </a:p>
          <a:p>
            <a:pPr>
              <a:buClr>
                <a:schemeClr val="tx1"/>
              </a:buClr>
            </a:pPr>
            <a:r>
              <a:rPr lang="cs-CZ" dirty="0">
                <a:latin typeface="+mj-lt"/>
              </a:rPr>
              <a:t>Terapie </a:t>
            </a:r>
            <a:r>
              <a:rPr lang="cs-CZ" dirty="0" err="1">
                <a:latin typeface="+mj-lt"/>
              </a:rPr>
              <a:t>adalimumabem</a:t>
            </a:r>
            <a:r>
              <a:rPr lang="cs-CZ" dirty="0">
                <a:latin typeface="+mj-lt"/>
              </a:rPr>
              <a:t>/ </a:t>
            </a:r>
            <a:r>
              <a:rPr lang="cs-CZ" dirty="0" err="1">
                <a:latin typeface="+mj-lt"/>
              </a:rPr>
              <a:t>secukinumabem</a:t>
            </a:r>
            <a:r>
              <a:rPr lang="cs-CZ" dirty="0">
                <a:latin typeface="+mj-lt"/>
              </a:rPr>
              <a:t> nenarušuje </a:t>
            </a:r>
            <a:r>
              <a:rPr lang="cs-CZ" dirty="0" err="1">
                <a:latin typeface="+mj-lt"/>
              </a:rPr>
              <a:t>imunogenicitu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latin typeface="+mj-lt"/>
                <a:ea typeface="Calibri" panose="020F0502020204030204" pitchFamily="34" charset="0"/>
              </a:rPr>
              <a:t>BNT162b2 </a:t>
            </a:r>
            <a:r>
              <a:rPr lang="cs-CZ" dirty="0">
                <a:latin typeface="+mj-lt"/>
                <a:ea typeface="Calibri" panose="020F0502020204030204" pitchFamily="34" charset="0"/>
              </a:rPr>
              <a:t>vakcíny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986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93106" y="1672188"/>
            <a:ext cx="8220387" cy="2077380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Rozšíření studie:</a:t>
            </a:r>
            <a:br>
              <a:rPr lang="cs-CZ" sz="4000" dirty="0"/>
            </a:br>
            <a:r>
              <a:rPr lang="cs-CZ" sz="4000" dirty="0"/>
              <a:t>Význam očkování u pacientů s axiální </a:t>
            </a:r>
            <a:r>
              <a:rPr lang="cs-CZ" sz="4000" dirty="0" err="1"/>
              <a:t>spondylartritidou</a:t>
            </a:r>
            <a:r>
              <a:rPr lang="cs-CZ" sz="4000" dirty="0"/>
              <a:t> u 3. dávky</a:t>
            </a:r>
            <a:br>
              <a:rPr lang="cs-CZ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00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AE7082E-724A-4C48-B179-3AAD0CBD84ED}"/>
              </a:ext>
            </a:extLst>
          </p:cNvPr>
          <p:cNvGrpSpPr/>
          <p:nvPr/>
        </p:nvGrpSpPr>
        <p:grpSpPr>
          <a:xfrm>
            <a:off x="2069506" y="57050"/>
            <a:ext cx="8953623" cy="4954595"/>
            <a:chOff x="95121" y="-15301"/>
            <a:chExt cx="8953623" cy="4954595"/>
          </a:xfrm>
        </p:grpSpPr>
        <p:cxnSp>
          <p:nvCxnSpPr>
            <p:cNvPr id="3" name="Přímá spojnice se šipkou 2">
              <a:extLst>
                <a:ext uri="{FF2B5EF4-FFF2-40B4-BE49-F238E27FC236}">
                  <a16:creationId xmlns:a16="http://schemas.microsoft.com/office/drawing/2014/main" id="{AA1F45F3-A3D3-43FC-81C7-868643E9150D}"/>
                </a:ext>
              </a:extLst>
            </p:cNvPr>
            <p:cNvCxnSpPr>
              <a:cxnSpLocks/>
            </p:cNvCxnSpPr>
            <p:nvPr/>
          </p:nvCxnSpPr>
          <p:spPr>
            <a:xfrm>
              <a:off x="3457166" y="4356940"/>
              <a:ext cx="91807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Přímá spojnice se šipkou 3">
              <a:extLst>
                <a:ext uri="{FF2B5EF4-FFF2-40B4-BE49-F238E27FC236}">
                  <a16:creationId xmlns:a16="http://schemas.microsoft.com/office/drawing/2014/main" id="{785141D8-56A8-48D6-B3C2-8513D5C055FE}"/>
                </a:ext>
              </a:extLst>
            </p:cNvPr>
            <p:cNvCxnSpPr>
              <a:cxnSpLocks/>
            </p:cNvCxnSpPr>
            <p:nvPr/>
          </p:nvCxnSpPr>
          <p:spPr>
            <a:xfrm>
              <a:off x="6362380" y="4359362"/>
              <a:ext cx="91807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111D5D17-567B-40A4-981B-80AD05209C3B}"/>
                </a:ext>
              </a:extLst>
            </p:cNvPr>
            <p:cNvGrpSpPr/>
            <p:nvPr/>
          </p:nvGrpSpPr>
          <p:grpSpPr>
            <a:xfrm>
              <a:off x="95121" y="-15301"/>
              <a:ext cx="8953623" cy="4954595"/>
              <a:chOff x="190377" y="642246"/>
              <a:chExt cx="8953623" cy="4954595"/>
            </a:xfrm>
          </p:grpSpPr>
          <p:grpSp>
            <p:nvGrpSpPr>
              <p:cNvPr id="6" name="Skupina 5">
                <a:extLst>
                  <a:ext uri="{FF2B5EF4-FFF2-40B4-BE49-F238E27FC236}">
                    <a16:creationId xmlns:a16="http://schemas.microsoft.com/office/drawing/2014/main" id="{F6FD80C9-D3A5-4AEE-ACE8-61C98C10D1E4}"/>
                  </a:ext>
                </a:extLst>
              </p:cNvPr>
              <p:cNvGrpSpPr/>
              <p:nvPr/>
            </p:nvGrpSpPr>
            <p:grpSpPr>
              <a:xfrm>
                <a:off x="190377" y="642246"/>
                <a:ext cx="8953623" cy="4369819"/>
                <a:chOff x="468282" y="667138"/>
                <a:chExt cx="8953623" cy="4369819"/>
              </a:xfrm>
            </p:grpSpPr>
            <p:grpSp>
              <p:nvGrpSpPr>
                <p:cNvPr id="15" name="Skupina 14">
                  <a:extLst>
                    <a:ext uri="{FF2B5EF4-FFF2-40B4-BE49-F238E27FC236}">
                      <a16:creationId xmlns:a16="http://schemas.microsoft.com/office/drawing/2014/main" id="{48A60040-A05A-41F1-9EA1-70FCCF23721C}"/>
                    </a:ext>
                  </a:extLst>
                </p:cNvPr>
                <p:cNvGrpSpPr/>
                <p:nvPr/>
              </p:nvGrpSpPr>
              <p:grpSpPr>
                <a:xfrm>
                  <a:off x="468282" y="667138"/>
                  <a:ext cx="8719574" cy="4369819"/>
                  <a:chOff x="342776" y="2959820"/>
                  <a:chExt cx="8719574" cy="4369819"/>
                </a:xfrm>
              </p:grpSpPr>
              <p:sp>
                <p:nvSpPr>
                  <p:cNvPr id="27" name="TextovéPole 26">
                    <a:extLst>
                      <a:ext uri="{FF2B5EF4-FFF2-40B4-BE49-F238E27FC236}">
                        <a16:creationId xmlns:a16="http://schemas.microsoft.com/office/drawing/2014/main" id="{C6454EB2-760E-42AA-9C21-2BADFE41DC1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648615" y="5691916"/>
                    <a:ext cx="2629114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Základní očkování</a:t>
                    </a:r>
                  </a:p>
                  <a:p>
                    <a:pPr algn="ctr"/>
                    <a:r>
                      <a:rPr lang="cs-C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(den -180 +/-7)</a:t>
                    </a:r>
                  </a:p>
                </p:txBody>
              </p:sp>
              <p:grpSp>
                <p:nvGrpSpPr>
                  <p:cNvPr id="28" name="Skupina 27">
                    <a:extLst>
                      <a:ext uri="{FF2B5EF4-FFF2-40B4-BE49-F238E27FC236}">
                        <a16:creationId xmlns:a16="http://schemas.microsoft.com/office/drawing/2014/main" id="{7331A798-957A-4BD0-84AC-C3DDA7F35967}"/>
                      </a:ext>
                    </a:extLst>
                  </p:cNvPr>
                  <p:cNvGrpSpPr/>
                  <p:nvPr/>
                </p:nvGrpSpPr>
                <p:grpSpPr>
                  <a:xfrm>
                    <a:off x="2276293" y="2959820"/>
                    <a:ext cx="6786057" cy="646332"/>
                    <a:chOff x="2451325" y="482379"/>
                    <a:chExt cx="6786057" cy="646332"/>
                  </a:xfrm>
                </p:grpSpPr>
                <p:sp>
                  <p:nvSpPr>
                    <p:cNvPr id="29" name="TextovéPole 28">
                      <a:extLst>
                        <a:ext uri="{FF2B5EF4-FFF2-40B4-BE49-F238E27FC236}">
                          <a16:creationId xmlns:a16="http://schemas.microsoft.com/office/drawing/2014/main" id="{152EBA0E-6B10-4DBB-88DF-4E74EBEC20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51325" y="562633"/>
                      <a:ext cx="121472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V#1</a:t>
                      </a:r>
                    </a:p>
                  </p:txBody>
                </p:sp>
                <p:sp>
                  <p:nvSpPr>
                    <p:cNvPr id="30" name="TextovéPole 29">
                      <a:extLst>
                        <a:ext uri="{FF2B5EF4-FFF2-40B4-BE49-F238E27FC236}">
                          <a16:creationId xmlns:a16="http://schemas.microsoft.com/office/drawing/2014/main" id="{6E781896-C7A1-4EAF-A85C-F629A13741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25769" y="482380"/>
                      <a:ext cx="1214720" cy="6463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V#2</a:t>
                      </a:r>
                    </a:p>
                    <a:p>
                      <a:pPr algn="ctr"/>
                      <a:r>
                        <a:rPr lang="cs-C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(den 0)</a:t>
                      </a:r>
                    </a:p>
                  </p:txBody>
                </p:sp>
                <p:sp>
                  <p:nvSpPr>
                    <p:cNvPr id="31" name="TextovéPole 30">
                      <a:extLst>
                        <a:ext uri="{FF2B5EF4-FFF2-40B4-BE49-F238E27FC236}">
                          <a16:creationId xmlns:a16="http://schemas.microsoft.com/office/drawing/2014/main" id="{9F21D87F-BC8E-46CD-B4D0-987717A9ED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0213" y="482379"/>
                      <a:ext cx="1437169" cy="6463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V#3</a:t>
                      </a:r>
                    </a:p>
                    <a:p>
                      <a:pPr algn="ctr"/>
                      <a:r>
                        <a:rPr lang="cs-CZ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(den 30 +/-7)</a:t>
                      </a:r>
                    </a:p>
                  </p:txBody>
                </p:sp>
              </p:grpSp>
            </p:grpSp>
            <p:grpSp>
              <p:nvGrpSpPr>
                <p:cNvPr id="16" name="Skupina 15">
                  <a:extLst>
                    <a:ext uri="{FF2B5EF4-FFF2-40B4-BE49-F238E27FC236}">
                      <a16:creationId xmlns:a16="http://schemas.microsoft.com/office/drawing/2014/main" id="{515763D9-FD1E-4689-AA1A-91AE5F97DF0D}"/>
                    </a:ext>
                  </a:extLst>
                </p:cNvPr>
                <p:cNvGrpSpPr/>
                <p:nvPr/>
              </p:nvGrpSpPr>
              <p:grpSpPr>
                <a:xfrm>
                  <a:off x="2200261" y="1377445"/>
                  <a:ext cx="7221644" cy="2269881"/>
                  <a:chOff x="2239372" y="1145492"/>
                  <a:chExt cx="7221644" cy="2269881"/>
                </a:xfrm>
              </p:grpSpPr>
              <p:sp>
                <p:nvSpPr>
                  <p:cNvPr id="17" name="TextovéPole 16">
                    <a:extLst>
                      <a:ext uri="{FF2B5EF4-FFF2-40B4-BE49-F238E27FC236}">
                        <a16:creationId xmlns:a16="http://schemas.microsoft.com/office/drawing/2014/main" id="{519F3244-E62E-4C72-A43D-CDC89D937DC0}"/>
                      </a:ext>
                    </a:extLst>
                  </p:cNvPr>
                  <p:cNvSpPr txBox="1"/>
                  <p:nvPr/>
                </p:nvSpPr>
                <p:spPr>
                  <a:xfrm>
                    <a:off x="2472240" y="1145492"/>
                    <a:ext cx="121472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Screening</a:t>
                    </a:r>
                    <a:endPara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TextovéPole 17">
                    <a:extLst>
                      <a:ext uri="{FF2B5EF4-FFF2-40B4-BE49-F238E27FC236}">
                        <a16:creationId xmlns:a16="http://schemas.microsoft.com/office/drawing/2014/main" id="{51D164D2-8F98-4D93-A03D-873955C4D15D}"/>
                      </a:ext>
                    </a:extLst>
                  </p:cNvPr>
                  <p:cNvSpPr txBox="1"/>
                  <p:nvPr/>
                </p:nvSpPr>
                <p:spPr>
                  <a:xfrm>
                    <a:off x="5075240" y="1171870"/>
                    <a:ext cx="121472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Baseline</a:t>
                    </a:r>
                    <a:endPara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TextovéPole 18">
                    <a:extLst>
                      <a:ext uri="{FF2B5EF4-FFF2-40B4-BE49-F238E27FC236}">
                        <a16:creationId xmlns:a16="http://schemas.microsoft.com/office/drawing/2014/main" id="{110A5B70-4C11-4E1A-829C-33C94AE6AB53}"/>
                      </a:ext>
                    </a:extLst>
                  </p:cNvPr>
                  <p:cNvSpPr txBox="1"/>
                  <p:nvPr/>
                </p:nvSpPr>
                <p:spPr>
                  <a:xfrm>
                    <a:off x="7790636" y="1194500"/>
                    <a:ext cx="121472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Follow</a:t>
                    </a:r>
                    <a:r>
                      <a: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-up</a:t>
                    </a:r>
                  </a:p>
                </p:txBody>
              </p:sp>
              <p:grpSp>
                <p:nvGrpSpPr>
                  <p:cNvPr id="20" name="Skupina 19">
                    <a:extLst>
                      <a:ext uri="{FF2B5EF4-FFF2-40B4-BE49-F238E27FC236}">
                        <a16:creationId xmlns:a16="http://schemas.microsoft.com/office/drawing/2014/main" id="{06B09D2C-DB03-427B-BA2E-4B5DF1F0D9A1}"/>
                      </a:ext>
                    </a:extLst>
                  </p:cNvPr>
                  <p:cNvGrpSpPr/>
                  <p:nvPr/>
                </p:nvGrpSpPr>
                <p:grpSpPr>
                  <a:xfrm>
                    <a:off x="2239372" y="1145492"/>
                    <a:ext cx="7221644" cy="2269881"/>
                    <a:chOff x="2221442" y="1145492"/>
                    <a:chExt cx="7221644" cy="2269881"/>
                  </a:xfrm>
                </p:grpSpPr>
                <p:sp>
                  <p:nvSpPr>
                    <p:cNvPr id="21" name="Obdélník 20">
                      <a:extLst>
                        <a:ext uri="{FF2B5EF4-FFF2-40B4-BE49-F238E27FC236}">
                          <a16:creationId xmlns:a16="http://schemas.microsoft.com/office/drawing/2014/main" id="{69A4AC84-CC55-406D-A952-B5401802F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6660" y="1152123"/>
                      <a:ext cx="2036248" cy="2241068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" name="Obdélník 21">
                      <a:extLst>
                        <a:ext uri="{FF2B5EF4-FFF2-40B4-BE49-F238E27FC236}">
                          <a16:creationId xmlns:a16="http://schemas.microsoft.com/office/drawing/2014/main" id="{7BDC05C4-6085-4AE9-B867-5FA128BDB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21442" y="1145492"/>
                      <a:ext cx="1612789" cy="2241068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" name="Obdélník 22">
                      <a:extLst>
                        <a:ext uri="{FF2B5EF4-FFF2-40B4-BE49-F238E27FC236}">
                          <a16:creationId xmlns:a16="http://schemas.microsoft.com/office/drawing/2014/main" id="{CBBAFBAF-9E9A-413C-B748-A73647001C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6635" y="1195639"/>
                      <a:ext cx="1620352" cy="2219734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" name="TextovéPole 23">
                      <a:extLst>
                        <a:ext uri="{FF2B5EF4-FFF2-40B4-BE49-F238E27FC236}">
                          <a16:creationId xmlns:a16="http://schemas.microsoft.com/office/drawing/2014/main" id="{10956947-09F5-4AC5-857C-E113380CE4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03418" y="1569401"/>
                      <a:ext cx="1807812" cy="11695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►Nábor pacientů</a:t>
                      </a:r>
                    </a:p>
                    <a:p>
                      <a:endParaRPr lang="cs-C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cs-CZ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Vstupni</a:t>
                      </a:r>
                      <a:r>
                        <a:rPr lang="cs-C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kritéria</a:t>
                      </a:r>
                    </a:p>
                    <a:p>
                      <a:endParaRPr lang="cs-C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►Sběr dat</a:t>
                      </a:r>
                    </a:p>
                  </p:txBody>
                </p:sp>
                <p:sp>
                  <p:nvSpPr>
                    <p:cNvPr id="25" name="TextovéPole 24">
                      <a:extLst>
                        <a:ext uri="{FF2B5EF4-FFF2-40B4-BE49-F238E27FC236}">
                          <a16:creationId xmlns:a16="http://schemas.microsoft.com/office/drawing/2014/main" id="{131C09C3-EF48-4210-8FA5-3B1058AD33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02410" y="1599491"/>
                      <a:ext cx="2063328" cy="13849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►Hodnocení aktivity</a:t>
                      </a:r>
                    </a:p>
                    <a:p>
                      <a:endParaRPr lang="cs-C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►Odběr krve</a:t>
                      </a:r>
                    </a:p>
                    <a:p>
                      <a:endParaRPr lang="cs-C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►Podání 3. dávky (booster) vakcíny</a:t>
                      </a:r>
                    </a:p>
                  </p:txBody>
                </p:sp>
                <p:sp>
                  <p:nvSpPr>
                    <p:cNvPr id="26" name="TextovéPole 25">
                      <a:extLst>
                        <a:ext uri="{FF2B5EF4-FFF2-40B4-BE49-F238E27FC236}">
                          <a16:creationId xmlns:a16="http://schemas.microsoft.com/office/drawing/2014/main" id="{02123B54-5155-40E8-9C2E-38C1E90D85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74800" y="1516023"/>
                      <a:ext cx="1768286" cy="9541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►Bezpečnostní dotazník</a:t>
                      </a:r>
                    </a:p>
                    <a:p>
                      <a:endParaRPr lang="cs-C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►Odběr krve</a:t>
                      </a:r>
                    </a:p>
                  </p:txBody>
                </p:sp>
              </p:grpSp>
            </p:grpSp>
          </p:grpSp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0CCF062A-2D18-4029-BCF3-895934183AC7}"/>
                  </a:ext>
                </a:extLst>
              </p:cNvPr>
              <p:cNvSpPr txBox="1"/>
              <p:nvPr/>
            </p:nvSpPr>
            <p:spPr>
              <a:xfrm>
                <a:off x="1889997" y="4382723"/>
                <a:ext cx="1639234" cy="116955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 pacientů</a:t>
                </a:r>
              </a:p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►15 AS </a:t>
                </a:r>
              </a:p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►4 </a:t>
                </a:r>
                <a:r>
                  <a:rPr lang="cs-CZ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Nr-AxSpA</a:t>
                </a:r>
                <a:endPara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►14 anti-TNFα </a:t>
                </a:r>
                <a:r>
                  <a:rPr lang="cs-CZ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inh</a:t>
                </a:r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►5 anti-IL17 </a:t>
                </a:r>
                <a:r>
                  <a:rPr lang="cs-CZ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inh</a:t>
                </a:r>
                <a:endPara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4C8FA00-E8A6-4742-9480-3D351E13BF2C}"/>
                  </a:ext>
                </a:extLst>
              </p:cNvPr>
              <p:cNvSpPr txBox="1"/>
              <p:nvPr/>
            </p:nvSpPr>
            <p:spPr>
              <a:xfrm>
                <a:off x="4452246" y="4427290"/>
                <a:ext cx="1990481" cy="116955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zařazených</a:t>
                </a:r>
              </a:p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► 12 AS </a:t>
                </a:r>
              </a:p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► 4 </a:t>
                </a:r>
                <a:r>
                  <a:rPr lang="cs-CZ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Nr-AxSpA</a:t>
                </a:r>
                <a:endPara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► 12 anti-TNFα </a:t>
                </a:r>
                <a:r>
                  <a:rPr lang="cs-CZ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inh</a:t>
                </a:r>
                <a:endPara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► 4 anti-IL17 </a:t>
                </a:r>
                <a:r>
                  <a:rPr lang="cs-CZ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inh</a:t>
                </a:r>
                <a:endPara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7401B0E-3011-4286-8DD0-BBB86F7C2820}"/>
                  </a:ext>
                </a:extLst>
              </p:cNvPr>
              <p:cNvSpPr txBox="1"/>
              <p:nvPr/>
            </p:nvSpPr>
            <p:spPr>
              <a:xfrm>
                <a:off x="7365742" y="4427290"/>
                <a:ext cx="1660672" cy="116955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sledovaných </a:t>
                </a:r>
              </a:p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► 11 AS </a:t>
                </a:r>
              </a:p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► 4 </a:t>
                </a:r>
                <a:r>
                  <a:rPr lang="cs-CZ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Nr-AxSpA</a:t>
                </a:r>
                <a:endPara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► 11 anti-TNFα </a:t>
                </a:r>
                <a:r>
                  <a:rPr lang="cs-CZ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inh</a:t>
                </a:r>
                <a:endPara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► 4 anti-IL17 </a:t>
                </a:r>
                <a:r>
                  <a:rPr lang="cs-CZ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inh</a:t>
                </a:r>
                <a:endPara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7E246BEE-0F84-4BFB-B2F9-9EA96CB22310}"/>
                  </a:ext>
                </a:extLst>
              </p:cNvPr>
              <p:cNvCxnSpPr>
                <a:cxnSpLocks/>
                <a:endCxn id="7" idx="0"/>
              </p:cNvCxnSpPr>
              <p:nvPr/>
            </p:nvCxnSpPr>
            <p:spPr>
              <a:xfrm>
                <a:off x="2709614" y="3575607"/>
                <a:ext cx="0" cy="8071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FC3EF9B-87FC-4565-AC67-C738B70CFD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9028" y="3584570"/>
                <a:ext cx="0" cy="8071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F17772EB-E624-4318-A72E-A9060FD728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0844" y="3593534"/>
                <a:ext cx="0" cy="8071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Šipka: doprava 62">
                <a:extLst>
                  <a:ext uri="{FF2B5EF4-FFF2-40B4-BE49-F238E27FC236}">
                    <a16:creationId xmlns:a16="http://schemas.microsoft.com/office/drawing/2014/main" id="{6C47BCE6-5648-4C6F-BC6F-3D38F6118B8D}"/>
                  </a:ext>
                </a:extLst>
              </p:cNvPr>
              <p:cNvSpPr/>
              <p:nvPr/>
            </p:nvSpPr>
            <p:spPr>
              <a:xfrm>
                <a:off x="957707" y="2307859"/>
                <a:ext cx="835779" cy="558063"/>
              </a:xfrm>
              <a:prstGeom prst="rightArrow">
                <a:avLst/>
              </a:prstGeom>
              <a:solidFill>
                <a:schemeClr val="tx1"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Šipka: doprava 63">
                <a:extLst>
                  <a:ext uri="{FF2B5EF4-FFF2-40B4-BE49-F238E27FC236}">
                    <a16:creationId xmlns:a16="http://schemas.microsoft.com/office/drawing/2014/main" id="{173B5E38-240A-4440-A0E3-6054B4312A3F}"/>
                  </a:ext>
                </a:extLst>
              </p:cNvPr>
              <p:cNvSpPr/>
              <p:nvPr/>
            </p:nvSpPr>
            <p:spPr>
              <a:xfrm>
                <a:off x="966982" y="4733033"/>
                <a:ext cx="835779" cy="558063"/>
              </a:xfrm>
              <a:prstGeom prst="rightArrow">
                <a:avLst/>
              </a:prstGeom>
              <a:solidFill>
                <a:schemeClr val="tx1"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92E95D6-798A-4179-BA34-74B019529332}"/>
              </a:ext>
            </a:extLst>
          </p:cNvPr>
          <p:cNvSpPr txBox="1"/>
          <p:nvPr/>
        </p:nvSpPr>
        <p:spPr>
          <a:xfrm>
            <a:off x="5070973" y="5229510"/>
            <a:ext cx="1639234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pacienti vyřazeni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►COVID-19 před očkováním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5AD8C616-F7E1-4809-A989-C86EEFFE4315}"/>
              </a:ext>
            </a:extLst>
          </p:cNvPr>
          <p:cNvSpPr txBox="1"/>
          <p:nvPr/>
        </p:nvSpPr>
        <p:spPr>
          <a:xfrm>
            <a:off x="7852073" y="5337232"/>
            <a:ext cx="190047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pacient vyřazen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►ztracen ze sledování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275552" y="474969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Design studie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91621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237A273D-28DE-4A78-B4B9-CDD74D7747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10601"/>
              </p:ext>
            </p:extLst>
          </p:nvPr>
        </p:nvGraphicFramePr>
        <p:xfrm>
          <a:off x="2773757" y="0"/>
          <a:ext cx="6644485" cy="61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3519993" imgH="3241094" progId="Prism8.Document">
                  <p:embed/>
                </p:oleObj>
              </mc:Choice>
              <mc:Fallback>
                <p:oleObj name="Prism 8" r:id="rId2" imgW="3519993" imgH="3241094" progId="Prism8.Document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237A273D-28DE-4A78-B4B9-CDD74D7747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73757" y="0"/>
                        <a:ext cx="6644485" cy="61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50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FC8A1C4-C1FB-41A0-A896-A3DBF5AA2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3280"/>
              </p:ext>
            </p:extLst>
          </p:nvPr>
        </p:nvGraphicFramePr>
        <p:xfrm>
          <a:off x="3526972" y="887510"/>
          <a:ext cx="4087610" cy="511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7631391" imgH="9537543" progId="Prism8.Document">
                  <p:embed/>
                </p:oleObj>
              </mc:Choice>
              <mc:Fallback>
                <p:oleObj name="Prism 8" r:id="rId2" imgW="7631391" imgH="9537543" progId="Prism8.Document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9FC8A1C4-C1FB-41A0-A896-A3DBF5AA2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26972" y="887510"/>
                        <a:ext cx="4087610" cy="5112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23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3" y="1516953"/>
            <a:ext cx="5603228" cy="450235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31" y="2314641"/>
            <a:ext cx="7483152" cy="416415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124363" y="1154545"/>
            <a:ext cx="4128654" cy="114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Bariérové funkce (nepoškozený epitel, tvorba hlenu, přirozená mikroflóra)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225964" y="7943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738582" y="23044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079673" y="23229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44684" y="379207"/>
            <a:ext cx="5769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000" b="1" i="1" dirty="0">
                <a:solidFill>
                  <a:srgbClr val="FF0000"/>
                </a:solidFill>
              </a:rPr>
              <a:t>JAK SE BRÁNÍME </a:t>
            </a:r>
            <a:r>
              <a:rPr lang="en-US" sz="2000" b="1" i="1" dirty="0">
                <a:solidFill>
                  <a:srgbClr val="FF0000"/>
                </a:solidFill>
              </a:rPr>
              <a:t>RESPIRAČNÍM </a:t>
            </a:r>
            <a:r>
              <a:rPr lang="cs-CZ" sz="2000" b="1" i="1" dirty="0">
                <a:solidFill>
                  <a:srgbClr val="FF0000"/>
                </a:solidFill>
              </a:rPr>
              <a:t>INFEKC</a:t>
            </a:r>
            <a:r>
              <a:rPr lang="en-US" sz="2000" b="1" i="1" dirty="0">
                <a:solidFill>
                  <a:srgbClr val="FF0000"/>
                </a:solidFill>
              </a:rPr>
              <a:t>ÍM</a:t>
            </a:r>
            <a:r>
              <a:rPr lang="cs-CZ" sz="2000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69F16-5245-47C4-859D-638453332325}"/>
              </a:ext>
            </a:extLst>
          </p:cNvPr>
          <p:cNvSpPr txBox="1"/>
          <p:nvPr/>
        </p:nvSpPr>
        <p:spPr>
          <a:xfrm>
            <a:off x="9685460" y="3059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Protilátková</a:t>
            </a:r>
            <a:r>
              <a:rPr lang="en-US" dirty="0"/>
              <a:t> </a:t>
            </a:r>
            <a:r>
              <a:rPr lang="en-US" dirty="0" err="1"/>
              <a:t>imunita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DD48D1-0D63-4D53-9547-777F8CC4F48C}"/>
              </a:ext>
            </a:extLst>
          </p:cNvPr>
          <p:cNvSpPr txBox="1"/>
          <p:nvPr/>
        </p:nvSpPr>
        <p:spPr>
          <a:xfrm>
            <a:off x="9781309" y="4396717"/>
            <a:ext cx="177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Buněčná</a:t>
            </a:r>
            <a:r>
              <a:rPr lang="en-US" dirty="0"/>
              <a:t> </a:t>
            </a:r>
            <a:r>
              <a:rPr lang="en-US" dirty="0" err="1"/>
              <a:t>imunita</a:t>
            </a:r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BE0AA-5990-4FF7-BE57-28CC5CFB4BE5}"/>
              </a:ext>
            </a:extLst>
          </p:cNvPr>
          <p:cNvSpPr txBox="1"/>
          <p:nvPr/>
        </p:nvSpPr>
        <p:spPr>
          <a:xfrm>
            <a:off x="9781309" y="5834646"/>
            <a:ext cx="247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IMUNOLOGICKÁ PAMĚŤ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2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9F5E076-932B-411D-AACA-E20B4E679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005506"/>
              </p:ext>
            </p:extLst>
          </p:nvPr>
        </p:nvGraphicFramePr>
        <p:xfrm>
          <a:off x="1550736" y="1160060"/>
          <a:ext cx="3613611" cy="4773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7474451" imgH="9875907" progId="Prism8.Document">
                  <p:embed/>
                </p:oleObj>
              </mc:Choice>
              <mc:Fallback>
                <p:oleObj name="Prism 8" r:id="rId2" imgW="7474451" imgH="9875907" progId="Prism8.Document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89F5E076-932B-411D-AACA-E20B4E6799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0736" y="1160060"/>
                        <a:ext cx="3613611" cy="4773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4AFE03A0-40B6-4A1B-A181-C4CD0D96B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888044"/>
              </p:ext>
            </p:extLst>
          </p:nvPr>
        </p:nvGraphicFramePr>
        <p:xfrm>
          <a:off x="6558390" y="1160060"/>
          <a:ext cx="3617341" cy="4773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7486329" imgH="9875907" progId="Prism8.Document">
                  <p:embed/>
                </p:oleObj>
              </mc:Choice>
              <mc:Fallback>
                <p:oleObj name="Prism 8" r:id="rId4" imgW="7486329" imgH="9875907" progId="Prism8.Document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4AFE03A0-40B6-4A1B-A181-C4CD0D96B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8390" y="1160060"/>
                        <a:ext cx="3617341" cy="4773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968990" y="218365"/>
            <a:ext cx="601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T buněčná imunitní odpověď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8367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2895" y="816954"/>
            <a:ext cx="716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Závěr – 2 </a:t>
            </a:r>
            <a:endParaRPr lang="en-GB" sz="32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0702D4-A799-4A81-B984-24A5BF5A4556}"/>
              </a:ext>
            </a:extLst>
          </p:cNvPr>
          <p:cNvSpPr txBox="1"/>
          <p:nvPr/>
        </p:nvSpPr>
        <p:spPr>
          <a:xfrm>
            <a:off x="273713" y="3088293"/>
            <a:ext cx="115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cs typeface="Times New Roman" panose="02020603050405020304" pitchFamily="18" charset="0"/>
              </a:rPr>
              <a:t>Pacienti s </a:t>
            </a:r>
            <a:r>
              <a:rPr lang="cs-CZ" sz="2000" dirty="0" err="1">
                <a:cs typeface="Times New Roman" panose="02020603050405020304" pitchFamily="18" charset="0"/>
              </a:rPr>
              <a:t>AxSpA</a:t>
            </a:r>
            <a:r>
              <a:rPr lang="cs-CZ" sz="2000" dirty="0">
                <a:cs typeface="Times New Roman" panose="02020603050405020304" pitchFamily="18" charset="0"/>
              </a:rPr>
              <a:t> na biologické léčbě mají srovnatelnou protilátkovou i buněčnou odpověď po aplikaci booster (3. dávky) vakcíny </a:t>
            </a:r>
            <a:r>
              <a:rPr lang="cs-CZ" sz="2000" dirty="0" err="1">
                <a:cs typeface="Times New Roman" panose="02020603050405020304" pitchFamily="18" charset="0"/>
              </a:rPr>
              <a:t>Comirnaty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9EA249-F32B-4E43-9BB3-DA3DF7D58529}"/>
              </a:ext>
            </a:extLst>
          </p:cNvPr>
          <p:cNvSpPr txBox="1"/>
          <p:nvPr/>
        </p:nvSpPr>
        <p:spPr>
          <a:xfrm>
            <a:off x="273713" y="4192220"/>
            <a:ext cx="11365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Příznivý bezpečností profil očkování booster </a:t>
            </a:r>
            <a:r>
              <a:rPr lang="cs-CZ" sz="2000" dirty="0" err="1"/>
              <a:t>mRNA</a:t>
            </a:r>
            <a:r>
              <a:rPr lang="cs-CZ" sz="2000" dirty="0"/>
              <a:t> vakcínou u pacientů s </a:t>
            </a:r>
            <a:r>
              <a:rPr lang="cs-CZ" sz="2000" dirty="0" err="1"/>
              <a:t>AxSpA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7BD6070-3F98-4DF5-8190-AA304CDE9A66}"/>
              </a:ext>
            </a:extLst>
          </p:cNvPr>
          <p:cNvSpPr txBox="1"/>
          <p:nvPr/>
        </p:nvSpPr>
        <p:spPr>
          <a:xfrm>
            <a:off x="264747" y="1922880"/>
            <a:ext cx="115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cs typeface="Times New Roman" panose="02020603050405020304" pitchFamily="18" charset="0"/>
              </a:rPr>
              <a:t>Biologická léčba (ADA, SEC) neovlivňuje perzistenci humorální ani celulární imunitní odpovědi u pacientů s </a:t>
            </a:r>
            <a:r>
              <a:rPr lang="cs-CZ" sz="2000" dirty="0" err="1">
                <a:cs typeface="Times New Roman" panose="02020603050405020304" pitchFamily="18" charset="0"/>
              </a:rPr>
              <a:t>AxSpA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0685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93105" y="556639"/>
            <a:ext cx="8561747" cy="2541431"/>
          </a:xfrm>
        </p:spPr>
        <p:txBody>
          <a:bodyPr>
            <a:normAutofit/>
          </a:bodyPr>
          <a:lstStyle/>
          <a:p>
            <a:r>
              <a:rPr lang="cs-CZ" altLang="cs-CZ" sz="3600" b="1" dirty="0"/>
              <a:t>Sledování průběhu imunitní odpovědi po očkování mRNA vakcínou (Comirnaty) proti SARS–</a:t>
            </a:r>
            <a:r>
              <a:rPr lang="cs-CZ" altLang="cs-CZ" sz="3600" b="1" dirty="0" err="1"/>
              <a:t>CoV</a:t>
            </a:r>
            <a:r>
              <a:rPr lang="cs-CZ" altLang="cs-CZ" sz="3600" b="1" dirty="0"/>
              <a:t>–2 viru u pacientů s </a:t>
            </a:r>
            <a:r>
              <a:rPr lang="en-US" altLang="cs-CZ" sz="3600" b="1" dirty="0" err="1"/>
              <a:t>těžkým</a:t>
            </a:r>
            <a:r>
              <a:rPr lang="en-US" altLang="cs-CZ" sz="3600" b="1" dirty="0"/>
              <a:t> </a:t>
            </a:r>
            <a:r>
              <a:rPr lang="en-US" altLang="cs-CZ" sz="3600" b="1" dirty="0" err="1"/>
              <a:t>astmatem</a:t>
            </a:r>
            <a:r>
              <a:rPr lang="en-US" altLang="cs-CZ" sz="3600" b="1" dirty="0"/>
              <a:t> </a:t>
            </a:r>
            <a:r>
              <a:rPr lang="cs-CZ" altLang="cs-CZ" sz="3600" b="1" dirty="0"/>
              <a:t>na </a:t>
            </a:r>
            <a:r>
              <a:rPr lang="en-US" altLang="cs-CZ" sz="3600" b="1" dirty="0" err="1"/>
              <a:t>biologické</a:t>
            </a:r>
            <a:r>
              <a:rPr lang="en-US" altLang="cs-CZ" sz="3600" b="1" dirty="0"/>
              <a:t> </a:t>
            </a:r>
            <a:r>
              <a:rPr lang="en-US" altLang="cs-CZ" sz="3600" b="1" dirty="0" err="1"/>
              <a:t>léčbě</a:t>
            </a:r>
            <a:endParaRPr lang="en-GB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09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6727" y="1198924"/>
            <a:ext cx="11532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+mj-lt"/>
              </a:rPr>
              <a:t>Zařazovací kritéria </a:t>
            </a:r>
            <a:endParaRPr lang="cs-CZ" dirty="0">
              <a:solidFill>
                <a:srgbClr val="000000"/>
              </a:solidFill>
              <a:latin typeface="+mj-lt"/>
            </a:endParaRPr>
          </a:p>
          <a:p>
            <a:r>
              <a:rPr lang="cs-CZ" dirty="0">
                <a:solidFill>
                  <a:srgbClr val="000000"/>
                </a:solidFill>
                <a:latin typeface="+mj-lt"/>
              </a:rPr>
              <a:t>- Věk nad 18 let </a:t>
            </a:r>
          </a:p>
          <a:p>
            <a:r>
              <a:rPr lang="cs-CZ" dirty="0">
                <a:solidFill>
                  <a:srgbClr val="000000"/>
                </a:solidFill>
                <a:latin typeface="+mj-lt"/>
              </a:rPr>
              <a:t>- Těžké astma léčené biologickou léčbou</a:t>
            </a:r>
          </a:p>
          <a:p>
            <a:r>
              <a:rPr lang="cs-CZ" dirty="0">
                <a:solidFill>
                  <a:srgbClr val="000000"/>
                </a:solidFill>
                <a:latin typeface="+mj-lt"/>
              </a:rPr>
              <a:t>- Indikace k očkování BNT162b2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mRNA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vakcínou (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Comirnaty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Pfizer-BioNTech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cs-CZ" dirty="0">
                <a:solidFill>
                  <a:srgbClr val="000000"/>
                </a:solidFill>
                <a:latin typeface="+mj-lt"/>
              </a:rPr>
              <a:t>- Podpis informovaného souhlasu (+ schválení EK FNM, SUKL)</a:t>
            </a:r>
          </a:p>
          <a:p>
            <a:endParaRPr lang="cs-CZ" dirty="0">
              <a:solidFill>
                <a:srgbClr val="000000"/>
              </a:solidFill>
              <a:latin typeface="+mj-lt"/>
            </a:endParaRPr>
          </a:p>
          <a:p>
            <a:r>
              <a:rPr lang="cs-CZ" b="1" dirty="0">
                <a:solidFill>
                  <a:srgbClr val="000000"/>
                </a:solidFill>
                <a:latin typeface="+mj-lt"/>
              </a:rPr>
              <a:t>Vylučovací kritéria </a:t>
            </a:r>
            <a:endParaRPr lang="cs-CZ" dirty="0">
              <a:solidFill>
                <a:srgbClr val="000000"/>
              </a:solidFill>
              <a:latin typeface="+mj-lt"/>
            </a:endParaRPr>
          </a:p>
          <a:p>
            <a:r>
              <a:rPr lang="cs-CZ" dirty="0">
                <a:solidFill>
                  <a:srgbClr val="000000"/>
                </a:solidFill>
                <a:latin typeface="+mj-lt"/>
              </a:rPr>
              <a:t>- Předchozí on. Covid-19 (PCR+) </a:t>
            </a:r>
          </a:p>
          <a:p>
            <a:r>
              <a:rPr lang="cs-CZ" dirty="0">
                <a:solidFill>
                  <a:srgbClr val="000000"/>
                </a:solidFill>
                <a:latin typeface="+mj-lt"/>
              </a:rPr>
              <a:t>- Těžká exacerbace astmatu</a:t>
            </a:r>
          </a:p>
          <a:p>
            <a:r>
              <a:rPr lang="cs-CZ" dirty="0">
                <a:solidFill>
                  <a:srgbClr val="000000"/>
                </a:solidFill>
                <a:latin typeface="+mj-lt"/>
              </a:rPr>
              <a:t>- Závažná anafylaktická reakce na očkování v anamnéze</a:t>
            </a:r>
          </a:p>
          <a:p>
            <a:r>
              <a:rPr lang="cs-CZ" dirty="0">
                <a:solidFill>
                  <a:srgbClr val="000000"/>
                </a:solidFill>
                <a:latin typeface="+mj-lt"/>
              </a:rPr>
              <a:t>- Těhotenství a kojení </a:t>
            </a:r>
          </a:p>
          <a:p>
            <a:r>
              <a:rPr lang="cs-CZ" dirty="0">
                <a:solidFill>
                  <a:srgbClr val="000000"/>
                </a:solidFill>
                <a:latin typeface="+mj-lt"/>
              </a:rPr>
              <a:t>- Nevhodnost k zařazení dle individuálního posouzení lékaře 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00000"/>
              </a:solidFill>
              <a:latin typeface="+mj-lt"/>
            </a:endParaRPr>
          </a:p>
          <a:p>
            <a:r>
              <a:rPr lang="cs-CZ" b="1" dirty="0">
                <a:solidFill>
                  <a:srgbClr val="000000"/>
                </a:solidFill>
                <a:latin typeface="+mj-lt"/>
              </a:rPr>
              <a:t>Cíle studie</a:t>
            </a:r>
          </a:p>
          <a:p>
            <a:r>
              <a:rPr lang="cs-CZ" dirty="0">
                <a:solidFill>
                  <a:srgbClr val="000000"/>
                </a:solidFill>
                <a:latin typeface="+mj-lt"/>
              </a:rPr>
              <a:t>- Hodnocení SARS-CoV-2 specifické protilátkové a buněčné imunitní odpovědi po profylaktické vakcinaci </a:t>
            </a:r>
          </a:p>
          <a:p>
            <a:r>
              <a:rPr lang="cs-CZ" dirty="0">
                <a:solidFill>
                  <a:srgbClr val="000000"/>
                </a:solidFill>
                <a:latin typeface="+mj-lt"/>
              </a:rPr>
              <a:t>- Hodnocení klinických a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lab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. parametrů, NÚ očkování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36727" y="300250"/>
            <a:ext cx="3063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Protokol studie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76129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6853" y="409434"/>
            <a:ext cx="648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Design studie</a:t>
            </a:r>
            <a:endParaRPr lang="en-GB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6853" y="1114287"/>
            <a:ext cx="903649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37 p. s TA Ústavu imunologie + Pneumologické kliniky FNM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ko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á 3M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18p. anti-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IgE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, 18p. anti-IL-5, 1p. anti-IL-5R terapie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hodnocení 9.4.(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1.d.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), 21.5.(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2.d.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), 18.6.(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po 1M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),</a:t>
            </a:r>
            <a:r>
              <a:rPr kumimoji="0" lang="cs-CZ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11/2021 (</a:t>
            </a:r>
            <a:r>
              <a:rPr kumimoji="0" lang="cs-CZ" sz="20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po 6M od 2.d.</a:t>
            </a:r>
            <a:r>
              <a:rPr kumimoji="0" lang="cs-CZ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)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14" descr="C:\Users\bambulaci\Desktop\SHREAD\AST patients-Podrazil-V31\src\Pfizer vaccination copy.png">
            <a:extLst>
              <a:ext uri="{FF2B5EF4-FFF2-40B4-BE49-F238E27FC236}">
                <a16:creationId xmlns:a16="http://schemas.microsoft.com/office/drawing/2014/main" id="{D4536250-CF48-4398-BC61-72CF7AF6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024" y="3989076"/>
            <a:ext cx="8899951" cy="1642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154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2137" y="541135"/>
            <a:ext cx="588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Kohorta pacientů</a:t>
            </a:r>
            <a:endParaRPr lang="en-GB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5701" y="1282889"/>
            <a:ext cx="580029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endParaRPr lang="cs-CZ" sz="2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věk průměr 54 let (21-73), 22(60%) žen, 15(40%) mužů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cs-CZ" sz="2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BMI průměr 26,41 (17,01-41,27)</a:t>
            </a:r>
          </a:p>
          <a:p>
            <a:pPr lvl="0">
              <a:spcBef>
                <a:spcPts val="600"/>
              </a:spcBef>
              <a:defRPr/>
            </a:pPr>
            <a:endParaRPr lang="cs-CZ" sz="2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SKS užívalo 7 p.(19%), průměrně 4,29 mg/d </a:t>
            </a:r>
            <a:r>
              <a:rPr lang="cs-CZ" sz="20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prednison</a:t>
            </a:r>
            <a:r>
              <a:rPr lang="cs-CZ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ekv</a:t>
            </a:r>
            <a:r>
              <a:rPr lang="cs-CZ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600"/>
              </a:spcBef>
              <a:defRPr/>
            </a:pPr>
            <a:endParaRPr lang="cs-CZ" sz="2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NÚ po očkování: 17p. (46%) zcela bez reakce, 19 p. (54%) běžná post. </a:t>
            </a:r>
            <a:r>
              <a:rPr lang="cs-CZ" sz="20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rce</a:t>
            </a:r>
            <a:r>
              <a:rPr lang="cs-CZ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(více po 2.d.)</a:t>
            </a:r>
          </a:p>
          <a:p>
            <a:pPr lvl="0">
              <a:spcBef>
                <a:spcPts val="600"/>
              </a:spcBef>
              <a:defRPr/>
            </a:pPr>
            <a:endParaRPr lang="cs-CZ" sz="2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defRPr/>
            </a:pPr>
            <a:endParaRPr lang="cs-CZ" sz="2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endParaRPr lang="en-GB" sz="2000" dirty="0">
              <a:latin typeface="+mj-lt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11DC3466-577C-4CC3-87E9-6C88E0C02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475122"/>
              </p:ext>
            </p:extLst>
          </p:nvPr>
        </p:nvGraphicFramePr>
        <p:xfrm>
          <a:off x="6264322" y="259307"/>
          <a:ext cx="7484352" cy="596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90117" imgH="7490522" progId="Word.Document.12">
                  <p:embed/>
                </p:oleObj>
              </mc:Choice>
              <mc:Fallback>
                <p:oleObj name="Document" r:id="rId2" imgW="8890117" imgH="7490522" progId="Word.Document.12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11DC3466-577C-4CC3-87E9-6C88E0C023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64322" y="259307"/>
                        <a:ext cx="7484352" cy="5964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352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0334BD9-CEE9-2373-B31C-5D4F5512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572" y="0"/>
            <a:ext cx="7704856" cy="63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38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10E553F-BF36-CB04-3DA2-7556D4FAC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901510"/>
              </p:ext>
            </p:extLst>
          </p:nvPr>
        </p:nvGraphicFramePr>
        <p:xfrm>
          <a:off x="1308611" y="1932908"/>
          <a:ext cx="9001572" cy="3566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6" r:id="rId2" imgW="7313276" imgH="2899960" progId="Prism6.Document">
                  <p:embed/>
                </p:oleObj>
              </mc:Choice>
              <mc:Fallback>
                <p:oleObj name="Prism 6" r:id="rId2" imgW="7313276" imgH="2899960" progId="Prism6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10E553F-BF36-CB04-3DA2-7556D4FAC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611" y="1932908"/>
                        <a:ext cx="9001572" cy="3566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427630" y="163774"/>
            <a:ext cx="11764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Serum levels (U/ml) of anti-NCP IgG antibodies before the first vaccine dose (Pre) was administered and 6 months (6 </a:t>
            </a:r>
            <a:r>
              <a:rPr lang="en-US" sz="2800" b="1" dirty="0" err="1">
                <a:latin typeface="+mj-lt"/>
              </a:rPr>
              <a:t>mths</a:t>
            </a:r>
            <a:r>
              <a:rPr lang="en-US" sz="2800" b="1" dirty="0">
                <a:latin typeface="+mj-lt"/>
              </a:rPr>
              <a:t>) after the second vaccine dose was administered</a:t>
            </a:r>
            <a:endParaRPr lang="cs-CZ" sz="28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3601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1665" y="163773"/>
            <a:ext cx="11468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accination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nduces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igh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evels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nti-SARS-CoV-2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pike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lycoprotein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ntibodies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ignificantly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ecreased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onths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fter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dministration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econd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n-US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cs-CZ" sz="28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kern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accine</a:t>
            </a:r>
            <a:endParaRPr lang="cs-CZ" sz="28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8B4A4D-B95B-4E2A-9EAE-29EDCDAE0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8" y="1749678"/>
            <a:ext cx="7837572" cy="41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67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A6EDC45-65EA-6467-D452-5ABB6309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593" y="1"/>
            <a:ext cx="6116408" cy="612969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46379" y="320842"/>
            <a:ext cx="58496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COVID-19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accine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nduces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SARS-CoV-2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pike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lycoprotein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-specific CD4</a:t>
            </a:r>
            <a:r>
              <a:rPr lang="en-US" sz="2800" b="1" baseline="300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and CD8</a:t>
            </a:r>
            <a:r>
              <a:rPr lang="en-US" sz="2800" b="1" baseline="300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T-cell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mmunity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which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ignificantly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ecreased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ix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onths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fter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dministration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of the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econd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ose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of the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accine</a:t>
            </a:r>
            <a:endParaRPr lang="cs-CZ" sz="2800" b="1" dirty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494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3" y="1516953"/>
            <a:ext cx="5603228" cy="450235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31" y="2314641"/>
            <a:ext cx="7483152" cy="416415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124363" y="1154545"/>
            <a:ext cx="4128654" cy="114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Bariérové funkce (nepoškozený epitel, tvorba hlenu, přirozená mikroflóra)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225964" y="7943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738582" y="23044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079673" y="23229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00480" y="887277"/>
            <a:ext cx="3614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Očkování proti SARS-CoV-2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69F16-5245-47C4-859D-638453332325}"/>
              </a:ext>
            </a:extLst>
          </p:cNvPr>
          <p:cNvSpPr txBox="1"/>
          <p:nvPr/>
        </p:nvSpPr>
        <p:spPr>
          <a:xfrm>
            <a:off x="9685460" y="3059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Protilátková</a:t>
            </a:r>
            <a:r>
              <a:rPr lang="en-US" dirty="0"/>
              <a:t> </a:t>
            </a:r>
            <a:r>
              <a:rPr lang="en-US" dirty="0" err="1"/>
              <a:t>imunita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DD48D1-0D63-4D53-9547-777F8CC4F48C}"/>
              </a:ext>
            </a:extLst>
          </p:cNvPr>
          <p:cNvSpPr txBox="1"/>
          <p:nvPr/>
        </p:nvSpPr>
        <p:spPr>
          <a:xfrm>
            <a:off x="9781309" y="4396717"/>
            <a:ext cx="177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Buněčná</a:t>
            </a:r>
            <a:r>
              <a:rPr lang="en-US" dirty="0"/>
              <a:t> </a:t>
            </a:r>
            <a:r>
              <a:rPr lang="en-US" dirty="0" err="1"/>
              <a:t>imunita</a:t>
            </a:r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BE0AA-5990-4FF7-BE57-28CC5CFB4BE5}"/>
              </a:ext>
            </a:extLst>
          </p:cNvPr>
          <p:cNvSpPr txBox="1"/>
          <p:nvPr/>
        </p:nvSpPr>
        <p:spPr>
          <a:xfrm>
            <a:off x="9781309" y="5834646"/>
            <a:ext cx="247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IMUNOLOGICKÁ PAMĚŤ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6671256" y="1516953"/>
            <a:ext cx="408417" cy="1136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72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7671" y="177421"/>
            <a:ext cx="115050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 associations between SARS-CoV-2 spike glycoprotein peptide-specific CD4</a:t>
            </a:r>
            <a:r>
              <a:rPr lang="en-US" sz="2800" b="1" baseline="300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and CD8</a:t>
            </a:r>
            <a:r>
              <a:rPr lang="en-US" sz="2800" b="1" baseline="300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T-cell reactivity during and after vaccination</a:t>
            </a:r>
            <a:endParaRPr lang="cs-CZ" sz="2800" dirty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39D877-8190-F6A2-AC81-0D1A37E92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28" y="1106633"/>
            <a:ext cx="5867144" cy="49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88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DC17BF5-C624-3062-2238-3931E4484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532"/>
          <a:stretch/>
        </p:blipFill>
        <p:spPr>
          <a:xfrm>
            <a:off x="-372320" y="1358683"/>
            <a:ext cx="6263105" cy="463986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DC17BF5-C624-3062-2238-3931E4484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04" b="2387"/>
          <a:stretch/>
        </p:blipFill>
        <p:spPr>
          <a:xfrm>
            <a:off x="5613313" y="1589269"/>
            <a:ext cx="6305971" cy="450553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31851" y="407409"/>
            <a:ext cx="9865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COVID-19 </a:t>
            </a:r>
            <a:r>
              <a:rPr lang="cs-CZ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800" b="1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accine</a:t>
            </a:r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-induced </a:t>
            </a:r>
            <a:r>
              <a:rPr lang="cs-CZ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800" b="1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umoral</a:t>
            </a:r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800" b="1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mmunity</a:t>
            </a:r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800" b="1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orrelates</a:t>
            </a:r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with SARS-CoV-2-specific CD8</a:t>
            </a:r>
            <a:r>
              <a:rPr lang="en-US" sz="2800" b="1" baseline="30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T-cell </a:t>
            </a:r>
            <a:r>
              <a:rPr lang="cs-CZ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800" b="1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mmunity</a:t>
            </a:r>
            <a:endParaRPr lang="cs-CZ" sz="28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87422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9FB7174-74C1-F313-9DEB-A5B2385261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r="10595" b="23750"/>
          <a:stretch/>
        </p:blipFill>
        <p:spPr>
          <a:xfrm>
            <a:off x="6577263" y="128337"/>
            <a:ext cx="5279523" cy="589842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794304A-C507-5E15-148B-08FD0B15E55C}"/>
              </a:ext>
            </a:extLst>
          </p:cNvPr>
          <p:cNvSpPr txBox="1"/>
          <p:nvPr/>
        </p:nvSpPr>
        <p:spPr>
          <a:xfrm>
            <a:off x="107504" y="188640"/>
            <a:ext cx="59884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Immunogenicity of the COVID-19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accine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omparable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evere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sthma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atients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ifferent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iological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herapies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19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38DEA10-3677-E512-B000-E3A9273293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r="10594" b="33201"/>
          <a:stretch/>
        </p:blipFill>
        <p:spPr>
          <a:xfrm>
            <a:off x="6239799" y="134343"/>
            <a:ext cx="5712185" cy="595750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6884" y="320842"/>
            <a:ext cx="53741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Vaccine-induced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umoral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but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ot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ellular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mmunity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egatively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ffected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by the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ge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evere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sthma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atients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iological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herapy</a:t>
            </a:r>
            <a:endParaRPr lang="cs-CZ" sz="2800" b="1" dirty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2412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8759" y="347274"/>
            <a:ext cx="55986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associations between parameters</a:t>
            </a:r>
            <a:r>
              <a:rPr lang="cs-CZ" sz="2800" b="1" dirty="0"/>
              <a:t> (</a:t>
            </a:r>
            <a:r>
              <a:rPr lang="cs-CZ" sz="2800" b="1" dirty="0" err="1"/>
              <a:t>total</a:t>
            </a:r>
            <a:r>
              <a:rPr lang="cs-CZ" sz="2800" b="1" dirty="0"/>
              <a:t> </a:t>
            </a:r>
            <a:r>
              <a:rPr lang="cs-CZ" sz="2800" b="1" dirty="0" err="1"/>
              <a:t>IgE</a:t>
            </a:r>
            <a:r>
              <a:rPr lang="cs-CZ" sz="2800" b="1" dirty="0"/>
              <a:t> and ECP)</a:t>
            </a:r>
            <a:r>
              <a:rPr lang="en-US" sz="2800" b="1" dirty="0"/>
              <a:t> and the serum levels of anti-RBD antibodies during and after vaccination. </a:t>
            </a:r>
          </a:p>
          <a:p>
            <a:endParaRPr lang="en-GB" sz="3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E99708F-729D-B23A-605F-F9792044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879894" cy="61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21917B8-C90B-64E7-5140-3F8CC3FB30A0}"/>
              </a:ext>
            </a:extLst>
          </p:cNvPr>
          <p:cNvSpPr txBox="1"/>
          <p:nvPr/>
        </p:nvSpPr>
        <p:spPr>
          <a:xfrm>
            <a:off x="138605" y="370739"/>
            <a:ext cx="53084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 associations between the</a:t>
            </a:r>
            <a:r>
              <a:rPr lang="cs-CZ" sz="2800" b="1" dirty="0"/>
              <a:t> </a:t>
            </a:r>
            <a:r>
              <a:rPr lang="cs-CZ" sz="2800" b="1" dirty="0" err="1"/>
              <a:t>blood</a:t>
            </a:r>
            <a:r>
              <a:rPr lang="cs-CZ" sz="2800" b="1" dirty="0"/>
              <a:t> </a:t>
            </a:r>
            <a:r>
              <a:rPr lang="cs-CZ" sz="2800" b="1" dirty="0" err="1"/>
              <a:t>eosinophil</a:t>
            </a:r>
            <a:r>
              <a:rPr lang="cs-CZ" sz="2800" b="1" dirty="0"/>
              <a:t> </a:t>
            </a:r>
            <a:r>
              <a:rPr lang="cs-CZ" sz="2800" b="1" dirty="0" err="1"/>
              <a:t>count</a:t>
            </a:r>
            <a:r>
              <a:rPr lang="cs-CZ" sz="2800" b="1" dirty="0"/>
              <a:t> and</a:t>
            </a:r>
            <a:r>
              <a:rPr lang="en-US" sz="2800" b="1" dirty="0"/>
              <a:t> SARS-CoV-2</a:t>
            </a:r>
            <a:r>
              <a:rPr lang="cs-CZ" sz="2800" b="1" dirty="0"/>
              <a:t> </a:t>
            </a:r>
            <a:r>
              <a:rPr lang="en-US" sz="2800" b="1" dirty="0"/>
              <a:t>spike glycoprotein peptide-reactive CD8</a:t>
            </a:r>
            <a:r>
              <a:rPr lang="en-US" sz="2800" b="1" baseline="30000" dirty="0"/>
              <a:t>+</a:t>
            </a:r>
            <a:r>
              <a:rPr lang="cs-CZ" sz="2800" b="1" dirty="0"/>
              <a:t> </a:t>
            </a:r>
            <a:r>
              <a:rPr lang="en-US" sz="2800" b="1" dirty="0"/>
              <a:t>T cells during and after vaccination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BAFEC3-568C-A2C1-96BE-967EAF676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083" y="154964"/>
            <a:ext cx="6961464" cy="57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2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0738" y="612014"/>
            <a:ext cx="9520158" cy="1049235"/>
          </a:xfrm>
        </p:spPr>
        <p:txBody>
          <a:bodyPr/>
          <a:lstStyle/>
          <a:p>
            <a:r>
              <a:rPr lang="cs-CZ" dirty="0"/>
              <a:t>Celkové shrnutí</a:t>
            </a: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41511" y="1941095"/>
            <a:ext cx="101386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 </a:t>
            </a:r>
            <a:r>
              <a:rPr lang="en-US" sz="2000" dirty="0" err="1"/>
              <a:t>serokonverzi</a:t>
            </a:r>
            <a:r>
              <a:rPr lang="en-US" sz="2000" dirty="0"/>
              <a:t> IgG </a:t>
            </a:r>
            <a:r>
              <a:rPr lang="en-US" sz="2000" dirty="0" err="1"/>
              <a:t>došlo</a:t>
            </a:r>
            <a:r>
              <a:rPr lang="en-US" sz="2000" dirty="0"/>
              <a:t> u </a:t>
            </a:r>
            <a:r>
              <a:rPr lang="en-US" sz="2000" dirty="0" err="1"/>
              <a:t>všech</a:t>
            </a:r>
            <a:r>
              <a:rPr lang="en-US" sz="2000" dirty="0"/>
              <a:t> </a:t>
            </a:r>
            <a:r>
              <a:rPr lang="en-US" sz="2000" dirty="0" err="1"/>
              <a:t>pacientů</a:t>
            </a:r>
            <a:r>
              <a:rPr lang="en-US" sz="2000" dirty="0"/>
              <a:t> 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en-US" sz="2000" dirty="0"/>
              <a:t>o </a:t>
            </a:r>
            <a:r>
              <a:rPr lang="en-US" sz="2000" dirty="0" err="1"/>
              <a:t>druhé</a:t>
            </a:r>
            <a:r>
              <a:rPr lang="en-US" sz="2000" dirty="0"/>
              <a:t> </a:t>
            </a:r>
            <a:r>
              <a:rPr lang="en-US" sz="2000" dirty="0" err="1"/>
              <a:t>dávce</a:t>
            </a:r>
            <a:r>
              <a:rPr lang="en-US" sz="2000" dirty="0"/>
              <a:t> </a:t>
            </a:r>
            <a:r>
              <a:rPr lang="en-US" sz="2000" dirty="0" err="1"/>
              <a:t>byla</a:t>
            </a:r>
            <a:r>
              <a:rPr lang="en-US" sz="2000" dirty="0"/>
              <a:t> </a:t>
            </a:r>
            <a:r>
              <a:rPr lang="en-US" sz="2000" dirty="0" err="1"/>
              <a:t>detekována</a:t>
            </a:r>
            <a:r>
              <a:rPr lang="en-US" sz="2000" dirty="0"/>
              <a:t> </a:t>
            </a:r>
            <a:r>
              <a:rPr lang="en-US" sz="2000" dirty="0" err="1"/>
              <a:t>buněčná</a:t>
            </a:r>
            <a:r>
              <a:rPr lang="en-US" sz="2000" dirty="0"/>
              <a:t> </a:t>
            </a:r>
            <a:r>
              <a:rPr lang="en-US" sz="2000" dirty="0" err="1"/>
              <a:t>reaktivita</a:t>
            </a:r>
            <a:r>
              <a:rPr lang="en-US" sz="2000" dirty="0"/>
              <a:t> </a:t>
            </a:r>
            <a:r>
              <a:rPr lang="en-US" sz="2000" dirty="0" err="1"/>
              <a:t>různé</a:t>
            </a:r>
            <a:r>
              <a:rPr lang="en-US" sz="2000" dirty="0"/>
              <a:t> intensity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stimulaci</a:t>
            </a:r>
            <a:r>
              <a:rPr lang="en-US" sz="2000" dirty="0"/>
              <a:t> </a:t>
            </a:r>
            <a:r>
              <a:rPr lang="en-US" sz="2000" dirty="0" err="1"/>
              <a:t>peptidy</a:t>
            </a:r>
            <a:r>
              <a:rPr lang="en-US" sz="2000" dirty="0"/>
              <a:t> </a:t>
            </a:r>
            <a:r>
              <a:rPr lang="en-US" sz="2000" dirty="0" err="1"/>
              <a:t>derivovanými</a:t>
            </a:r>
            <a:r>
              <a:rPr lang="en-US" sz="2000" dirty="0"/>
              <a:t> </a:t>
            </a:r>
            <a:r>
              <a:rPr lang="en-US" sz="2000" dirty="0" err="1"/>
              <a:t>ze</a:t>
            </a:r>
            <a:r>
              <a:rPr lang="en-US" sz="2000" dirty="0"/>
              <a:t> spike </a:t>
            </a:r>
            <a:r>
              <a:rPr lang="en-US" sz="2000" dirty="0" err="1"/>
              <a:t>proteinu</a:t>
            </a:r>
            <a:r>
              <a:rPr lang="en-US" sz="2000" dirty="0"/>
              <a:t> </a:t>
            </a:r>
            <a:r>
              <a:rPr lang="en-US" sz="2000" dirty="0" err="1"/>
              <a:t>viru</a:t>
            </a:r>
            <a:r>
              <a:rPr lang="en-US" sz="2000" dirty="0"/>
              <a:t> </a:t>
            </a:r>
            <a:r>
              <a:rPr lang="en-US" sz="2000" dirty="0" err="1"/>
              <a:t>jak</a:t>
            </a:r>
            <a:r>
              <a:rPr lang="en-US" sz="2000" dirty="0"/>
              <a:t> u CD4+, </a:t>
            </a:r>
            <a:r>
              <a:rPr lang="en-US" sz="2000" dirty="0" err="1"/>
              <a:t>tak</a:t>
            </a:r>
            <a:r>
              <a:rPr lang="en-US" sz="2000" dirty="0"/>
              <a:t> CD8+ </a:t>
            </a:r>
            <a:r>
              <a:rPr lang="en-US" sz="2000" dirty="0" err="1"/>
              <a:t>buněk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 6 </a:t>
            </a:r>
            <a:r>
              <a:rPr lang="en-US" sz="2000" dirty="0" err="1"/>
              <a:t>měsících</a:t>
            </a:r>
            <a:r>
              <a:rPr lang="en-US" sz="2000" dirty="0"/>
              <a:t> </a:t>
            </a:r>
            <a:r>
              <a:rPr lang="en-US" sz="2000" dirty="0" err="1"/>
              <a:t>došlo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snížení</a:t>
            </a:r>
            <a:r>
              <a:rPr lang="en-US" sz="2000" dirty="0"/>
              <a:t> </a:t>
            </a:r>
            <a:r>
              <a:rPr lang="en-US" sz="2000" dirty="0" err="1"/>
              <a:t>titrů</a:t>
            </a:r>
            <a:r>
              <a:rPr lang="en-US" sz="2000" dirty="0"/>
              <a:t> </a:t>
            </a:r>
            <a:r>
              <a:rPr lang="en-US" sz="2000" dirty="0" err="1"/>
              <a:t>protilátek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buněčné</a:t>
            </a:r>
            <a:r>
              <a:rPr lang="en-US" sz="2000" dirty="0"/>
              <a:t> </a:t>
            </a:r>
            <a:r>
              <a:rPr lang="en-US" sz="2000" dirty="0" err="1"/>
              <a:t>reaktivity</a:t>
            </a:r>
            <a:r>
              <a:rPr lang="en-US" sz="2000" dirty="0"/>
              <a:t> </a:t>
            </a:r>
            <a:r>
              <a:rPr lang="en-US" sz="2000" dirty="0" err="1"/>
              <a:t>srovnatelné</a:t>
            </a:r>
            <a:r>
              <a:rPr lang="en-US" sz="2000" dirty="0"/>
              <a:t> se </a:t>
            </a:r>
            <a:r>
              <a:rPr lang="en-US" sz="2000" dirty="0" err="1"/>
              <a:t>zdravými</a:t>
            </a:r>
            <a:r>
              <a:rPr lang="en-US" sz="2000" dirty="0"/>
              <a:t> </a:t>
            </a:r>
            <a:r>
              <a:rPr lang="en-US" sz="2000" dirty="0" err="1"/>
              <a:t>osobami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Nezjistili</a:t>
            </a:r>
            <a:r>
              <a:rPr lang="en-US" sz="2000" dirty="0"/>
              <a:t> </a:t>
            </a:r>
            <a:r>
              <a:rPr lang="en-US" sz="2000" dirty="0" err="1"/>
              <a:t>jsme</a:t>
            </a:r>
            <a:r>
              <a:rPr lang="en-US" sz="2000" dirty="0"/>
              <a:t> </a:t>
            </a:r>
            <a:r>
              <a:rPr lang="en-US" sz="2000" dirty="0" err="1"/>
              <a:t>korelaci</a:t>
            </a:r>
            <a:r>
              <a:rPr lang="en-US" sz="2000" dirty="0"/>
              <a:t> </a:t>
            </a:r>
            <a:r>
              <a:rPr lang="en-US" sz="2000" dirty="0" err="1"/>
              <a:t>intenzity</a:t>
            </a:r>
            <a:r>
              <a:rPr lang="en-US" sz="2000" dirty="0"/>
              <a:t> </a:t>
            </a:r>
            <a:r>
              <a:rPr lang="en-US" sz="2000" dirty="0" err="1"/>
              <a:t>imunitní</a:t>
            </a:r>
            <a:r>
              <a:rPr lang="en-US" sz="2000" dirty="0"/>
              <a:t> </a:t>
            </a:r>
            <a:r>
              <a:rPr lang="en-US" sz="2000" dirty="0" err="1"/>
              <a:t>reakce</a:t>
            </a:r>
            <a:r>
              <a:rPr lang="en-US" sz="2000" dirty="0"/>
              <a:t> s </a:t>
            </a:r>
            <a:r>
              <a:rPr lang="en-US" sz="2000" dirty="0" err="1"/>
              <a:t>typem</a:t>
            </a:r>
            <a:r>
              <a:rPr lang="en-US" sz="2000" dirty="0"/>
              <a:t> </a:t>
            </a:r>
            <a:r>
              <a:rPr lang="en-US" sz="2000" dirty="0" err="1"/>
              <a:t>terapie</a:t>
            </a:r>
            <a:r>
              <a:rPr lang="en-US" sz="2000" dirty="0"/>
              <a:t>, </a:t>
            </a:r>
            <a:r>
              <a:rPr lang="en-US" sz="2000" dirty="0" err="1"/>
              <a:t>pouze</a:t>
            </a:r>
            <a:r>
              <a:rPr lang="en-US" sz="2000" dirty="0"/>
              <a:t> s </a:t>
            </a:r>
            <a:r>
              <a:rPr lang="en-US" sz="2000" dirty="0" err="1"/>
              <a:t>věkem</a:t>
            </a:r>
            <a:r>
              <a:rPr lang="en-US" sz="2000" dirty="0"/>
              <a:t> v </a:t>
            </a:r>
            <a:r>
              <a:rPr lang="en-US" sz="2000" dirty="0" err="1"/>
              <a:t>případě</a:t>
            </a:r>
            <a:r>
              <a:rPr lang="en-US" sz="2000" dirty="0"/>
              <a:t> </a:t>
            </a:r>
            <a:r>
              <a:rPr lang="en-US" sz="2000" dirty="0" err="1"/>
              <a:t>humorální</a:t>
            </a:r>
            <a:r>
              <a:rPr lang="en-US" sz="2000" dirty="0"/>
              <a:t>, </a:t>
            </a:r>
            <a:r>
              <a:rPr lang="en-US" sz="2000" dirty="0" err="1"/>
              <a:t>nikoliv</a:t>
            </a:r>
            <a:r>
              <a:rPr lang="en-US" sz="2000" dirty="0"/>
              <a:t> </a:t>
            </a:r>
            <a:r>
              <a:rPr lang="en-US" sz="2000" dirty="0" err="1"/>
              <a:t>však</a:t>
            </a:r>
            <a:r>
              <a:rPr lang="en-US" sz="2000" dirty="0"/>
              <a:t> </a:t>
            </a:r>
            <a:r>
              <a:rPr lang="en-US" sz="2000" dirty="0" err="1"/>
              <a:t>buněčné</a:t>
            </a:r>
            <a:r>
              <a:rPr lang="en-US" sz="2000" dirty="0"/>
              <a:t> </a:t>
            </a:r>
            <a:r>
              <a:rPr lang="en-US" sz="2000" dirty="0" err="1"/>
              <a:t>imunity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Nežádoucí</a:t>
            </a:r>
            <a:r>
              <a:rPr lang="en-US" sz="2000" dirty="0"/>
              <a:t> </a:t>
            </a:r>
            <a:r>
              <a:rPr lang="en-US" sz="2000" dirty="0" err="1"/>
              <a:t>účinky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vakcíny</a:t>
            </a:r>
            <a:r>
              <a:rPr lang="en-US" sz="2000" dirty="0"/>
              <a:t> </a:t>
            </a:r>
            <a:r>
              <a:rPr lang="en-US" sz="2000" dirty="0" err="1"/>
              <a:t>byly</a:t>
            </a:r>
            <a:r>
              <a:rPr lang="en-US" sz="2000" dirty="0"/>
              <a:t> </a:t>
            </a:r>
            <a:r>
              <a:rPr lang="en-US" sz="2000" dirty="0" err="1"/>
              <a:t>běžné</a:t>
            </a:r>
            <a:r>
              <a:rPr lang="en-US" sz="2000" dirty="0"/>
              <a:t> </a:t>
            </a:r>
            <a:r>
              <a:rPr lang="en-US" sz="2000" dirty="0" err="1"/>
              <a:t>lokální</a:t>
            </a:r>
            <a:r>
              <a:rPr lang="en-US" sz="2000" dirty="0"/>
              <a:t> a </a:t>
            </a:r>
            <a:r>
              <a:rPr lang="en-US" sz="2000" dirty="0" err="1"/>
              <a:t>nedošlo</a:t>
            </a:r>
            <a:r>
              <a:rPr lang="en-US" sz="2000" dirty="0"/>
              <a:t> k </a:t>
            </a:r>
            <a:r>
              <a:rPr lang="en-US" sz="2000" dirty="0" err="1"/>
              <a:t>exacerbaci</a:t>
            </a:r>
            <a:r>
              <a:rPr lang="en-US" sz="2000" dirty="0"/>
              <a:t> </a:t>
            </a:r>
            <a:r>
              <a:rPr lang="en-US" sz="2000" dirty="0" err="1"/>
              <a:t>základního</a:t>
            </a:r>
            <a:r>
              <a:rPr lang="en-US" sz="2000" dirty="0"/>
              <a:t> </a:t>
            </a:r>
            <a:r>
              <a:rPr lang="en-US" sz="2000" dirty="0" err="1"/>
              <a:t>onemocnění</a:t>
            </a:r>
            <a:r>
              <a:rPr lang="en-US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8062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6781" y="676182"/>
            <a:ext cx="9520158" cy="1049235"/>
          </a:xfrm>
        </p:spPr>
        <p:txBody>
          <a:bodyPr/>
          <a:lstStyle/>
          <a:p>
            <a:r>
              <a:rPr lang="cs-CZ" dirty="0"/>
              <a:t>Závěr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5921" y="2095943"/>
            <a:ext cx="9520158" cy="1689994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dirty="0" err="1"/>
              <a:t>Terapie</a:t>
            </a:r>
            <a:r>
              <a:rPr lang="en-US" dirty="0"/>
              <a:t> </a:t>
            </a:r>
            <a:r>
              <a:rPr lang="en-US" dirty="0" err="1"/>
              <a:t>biologickými</a:t>
            </a:r>
            <a:r>
              <a:rPr lang="en-US" dirty="0"/>
              <a:t> </a:t>
            </a:r>
            <a:r>
              <a:rPr lang="en-US" dirty="0" err="1"/>
              <a:t>léky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anti-TNF, anti-IL17A, anti-</a:t>
            </a:r>
            <a:r>
              <a:rPr lang="en-US" dirty="0" err="1">
                <a:solidFill>
                  <a:srgbClr val="FF0000"/>
                </a:solidFill>
              </a:rPr>
              <a:t>IgE</a:t>
            </a:r>
            <a:r>
              <a:rPr lang="en-US" dirty="0">
                <a:solidFill>
                  <a:srgbClr val="FF0000"/>
                </a:solidFill>
              </a:rPr>
              <a:t> a anti-IL5  </a:t>
            </a:r>
            <a:r>
              <a:rPr lang="en-US" dirty="0" err="1"/>
              <a:t>neovlivňuje</a:t>
            </a:r>
            <a:r>
              <a:rPr lang="en-US" dirty="0"/>
              <a:t>  </a:t>
            </a:r>
            <a:r>
              <a:rPr lang="en-US" dirty="0" err="1"/>
              <a:t>imunitní</a:t>
            </a:r>
            <a:r>
              <a:rPr lang="en-US" dirty="0"/>
              <a:t> </a:t>
            </a:r>
            <a:r>
              <a:rPr lang="en-US" dirty="0" err="1"/>
              <a:t>reaktivitu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 mRNA </a:t>
            </a:r>
            <a:r>
              <a:rPr lang="en-US" dirty="0" err="1"/>
              <a:t>vakcíny</a:t>
            </a:r>
            <a:r>
              <a:rPr lang="en-US" dirty="0"/>
              <a:t> a </a:t>
            </a:r>
            <a:r>
              <a:rPr lang="en-US" dirty="0" err="1"/>
              <a:t>nedochází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zhoršení</a:t>
            </a:r>
            <a:r>
              <a:rPr lang="en-US" dirty="0"/>
              <a:t> </a:t>
            </a:r>
            <a:r>
              <a:rPr lang="en-US" dirty="0" err="1"/>
              <a:t>základního</a:t>
            </a:r>
            <a:r>
              <a:rPr lang="en-US" dirty="0"/>
              <a:t> </a:t>
            </a:r>
            <a:r>
              <a:rPr lang="en-US" dirty="0" err="1"/>
              <a:t>onemocnění</a:t>
            </a:r>
            <a:endParaRPr lang="cs-CZ" dirty="0"/>
          </a:p>
          <a:p>
            <a:pPr>
              <a:buClrTx/>
            </a:pPr>
            <a:r>
              <a:rPr lang="en-US" dirty="0" err="1"/>
              <a:t>Vakcinace</a:t>
            </a:r>
            <a:r>
              <a:rPr lang="en-US" dirty="0"/>
              <a:t> u </a:t>
            </a:r>
            <a:r>
              <a:rPr lang="en-US" dirty="0" err="1"/>
              <a:t>těchto</a:t>
            </a:r>
            <a:r>
              <a:rPr lang="en-US" dirty="0"/>
              <a:t> </a:t>
            </a:r>
            <a:r>
              <a:rPr lang="en-US" dirty="0" err="1"/>
              <a:t>pacientů</a:t>
            </a:r>
            <a:r>
              <a:rPr lang="en-US" dirty="0"/>
              <a:t> </a:t>
            </a:r>
            <a:r>
              <a:rPr lang="en-US" dirty="0" err="1"/>
              <a:t>představuje</a:t>
            </a:r>
            <a:r>
              <a:rPr lang="en-US" dirty="0"/>
              <a:t>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bezpečný</a:t>
            </a:r>
            <a:r>
              <a:rPr lang="en-US" dirty="0"/>
              <a:t> a </a:t>
            </a:r>
            <a:r>
              <a:rPr lang="en-US" dirty="0" err="1"/>
              <a:t>účinný</a:t>
            </a:r>
            <a:r>
              <a:rPr lang="en-US" dirty="0"/>
              <a:t> </a:t>
            </a:r>
            <a:r>
              <a:rPr lang="en-US" dirty="0" err="1"/>
              <a:t>nástroj</a:t>
            </a:r>
            <a:r>
              <a:rPr lang="en-US" dirty="0"/>
              <a:t> k </a:t>
            </a:r>
            <a:r>
              <a:rPr lang="en-US" dirty="0" err="1"/>
              <a:t>indukci</a:t>
            </a:r>
            <a:r>
              <a:rPr lang="en-US" dirty="0"/>
              <a:t> </a:t>
            </a:r>
            <a:r>
              <a:rPr lang="en-US" dirty="0" err="1"/>
              <a:t>imunitní</a:t>
            </a:r>
            <a:r>
              <a:rPr lang="en-US" dirty="0"/>
              <a:t> </a:t>
            </a:r>
            <a:r>
              <a:rPr lang="en-US" dirty="0" err="1"/>
              <a:t>reakce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SARS-CoV-2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239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23901" t="16706" r="50000" b="39849"/>
          <a:stretch>
            <a:fillRect/>
          </a:stretch>
        </p:blipFill>
        <p:spPr bwMode="auto">
          <a:xfrm>
            <a:off x="2711624" y="1772817"/>
            <a:ext cx="3384376" cy="35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456040" y="1772817"/>
            <a:ext cx="3672408" cy="3240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Historicky první PCR </a:t>
            </a:r>
          </a:p>
          <a:p>
            <a:pPr>
              <a:buNone/>
            </a:pPr>
            <a:r>
              <a:rPr lang="cs-CZ" dirty="0"/>
              <a:t>test provedený </a:t>
            </a:r>
          </a:p>
          <a:p>
            <a:pPr>
              <a:buNone/>
            </a:pPr>
            <a:r>
              <a:rPr lang="cs-CZ" dirty="0"/>
              <a:t>Dr. Pytlíkem </a:t>
            </a:r>
          </a:p>
          <a:p>
            <a:pPr>
              <a:buNone/>
            </a:pPr>
            <a:r>
              <a:rPr lang="cs-CZ" dirty="0"/>
              <a:t>zdokumentovaný </a:t>
            </a:r>
          </a:p>
          <a:p>
            <a:pPr>
              <a:buNone/>
            </a:pPr>
            <a:r>
              <a:rPr lang="cs-CZ" dirty="0"/>
              <a:t>O. </a:t>
            </a:r>
            <a:r>
              <a:rPr lang="cs-CZ" dirty="0" err="1"/>
              <a:t>Sekorou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v roce 1939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1814291" y="651260"/>
            <a:ext cx="3068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i="1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2441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3B531EC7-BFC7-474E-B502-338306445AEC}"/>
              </a:ext>
            </a:extLst>
          </p:cNvPr>
          <p:cNvSpPr txBox="1"/>
          <p:nvPr/>
        </p:nvSpPr>
        <p:spPr>
          <a:xfrm>
            <a:off x="349454" y="1346137"/>
            <a:ext cx="10854991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i="0" dirty="0">
                <a:effectLst/>
                <a:latin typeface="+mj-lt"/>
              </a:rPr>
              <a:t>Vysoké dávky KS </a:t>
            </a:r>
            <a:r>
              <a:rPr lang="cs-CZ" sz="2000" b="0" i="0" dirty="0">
                <a:effectLst/>
                <a:latin typeface="+mj-lt"/>
              </a:rPr>
              <a:t>– rizikový faktor pro těžký průběh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+mj-lt"/>
              </a:rPr>
              <a:t>TNFa</a:t>
            </a:r>
            <a:r>
              <a:rPr lang="cs-CZ" sz="2000" b="1" dirty="0">
                <a:latin typeface="+mj-lt"/>
              </a:rPr>
              <a:t> inhibitory a anti-IL-6 terapie </a:t>
            </a:r>
            <a:r>
              <a:rPr lang="cs-CZ" sz="2000" dirty="0">
                <a:latin typeface="+mj-lt"/>
              </a:rPr>
              <a:t>– lepší přežívání, vliv na cytokine release 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+mj-lt"/>
              </a:rPr>
              <a:t>Vedolizumab, ustekinumab, tofacitinib </a:t>
            </a:r>
            <a:r>
              <a:rPr lang="cs-CZ" sz="2000" dirty="0">
                <a:latin typeface="+mj-lt"/>
              </a:rPr>
              <a:t>– nezvyšují riziko UPV/smrti při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+mj-lt"/>
              </a:rPr>
              <a:t>bDMARD terapie </a:t>
            </a:r>
            <a:r>
              <a:rPr lang="cs-CZ" sz="2000" dirty="0">
                <a:latin typeface="+mj-lt"/>
              </a:rPr>
              <a:t>– nezvyšuje náchylnost k infekci </a:t>
            </a:r>
            <a:endParaRPr lang="en-GB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+mj-lt"/>
              </a:rPr>
              <a:t>Anti-</a:t>
            </a:r>
            <a:r>
              <a:rPr lang="en-GB" sz="2000" b="1" i="0" dirty="0">
                <a:effectLst/>
                <a:latin typeface="+mj-lt"/>
              </a:rPr>
              <a:t>IL-12/IL-23 </a:t>
            </a:r>
            <a:r>
              <a:rPr lang="cs-CZ" sz="2000" b="1" i="0" dirty="0">
                <a:effectLst/>
                <a:latin typeface="+mj-lt"/>
              </a:rPr>
              <a:t> a anti-IL-6 terapie </a:t>
            </a:r>
            <a:r>
              <a:rPr lang="cs-CZ" sz="2000" b="0" i="0" dirty="0">
                <a:effectLst/>
                <a:latin typeface="+mj-lt"/>
              </a:rPr>
              <a:t>- susp. </a:t>
            </a:r>
            <a:r>
              <a:rPr lang="cs-CZ" sz="2000" dirty="0">
                <a:latin typeface="+mj-lt"/>
              </a:rPr>
              <a:t>p</a:t>
            </a:r>
            <a:r>
              <a:rPr lang="cs-CZ" sz="2000" b="0" i="0" dirty="0">
                <a:effectLst/>
                <a:latin typeface="+mj-lt"/>
              </a:rPr>
              <a:t>rotektivní před nákazou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+mj-lt"/>
              </a:rPr>
              <a:t>Imunosupresivní terapie u Tx </a:t>
            </a:r>
            <a:r>
              <a:rPr lang="cs-CZ" sz="2000" dirty="0">
                <a:latin typeface="+mj-lt"/>
              </a:rPr>
              <a:t>– významně vyšší mortalita oproti zdravé populaci</a:t>
            </a:r>
            <a:endParaRPr lang="cs-CZ" sz="2000" b="0" i="0" dirty="0">
              <a:effectLst/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9454" y="436728"/>
            <a:ext cx="9853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COVID-19 u pacientů na imunosupresivní terapii</a:t>
            </a:r>
            <a:endParaRPr lang="en-GB" sz="3200" dirty="0"/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42126B0-70D7-4D91-A65B-F0C0CE11EEA3}"/>
              </a:ext>
            </a:extLst>
          </p:cNvPr>
          <p:cNvSpPr txBox="1"/>
          <p:nvPr/>
        </p:nvSpPr>
        <p:spPr>
          <a:xfrm>
            <a:off x="5540991" y="4710545"/>
            <a:ext cx="6528179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800" b="0" dirty="0">
                <a:effectLst/>
                <a:latin typeface="+mj-lt"/>
                <a:cs typeface="Times New Roman" panose="02020603050405020304" pitchFamily="18" charset="0"/>
              </a:rPr>
              <a:t>Monti, S., </a:t>
            </a:r>
            <a:r>
              <a:rPr lang="en-GB" sz="800" b="0" dirty="0" err="1">
                <a:effectLst/>
                <a:latin typeface="+mj-lt"/>
                <a:cs typeface="Times New Roman" panose="02020603050405020304" pitchFamily="18" charset="0"/>
              </a:rPr>
              <a:t>Balduzzi</a:t>
            </a:r>
            <a:r>
              <a:rPr lang="en-GB" sz="800" b="0" dirty="0">
                <a:effectLst/>
                <a:latin typeface="+mj-lt"/>
                <a:cs typeface="Times New Roman" panose="02020603050405020304" pitchFamily="18" charset="0"/>
              </a:rPr>
              <a:t>, S., </a:t>
            </a:r>
            <a:r>
              <a:rPr lang="en-GB" sz="800" b="0" dirty="0" err="1">
                <a:effectLst/>
                <a:latin typeface="+mj-lt"/>
                <a:cs typeface="Times New Roman" panose="02020603050405020304" pitchFamily="18" charset="0"/>
              </a:rPr>
              <a:t>Delvino</a:t>
            </a:r>
            <a:r>
              <a:rPr lang="en-GB" sz="800" b="0" dirty="0">
                <a:effectLst/>
                <a:latin typeface="+mj-lt"/>
                <a:cs typeface="Times New Roman" panose="02020603050405020304" pitchFamily="18" charset="0"/>
              </a:rPr>
              <a:t>, P., Bellis, E., </a:t>
            </a:r>
            <a:r>
              <a:rPr lang="en-GB" sz="800" b="0" dirty="0" err="1">
                <a:effectLst/>
                <a:latin typeface="+mj-lt"/>
                <a:cs typeface="Times New Roman" panose="02020603050405020304" pitchFamily="18" charset="0"/>
              </a:rPr>
              <a:t>Quadrelli</a:t>
            </a:r>
            <a:r>
              <a:rPr lang="en-GB" sz="800" b="0" dirty="0">
                <a:effectLst/>
                <a:latin typeface="+mj-lt"/>
                <a:cs typeface="Times New Roman" panose="02020603050405020304" pitchFamily="18" charset="0"/>
              </a:rPr>
              <a:t>, V. S., &amp; </a:t>
            </a:r>
            <a:r>
              <a:rPr lang="en-GB" sz="800" b="0" dirty="0" err="1">
                <a:effectLst/>
                <a:latin typeface="+mj-lt"/>
                <a:cs typeface="Times New Roman" panose="02020603050405020304" pitchFamily="18" charset="0"/>
              </a:rPr>
              <a:t>Montecucco</a:t>
            </a:r>
            <a:r>
              <a:rPr lang="en-GB" sz="800" b="0" dirty="0">
                <a:effectLst/>
                <a:latin typeface="+mj-lt"/>
                <a:cs typeface="Times New Roman" panose="02020603050405020304" pitchFamily="18" charset="0"/>
              </a:rPr>
              <a:t>, C. (2020). </a:t>
            </a:r>
            <a:r>
              <a:rPr lang="en-GB" sz="800" b="1" dirty="0">
                <a:effectLst/>
                <a:latin typeface="+mj-lt"/>
                <a:cs typeface="Times New Roman" panose="02020603050405020304" pitchFamily="18" charset="0"/>
              </a:rPr>
              <a:t>Clinical course of COVID-19 in a series of patients with chronic arthritis treated with immunosuppressive targeted therapies. </a:t>
            </a:r>
            <a:r>
              <a:rPr lang="en-GB" sz="800" b="0" dirty="0">
                <a:effectLst/>
                <a:latin typeface="+mj-lt"/>
                <a:cs typeface="Times New Roman" panose="02020603050405020304" pitchFamily="18" charset="0"/>
              </a:rPr>
              <a:t>Annals of the rheumatic diseases, 79(5), 667–668. </a:t>
            </a:r>
            <a:endParaRPr lang="cs-CZ" sz="8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GB" sz="800" b="0" dirty="0" err="1">
                <a:effectLst/>
                <a:latin typeface="+mj-lt"/>
                <a:cs typeface="Times New Roman" panose="02020603050405020304" pitchFamily="18" charset="0"/>
              </a:rPr>
              <a:t>Fragoulis</a:t>
            </a:r>
            <a:r>
              <a:rPr lang="en-GB" sz="800" b="0" dirty="0">
                <a:effectLst/>
                <a:latin typeface="+mj-lt"/>
                <a:cs typeface="Times New Roman" panose="02020603050405020304" pitchFamily="18" charset="0"/>
              </a:rPr>
              <a:t> GE, </a:t>
            </a:r>
            <a:r>
              <a:rPr lang="en-GB" sz="800" b="0" dirty="0" err="1">
                <a:effectLst/>
                <a:latin typeface="+mj-lt"/>
                <a:cs typeface="Times New Roman" panose="02020603050405020304" pitchFamily="18" charset="0"/>
              </a:rPr>
              <a:t>Evangelatos</a:t>
            </a:r>
            <a:r>
              <a:rPr lang="en-GB" sz="800" b="0" dirty="0">
                <a:effectLst/>
                <a:latin typeface="+mj-lt"/>
                <a:cs typeface="Times New Roman" panose="02020603050405020304" pitchFamily="18" charset="0"/>
              </a:rPr>
              <a:t> G, </a:t>
            </a:r>
            <a:r>
              <a:rPr lang="en-GB" sz="800" b="0" dirty="0" err="1">
                <a:effectLst/>
                <a:latin typeface="+mj-lt"/>
                <a:cs typeface="Times New Roman" panose="02020603050405020304" pitchFamily="18" charset="0"/>
              </a:rPr>
              <a:t>Arida</a:t>
            </a:r>
            <a:r>
              <a:rPr lang="en-GB" sz="800" b="0" dirty="0">
                <a:effectLst/>
                <a:latin typeface="+mj-lt"/>
                <a:cs typeface="Times New Roman" panose="02020603050405020304" pitchFamily="18" charset="0"/>
              </a:rPr>
              <a:t> A, et al</a:t>
            </a:r>
            <a:r>
              <a:rPr lang="cs-CZ" sz="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cs typeface="Times New Roman" panose="02020603050405020304" pitchFamily="18" charset="0"/>
              </a:rPr>
              <a:t>Treatment adherence of patients with systemic rheumatic diseases in COVID-19 pandemic</a:t>
            </a:r>
            <a:r>
              <a:rPr lang="cs-CZ" sz="8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GB" sz="800" b="0" dirty="0">
                <a:effectLst/>
                <a:latin typeface="+mj-lt"/>
                <a:cs typeface="Times New Roman" panose="02020603050405020304" pitchFamily="18" charset="0"/>
              </a:rPr>
              <a:t>Annals of the Rheumatic Diseases 2021;</a:t>
            </a:r>
            <a:r>
              <a:rPr lang="en-GB" sz="800" b="1" dirty="0">
                <a:effectLst/>
                <a:latin typeface="+mj-lt"/>
                <a:cs typeface="Times New Roman" panose="02020603050405020304" pitchFamily="18" charset="0"/>
              </a:rPr>
              <a:t>80:</a:t>
            </a:r>
            <a:r>
              <a:rPr lang="en-GB" sz="800" b="0" dirty="0">
                <a:effectLst/>
                <a:latin typeface="+mj-lt"/>
                <a:cs typeface="Times New Roman" panose="02020603050405020304" pitchFamily="18" charset="0"/>
              </a:rPr>
              <a:t>e60.</a:t>
            </a:r>
            <a:endParaRPr lang="cs-CZ" sz="800" b="0" dirty="0">
              <a:effectLst/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GB" sz="800" dirty="0" err="1">
                <a:latin typeface="+mj-lt"/>
                <a:cs typeface="Times New Roman" panose="02020603050405020304" pitchFamily="18" charset="0"/>
              </a:rPr>
              <a:t>Salvarani</a:t>
            </a:r>
            <a:r>
              <a:rPr lang="en-GB" sz="800" dirty="0">
                <a:latin typeface="+mj-lt"/>
                <a:cs typeface="Times New Roman" panose="02020603050405020304" pitchFamily="18" charset="0"/>
              </a:rPr>
              <a:t> C</a:t>
            </a:r>
            <a:r>
              <a:rPr lang="cs-CZ" sz="8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GB" sz="800" dirty="0">
                <a:latin typeface="+mj-lt"/>
                <a:cs typeface="Times New Roman" panose="02020603050405020304" pitchFamily="18" charset="0"/>
              </a:rPr>
              <a:t>et al</a:t>
            </a:r>
            <a:r>
              <a:rPr lang="cs-CZ" sz="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latin typeface="+mj-lt"/>
                <a:cs typeface="Times New Roman" panose="02020603050405020304" pitchFamily="18" charset="0"/>
              </a:rPr>
              <a:t>Susceptibility and severity of COVID-19 in patients treated with </a:t>
            </a:r>
            <a:r>
              <a:rPr lang="en-GB" sz="800" b="1" dirty="0" err="1">
                <a:latin typeface="+mj-lt"/>
                <a:cs typeface="Times New Roman" panose="02020603050405020304" pitchFamily="18" charset="0"/>
              </a:rPr>
              <a:t>bDMARDS</a:t>
            </a:r>
            <a:r>
              <a:rPr lang="en-GB" sz="800" b="1" dirty="0">
                <a:latin typeface="+mj-lt"/>
                <a:cs typeface="Times New Roman" panose="02020603050405020304" pitchFamily="18" charset="0"/>
              </a:rPr>
              <a:t> and </a:t>
            </a:r>
            <a:r>
              <a:rPr lang="en-GB" sz="800" b="1" dirty="0" err="1">
                <a:latin typeface="+mj-lt"/>
                <a:cs typeface="Times New Roman" panose="02020603050405020304" pitchFamily="18" charset="0"/>
              </a:rPr>
              <a:t>tsDMARDs</a:t>
            </a:r>
            <a:r>
              <a:rPr lang="en-GB" sz="800" b="1" dirty="0">
                <a:latin typeface="+mj-lt"/>
                <a:cs typeface="Times New Roman" panose="02020603050405020304" pitchFamily="18" charset="0"/>
              </a:rPr>
              <a:t>: a population-based study</a:t>
            </a:r>
            <a:r>
              <a:rPr lang="cs-CZ" sz="8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GB" sz="800" dirty="0">
                <a:latin typeface="+mj-lt"/>
                <a:cs typeface="Times New Roman" panose="02020603050405020304" pitchFamily="18" charset="0"/>
              </a:rPr>
              <a:t>Annals of the Rheumatic Diseases 2020;</a:t>
            </a:r>
            <a:r>
              <a:rPr lang="en-GB" sz="800" b="1" dirty="0">
                <a:latin typeface="+mj-lt"/>
                <a:cs typeface="Times New Roman" panose="02020603050405020304" pitchFamily="18" charset="0"/>
              </a:rPr>
              <a:t>79:</a:t>
            </a:r>
            <a:r>
              <a:rPr lang="en-GB" sz="800" dirty="0">
                <a:latin typeface="+mj-lt"/>
                <a:cs typeface="Times New Roman" panose="02020603050405020304" pitchFamily="18" charset="0"/>
              </a:rPr>
              <a:t>986-988.</a:t>
            </a:r>
            <a:endParaRPr lang="cs-CZ" sz="8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cs-CZ" sz="800" dirty="0" err="1">
                <a:latin typeface="+mj-lt"/>
              </a:rPr>
              <a:t>Neurath</a:t>
            </a:r>
            <a:r>
              <a:rPr lang="cs-CZ" sz="800" dirty="0">
                <a:latin typeface="+mj-lt"/>
              </a:rPr>
              <a:t>, M.F. </a:t>
            </a:r>
            <a:r>
              <a:rPr lang="cs-CZ" sz="800" b="1" dirty="0">
                <a:latin typeface="+mj-lt"/>
              </a:rPr>
              <a:t>COVID-19: </a:t>
            </a:r>
            <a:r>
              <a:rPr lang="cs-CZ" sz="800" b="1" dirty="0" err="1">
                <a:latin typeface="+mj-lt"/>
              </a:rPr>
              <a:t>biologic</a:t>
            </a:r>
            <a:r>
              <a:rPr lang="cs-CZ" sz="800" b="1" dirty="0">
                <a:latin typeface="+mj-lt"/>
              </a:rPr>
              <a:t> and </a:t>
            </a:r>
            <a:r>
              <a:rPr lang="cs-CZ" sz="800" b="1" dirty="0" err="1">
                <a:latin typeface="+mj-lt"/>
              </a:rPr>
              <a:t>immunosuppressive</a:t>
            </a:r>
            <a:r>
              <a:rPr lang="cs-CZ" sz="800" b="1" dirty="0">
                <a:latin typeface="+mj-lt"/>
              </a:rPr>
              <a:t> </a:t>
            </a:r>
            <a:r>
              <a:rPr lang="cs-CZ" sz="800" b="1" dirty="0" err="1">
                <a:latin typeface="+mj-lt"/>
              </a:rPr>
              <a:t>therapy</a:t>
            </a:r>
            <a:r>
              <a:rPr lang="cs-CZ" sz="800" b="1" dirty="0">
                <a:latin typeface="+mj-lt"/>
              </a:rPr>
              <a:t> in gastroenterology and hepatology</a:t>
            </a:r>
            <a:r>
              <a:rPr lang="cs-CZ" sz="800" dirty="0">
                <a:latin typeface="+mj-lt"/>
              </a:rPr>
              <a:t>. </a:t>
            </a:r>
            <a:r>
              <a:rPr lang="cs-CZ" sz="800" dirty="0" err="1">
                <a:latin typeface="+mj-lt"/>
              </a:rPr>
              <a:t>Nat</a:t>
            </a:r>
            <a:r>
              <a:rPr lang="cs-CZ" sz="800" dirty="0">
                <a:latin typeface="+mj-lt"/>
              </a:rPr>
              <a:t> </a:t>
            </a:r>
            <a:r>
              <a:rPr lang="cs-CZ" sz="800" dirty="0" err="1">
                <a:latin typeface="+mj-lt"/>
              </a:rPr>
              <a:t>Rev</a:t>
            </a:r>
            <a:r>
              <a:rPr lang="cs-CZ" sz="800" dirty="0">
                <a:latin typeface="+mj-lt"/>
              </a:rPr>
              <a:t> </a:t>
            </a:r>
            <a:r>
              <a:rPr lang="cs-CZ" sz="800" dirty="0" err="1">
                <a:latin typeface="+mj-lt"/>
              </a:rPr>
              <a:t>Gastroenterol</a:t>
            </a:r>
            <a:r>
              <a:rPr lang="cs-CZ" sz="800" dirty="0">
                <a:latin typeface="+mj-lt"/>
              </a:rPr>
              <a:t> </a:t>
            </a:r>
            <a:r>
              <a:rPr lang="cs-CZ" sz="800" dirty="0" err="1">
                <a:latin typeface="+mj-lt"/>
              </a:rPr>
              <a:t>Hepatol</a:t>
            </a:r>
            <a:r>
              <a:rPr lang="cs-CZ" sz="800" dirty="0">
                <a:latin typeface="+mj-lt"/>
              </a:rPr>
              <a:t> (2021). </a:t>
            </a:r>
            <a:endParaRPr lang="cs-CZ" sz="8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cs-CZ" sz="800" dirty="0" err="1">
                <a:latin typeface="+mj-lt"/>
              </a:rPr>
              <a:t>Mamode</a:t>
            </a:r>
            <a:r>
              <a:rPr lang="cs-CZ" sz="800" dirty="0">
                <a:latin typeface="+mj-lt"/>
              </a:rPr>
              <a:t> N, Ahmed Z, Jones G, et al. </a:t>
            </a:r>
            <a:r>
              <a:rPr lang="cs-CZ" sz="800" b="1" dirty="0">
                <a:latin typeface="+mj-lt"/>
              </a:rPr>
              <a:t>Mortality </a:t>
            </a:r>
            <a:r>
              <a:rPr lang="cs-CZ" sz="800" b="1" dirty="0" err="1">
                <a:latin typeface="+mj-lt"/>
              </a:rPr>
              <a:t>Rates</a:t>
            </a:r>
            <a:r>
              <a:rPr lang="cs-CZ" sz="800" b="1" dirty="0">
                <a:latin typeface="+mj-lt"/>
              </a:rPr>
              <a:t> in </a:t>
            </a:r>
            <a:r>
              <a:rPr lang="cs-CZ" sz="800" b="1" dirty="0" err="1">
                <a:latin typeface="+mj-lt"/>
              </a:rPr>
              <a:t>Transplant</a:t>
            </a:r>
            <a:r>
              <a:rPr lang="cs-CZ" sz="800" b="1" dirty="0">
                <a:latin typeface="+mj-lt"/>
              </a:rPr>
              <a:t> </a:t>
            </a:r>
            <a:r>
              <a:rPr lang="cs-CZ" sz="800" b="1" dirty="0" err="1">
                <a:latin typeface="+mj-lt"/>
              </a:rPr>
              <a:t>Recipients</a:t>
            </a:r>
            <a:r>
              <a:rPr lang="cs-CZ" sz="800" b="1" dirty="0">
                <a:latin typeface="+mj-lt"/>
              </a:rPr>
              <a:t> and </a:t>
            </a:r>
            <a:r>
              <a:rPr lang="cs-CZ" sz="800" b="1" dirty="0" err="1">
                <a:latin typeface="+mj-lt"/>
              </a:rPr>
              <a:t>Transplantation</a:t>
            </a:r>
            <a:r>
              <a:rPr lang="cs-CZ" sz="800" b="1" dirty="0">
                <a:latin typeface="+mj-lt"/>
              </a:rPr>
              <a:t> </a:t>
            </a:r>
            <a:r>
              <a:rPr lang="cs-CZ" sz="800" b="1" dirty="0" err="1">
                <a:latin typeface="+mj-lt"/>
              </a:rPr>
              <a:t>Candidates</a:t>
            </a:r>
            <a:r>
              <a:rPr lang="cs-CZ" sz="800" b="1" dirty="0">
                <a:latin typeface="+mj-lt"/>
              </a:rPr>
              <a:t> in a </a:t>
            </a:r>
            <a:r>
              <a:rPr lang="cs-CZ" sz="800" b="1" dirty="0" err="1">
                <a:latin typeface="+mj-lt"/>
              </a:rPr>
              <a:t>High</a:t>
            </a:r>
            <a:r>
              <a:rPr lang="cs-CZ" sz="800" b="1" dirty="0">
                <a:latin typeface="+mj-lt"/>
              </a:rPr>
              <a:t>-prevalence COVID-19 </a:t>
            </a:r>
            <a:r>
              <a:rPr lang="cs-CZ" sz="800" b="1" dirty="0" err="1">
                <a:latin typeface="+mj-lt"/>
              </a:rPr>
              <a:t>Environment</a:t>
            </a:r>
            <a:r>
              <a:rPr lang="cs-CZ" sz="800" b="1" dirty="0">
                <a:latin typeface="+mj-lt"/>
              </a:rPr>
              <a:t>.</a:t>
            </a:r>
            <a:r>
              <a:rPr lang="cs-CZ" sz="800" dirty="0">
                <a:latin typeface="+mj-lt"/>
              </a:rPr>
              <a:t> </a:t>
            </a:r>
            <a:r>
              <a:rPr lang="cs-CZ" sz="800" dirty="0" err="1">
                <a:latin typeface="+mj-lt"/>
              </a:rPr>
              <a:t>Transplantation</a:t>
            </a:r>
            <a:r>
              <a:rPr lang="cs-CZ" sz="800" dirty="0">
                <a:latin typeface="+mj-lt"/>
              </a:rPr>
              <a:t>. 2021;105(1):212-215. doi:10.1097/TP.0000000000003533</a:t>
            </a:r>
            <a:endParaRPr lang="cs-CZ" sz="800" dirty="0">
              <a:latin typeface="+mj-lt"/>
              <a:cs typeface="Times New Roman" panose="02020603050405020304" pitchFamily="18" charset="0"/>
            </a:endParaRPr>
          </a:p>
          <a:p>
            <a:endParaRPr lang="cs-CZ" sz="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8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7605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8252" y="463332"/>
            <a:ext cx="12378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Vakcinace proti COVID-19 – účinnost u </a:t>
            </a:r>
            <a:r>
              <a:rPr lang="cs-CZ" sz="3200" b="1" dirty="0" err="1"/>
              <a:t>imunosuprimovaných</a:t>
            </a:r>
            <a:r>
              <a:rPr lang="cs-CZ" sz="3200" b="1" dirty="0"/>
              <a:t>?</a:t>
            </a:r>
            <a:endParaRPr lang="en-GB" sz="3200" b="1" dirty="0"/>
          </a:p>
          <a:p>
            <a:endParaRPr lang="en-GB" sz="3200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268336E3-89B0-4C17-88D3-775192D4213B}"/>
              </a:ext>
            </a:extLst>
          </p:cNvPr>
          <p:cNvSpPr txBox="1"/>
          <p:nvPr/>
        </p:nvSpPr>
        <p:spPr>
          <a:xfrm>
            <a:off x="1546079" y="3937265"/>
            <a:ext cx="1029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rgbClr val="FF0000"/>
                </a:solidFill>
              </a:rPr>
              <a:t>- Studie zaměřěné především na humorální odpověď, limitované množství dat na bDMARDs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21C4474-C8F2-4700-8206-09A0F63B70C2}"/>
              </a:ext>
            </a:extLst>
          </p:cNvPr>
          <p:cNvSpPr txBox="1"/>
          <p:nvPr/>
        </p:nvSpPr>
        <p:spPr>
          <a:xfrm>
            <a:off x="350086" y="1382720"/>
            <a:ext cx="11491827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>
                <a:latin typeface="+mj-lt"/>
              </a:rPr>
              <a:t>Imunogenicita 1. dávky BNT162b2 vakcíny u pacientů na ter. methotrexate/ anti-TNF/ anti-IL-17/ anti-IL-23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>
                <a:latin typeface="+mj-lt"/>
              </a:rPr>
              <a:t>Humorální odpověď významně snížena u pac.</a:t>
            </a:r>
            <a:r>
              <a:rPr lang="cs-CZ" sz="2000" dirty="0">
                <a:latin typeface="+mj-lt"/>
                <a:cs typeface="Arial" charset="0"/>
              </a:rPr>
              <a:t> </a:t>
            </a:r>
            <a:r>
              <a:rPr lang="cs-CZ" sz="2000" dirty="0">
                <a:latin typeface="+mj-lt"/>
              </a:rPr>
              <a:t>na ter.methotrexate; buněčná odp. u všech zachována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000" b="1" dirty="0" err="1">
                <a:latin typeface="+mj-lt"/>
              </a:rPr>
              <a:t>Methotrexát</a:t>
            </a:r>
            <a:r>
              <a:rPr lang="cs-CZ" sz="2000" b="1" dirty="0">
                <a:latin typeface="+mj-lt"/>
              </a:rPr>
              <a:t> negativně ovlivňuje </a:t>
            </a:r>
            <a:r>
              <a:rPr lang="cs-CZ" sz="2000" dirty="0">
                <a:latin typeface="+mj-lt"/>
              </a:rPr>
              <a:t>rozvoj humorální, ale i buněčné imunity po úplné vakcinaci BNT162b2 vakcínou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000" dirty="0">
                <a:latin typeface="+mj-lt"/>
              </a:rPr>
              <a:t>U pacientů na terapii rituximab / tacrolimus </a:t>
            </a:r>
            <a:r>
              <a:rPr lang="cs-CZ" sz="2000" b="1" dirty="0">
                <a:latin typeface="+mj-lt"/>
              </a:rPr>
              <a:t>nedochází k sérokonverzi </a:t>
            </a:r>
            <a:r>
              <a:rPr lang="cs-CZ" sz="2000" dirty="0">
                <a:latin typeface="+mj-lt"/>
              </a:rPr>
              <a:t>po 2. dávkách BNT162b2 vakcíny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90FF24D-E877-41DF-88A5-311FD4269ED0}"/>
              </a:ext>
            </a:extLst>
          </p:cNvPr>
          <p:cNvSpPr/>
          <p:nvPr/>
        </p:nvSpPr>
        <p:spPr>
          <a:xfrm>
            <a:off x="5423036" y="4941108"/>
            <a:ext cx="67689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800" dirty="0" err="1">
                <a:latin typeface="+mj-lt"/>
              </a:rPr>
              <a:t>Mahil</a:t>
            </a:r>
            <a:r>
              <a:rPr lang="cs-CZ" sz="800" dirty="0">
                <a:latin typeface="+mj-lt"/>
              </a:rPr>
              <a:t> SK, </a:t>
            </a:r>
            <a:r>
              <a:rPr lang="cs-CZ" sz="800" dirty="0" err="1">
                <a:latin typeface="+mj-lt"/>
              </a:rPr>
              <a:t>Bechman</a:t>
            </a:r>
            <a:r>
              <a:rPr lang="cs-CZ" sz="800" dirty="0">
                <a:latin typeface="+mj-lt"/>
              </a:rPr>
              <a:t> K, </a:t>
            </a:r>
            <a:r>
              <a:rPr lang="cs-CZ" sz="800" dirty="0" err="1">
                <a:latin typeface="+mj-lt"/>
              </a:rPr>
              <a:t>Raharja</a:t>
            </a:r>
            <a:r>
              <a:rPr lang="cs-CZ" sz="800" dirty="0">
                <a:latin typeface="+mj-lt"/>
              </a:rPr>
              <a:t> A, et al. </a:t>
            </a:r>
            <a:r>
              <a:rPr lang="cs-CZ" sz="800" b="1" dirty="0" err="1">
                <a:latin typeface="+mj-lt"/>
              </a:rPr>
              <a:t>The</a:t>
            </a:r>
            <a:r>
              <a:rPr lang="cs-CZ" sz="800" b="1" dirty="0">
                <a:latin typeface="+mj-lt"/>
              </a:rPr>
              <a:t> </a:t>
            </a:r>
            <a:r>
              <a:rPr lang="cs-CZ" sz="800" b="1" dirty="0" err="1">
                <a:latin typeface="+mj-lt"/>
              </a:rPr>
              <a:t>effect</a:t>
            </a:r>
            <a:r>
              <a:rPr lang="cs-CZ" sz="800" b="1" dirty="0">
                <a:latin typeface="+mj-lt"/>
              </a:rPr>
              <a:t> </a:t>
            </a:r>
            <a:r>
              <a:rPr lang="cs-CZ" sz="800" b="1" dirty="0" err="1">
                <a:latin typeface="+mj-lt"/>
              </a:rPr>
              <a:t>of</a:t>
            </a:r>
            <a:r>
              <a:rPr lang="cs-CZ" sz="800" b="1" dirty="0">
                <a:latin typeface="+mj-lt"/>
              </a:rPr>
              <a:t> </a:t>
            </a:r>
            <a:r>
              <a:rPr lang="cs-CZ" sz="800" b="1" dirty="0" err="1">
                <a:latin typeface="+mj-lt"/>
              </a:rPr>
              <a:t>methotrexate</a:t>
            </a:r>
            <a:r>
              <a:rPr lang="cs-CZ" sz="800" b="1" dirty="0">
                <a:latin typeface="+mj-lt"/>
              </a:rPr>
              <a:t> and </a:t>
            </a:r>
            <a:r>
              <a:rPr lang="cs-CZ" sz="800" b="1" dirty="0" err="1">
                <a:latin typeface="+mj-lt"/>
              </a:rPr>
              <a:t>targeted</a:t>
            </a:r>
            <a:r>
              <a:rPr lang="cs-CZ" sz="800" b="1" dirty="0">
                <a:latin typeface="+mj-lt"/>
              </a:rPr>
              <a:t> </a:t>
            </a:r>
            <a:r>
              <a:rPr lang="cs-CZ" sz="800" b="1" dirty="0" err="1">
                <a:latin typeface="+mj-lt"/>
              </a:rPr>
              <a:t>immunosuppression</a:t>
            </a:r>
            <a:r>
              <a:rPr lang="cs-CZ" sz="800" b="1" dirty="0">
                <a:latin typeface="+mj-lt"/>
              </a:rPr>
              <a:t> on </a:t>
            </a:r>
            <a:r>
              <a:rPr lang="cs-CZ" sz="800" b="1" dirty="0" err="1">
                <a:latin typeface="+mj-lt"/>
              </a:rPr>
              <a:t>humoral</a:t>
            </a:r>
            <a:r>
              <a:rPr lang="cs-CZ" sz="800" b="1" dirty="0">
                <a:latin typeface="+mj-lt"/>
              </a:rPr>
              <a:t> and </a:t>
            </a:r>
            <a:r>
              <a:rPr lang="cs-CZ" sz="800" b="1" dirty="0" err="1">
                <a:latin typeface="+mj-lt"/>
              </a:rPr>
              <a:t>cellular</a:t>
            </a:r>
            <a:r>
              <a:rPr lang="cs-CZ" sz="800" b="1" dirty="0">
                <a:latin typeface="+mj-lt"/>
              </a:rPr>
              <a:t> </a:t>
            </a:r>
            <a:r>
              <a:rPr lang="cs-CZ" sz="800" b="1" dirty="0" err="1">
                <a:latin typeface="+mj-lt"/>
              </a:rPr>
              <a:t>immune</a:t>
            </a:r>
            <a:r>
              <a:rPr lang="cs-CZ" sz="800" b="1" dirty="0">
                <a:latin typeface="+mj-lt"/>
              </a:rPr>
              <a:t> </a:t>
            </a:r>
            <a:r>
              <a:rPr lang="cs-CZ" sz="800" b="1" dirty="0" err="1">
                <a:latin typeface="+mj-lt"/>
              </a:rPr>
              <a:t>responses</a:t>
            </a:r>
            <a:r>
              <a:rPr lang="cs-CZ" sz="800" b="1" dirty="0">
                <a:latin typeface="+mj-lt"/>
              </a:rPr>
              <a:t> to </a:t>
            </a:r>
            <a:r>
              <a:rPr lang="cs-CZ" sz="800" b="1" dirty="0" err="1">
                <a:latin typeface="+mj-lt"/>
              </a:rPr>
              <a:t>the</a:t>
            </a:r>
            <a:r>
              <a:rPr lang="cs-CZ" sz="800" b="1" dirty="0">
                <a:latin typeface="+mj-lt"/>
              </a:rPr>
              <a:t> COVID-19 </a:t>
            </a:r>
            <a:r>
              <a:rPr lang="cs-CZ" sz="800" b="1" dirty="0" err="1">
                <a:latin typeface="+mj-lt"/>
              </a:rPr>
              <a:t>vaccine</a:t>
            </a:r>
            <a:r>
              <a:rPr lang="cs-CZ" sz="800" b="1" dirty="0">
                <a:latin typeface="+mj-lt"/>
              </a:rPr>
              <a:t> BNT162b2: a </a:t>
            </a:r>
            <a:r>
              <a:rPr lang="cs-CZ" sz="800" b="1" dirty="0" err="1">
                <a:latin typeface="+mj-lt"/>
              </a:rPr>
              <a:t>cohort</a:t>
            </a:r>
            <a:r>
              <a:rPr lang="cs-CZ" sz="800" b="1" dirty="0">
                <a:latin typeface="+mj-lt"/>
              </a:rPr>
              <a:t> study</a:t>
            </a:r>
            <a:r>
              <a:rPr lang="cs-CZ" sz="800" dirty="0">
                <a:latin typeface="+mj-lt"/>
              </a:rPr>
              <a:t>. </a:t>
            </a:r>
            <a:r>
              <a:rPr lang="cs-CZ" sz="800" i="1" dirty="0">
                <a:latin typeface="+mj-lt"/>
              </a:rPr>
              <a:t>Lancet </a:t>
            </a:r>
            <a:r>
              <a:rPr lang="cs-CZ" sz="800" i="1" dirty="0" err="1">
                <a:latin typeface="+mj-lt"/>
              </a:rPr>
              <a:t>Rheumatol</a:t>
            </a:r>
            <a:r>
              <a:rPr lang="cs-CZ" sz="800" dirty="0">
                <a:latin typeface="+mj-lt"/>
              </a:rPr>
              <a:t>. 2021;3(9):e627-e637. doi:10.1016/S2665-9913(21)00212-5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800" dirty="0" err="1">
                <a:latin typeface="+mj-lt"/>
              </a:rPr>
              <a:t>Haberman</a:t>
            </a:r>
            <a:r>
              <a:rPr lang="cs-CZ" sz="800" dirty="0">
                <a:latin typeface="+mj-lt"/>
              </a:rPr>
              <a:t> RH, </a:t>
            </a:r>
            <a:r>
              <a:rPr lang="cs-CZ" sz="800" dirty="0" err="1">
                <a:latin typeface="+mj-lt"/>
              </a:rPr>
              <a:t>Herati</a:t>
            </a:r>
            <a:r>
              <a:rPr lang="cs-CZ" sz="800" dirty="0">
                <a:latin typeface="+mj-lt"/>
              </a:rPr>
              <a:t> RS, Simon D, et al. </a:t>
            </a:r>
            <a:r>
              <a:rPr lang="cs-CZ" sz="800" b="1" dirty="0" err="1">
                <a:latin typeface="+mj-lt"/>
              </a:rPr>
              <a:t>Methotrexate</a:t>
            </a:r>
            <a:r>
              <a:rPr lang="cs-CZ" sz="800" b="1" dirty="0">
                <a:latin typeface="+mj-lt"/>
              </a:rPr>
              <a:t> </a:t>
            </a:r>
            <a:r>
              <a:rPr lang="cs-CZ" sz="800" b="1" dirty="0" err="1">
                <a:latin typeface="+mj-lt"/>
              </a:rPr>
              <a:t>Hampers</a:t>
            </a:r>
            <a:r>
              <a:rPr lang="cs-CZ" sz="800" b="1" dirty="0">
                <a:latin typeface="+mj-lt"/>
              </a:rPr>
              <a:t> </a:t>
            </a:r>
            <a:r>
              <a:rPr lang="cs-CZ" sz="800" b="1" dirty="0" err="1">
                <a:latin typeface="+mj-lt"/>
              </a:rPr>
              <a:t>Immunogenicity</a:t>
            </a:r>
            <a:r>
              <a:rPr lang="cs-CZ" sz="800" b="1" dirty="0">
                <a:latin typeface="+mj-lt"/>
              </a:rPr>
              <a:t> to BNT162b2 </a:t>
            </a:r>
            <a:r>
              <a:rPr lang="cs-CZ" sz="800" b="1" dirty="0" err="1">
                <a:latin typeface="+mj-lt"/>
              </a:rPr>
              <a:t>mRNA</a:t>
            </a:r>
            <a:r>
              <a:rPr lang="cs-CZ" sz="800" b="1" dirty="0">
                <a:latin typeface="+mj-lt"/>
              </a:rPr>
              <a:t> COVID-19 </a:t>
            </a:r>
            <a:r>
              <a:rPr lang="cs-CZ" sz="800" b="1" dirty="0" err="1">
                <a:latin typeface="+mj-lt"/>
              </a:rPr>
              <a:t>Vaccine</a:t>
            </a:r>
            <a:r>
              <a:rPr lang="cs-CZ" sz="800" b="1" dirty="0">
                <a:latin typeface="+mj-lt"/>
              </a:rPr>
              <a:t> in </a:t>
            </a:r>
            <a:r>
              <a:rPr lang="cs-CZ" sz="800" b="1" dirty="0" err="1">
                <a:latin typeface="+mj-lt"/>
              </a:rPr>
              <a:t>Immune-Mediated</a:t>
            </a:r>
            <a:r>
              <a:rPr lang="cs-CZ" sz="800" b="1" dirty="0">
                <a:latin typeface="+mj-lt"/>
              </a:rPr>
              <a:t> </a:t>
            </a:r>
            <a:r>
              <a:rPr lang="cs-CZ" sz="800" b="1" dirty="0" err="1">
                <a:latin typeface="+mj-lt"/>
              </a:rPr>
              <a:t>Inflammatory</a:t>
            </a:r>
            <a:r>
              <a:rPr lang="cs-CZ" sz="800" b="1" dirty="0">
                <a:latin typeface="+mj-lt"/>
              </a:rPr>
              <a:t> </a:t>
            </a:r>
            <a:r>
              <a:rPr lang="cs-CZ" sz="800" b="1" dirty="0" err="1">
                <a:latin typeface="+mj-lt"/>
              </a:rPr>
              <a:t>Disease</a:t>
            </a:r>
            <a:r>
              <a:rPr lang="cs-CZ" sz="800" b="1" dirty="0">
                <a:latin typeface="+mj-lt"/>
              </a:rPr>
              <a:t>. </a:t>
            </a:r>
            <a:r>
              <a:rPr lang="cs-CZ" sz="800" dirty="0">
                <a:latin typeface="+mj-lt"/>
              </a:rPr>
              <a:t>Preprint. </a:t>
            </a:r>
            <a:r>
              <a:rPr lang="cs-CZ" sz="800" i="1" dirty="0" err="1">
                <a:latin typeface="+mj-lt"/>
              </a:rPr>
              <a:t>medRxiv</a:t>
            </a:r>
            <a:r>
              <a:rPr lang="cs-CZ" sz="800" dirty="0">
                <a:latin typeface="+mj-lt"/>
              </a:rPr>
              <a:t>. 2021;2021.05.11.21256917. </a:t>
            </a:r>
            <a:r>
              <a:rPr lang="cs-CZ" sz="800" dirty="0" err="1">
                <a:latin typeface="+mj-lt"/>
              </a:rPr>
              <a:t>Published</a:t>
            </a:r>
            <a:r>
              <a:rPr lang="cs-CZ" sz="800" dirty="0">
                <a:latin typeface="+mj-lt"/>
              </a:rPr>
              <a:t> 2021 May 12. doi:10.1101/2021.05.11.21256917</a:t>
            </a:r>
          </a:p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800" dirty="0" err="1">
                <a:latin typeface="+mj-lt"/>
                <a:cs typeface="Arial" charset="0"/>
              </a:rPr>
              <a:t>Prendecki</a:t>
            </a:r>
            <a:r>
              <a:rPr lang="cs-CZ" sz="800" dirty="0">
                <a:latin typeface="+mj-lt"/>
                <a:cs typeface="Arial" charset="0"/>
              </a:rPr>
              <a:t> M, </a:t>
            </a:r>
            <a:r>
              <a:rPr lang="cs-CZ" sz="800" dirty="0" err="1">
                <a:latin typeface="+mj-lt"/>
                <a:cs typeface="Arial" charset="0"/>
              </a:rPr>
              <a:t>Clarke</a:t>
            </a:r>
            <a:r>
              <a:rPr lang="cs-CZ" sz="800" dirty="0">
                <a:latin typeface="+mj-lt"/>
                <a:cs typeface="Arial" charset="0"/>
              </a:rPr>
              <a:t> C, </a:t>
            </a:r>
            <a:r>
              <a:rPr lang="cs-CZ" sz="800" dirty="0" err="1">
                <a:latin typeface="+mj-lt"/>
                <a:cs typeface="Arial" charset="0"/>
              </a:rPr>
              <a:t>Edwards</a:t>
            </a:r>
            <a:r>
              <a:rPr lang="cs-CZ" sz="800" dirty="0">
                <a:latin typeface="+mj-lt"/>
                <a:cs typeface="Arial" charset="0"/>
              </a:rPr>
              <a:t> H, et al </a:t>
            </a:r>
            <a:r>
              <a:rPr lang="cs-CZ" sz="800" b="1" dirty="0" err="1">
                <a:latin typeface="+mj-lt"/>
                <a:cs typeface="Arial" charset="0"/>
              </a:rPr>
              <a:t>Humoral</a:t>
            </a:r>
            <a:r>
              <a:rPr lang="cs-CZ" sz="800" b="1" dirty="0">
                <a:latin typeface="+mj-lt"/>
                <a:cs typeface="Arial" charset="0"/>
              </a:rPr>
              <a:t> and T-cell </a:t>
            </a:r>
            <a:r>
              <a:rPr lang="cs-CZ" sz="800" b="1" dirty="0" err="1">
                <a:latin typeface="+mj-lt"/>
                <a:cs typeface="Arial" charset="0"/>
              </a:rPr>
              <a:t>responses</a:t>
            </a:r>
            <a:r>
              <a:rPr lang="cs-CZ" sz="800" b="1" dirty="0">
                <a:latin typeface="+mj-lt"/>
                <a:cs typeface="Arial" charset="0"/>
              </a:rPr>
              <a:t> to SARS-CoV-2 </a:t>
            </a:r>
            <a:r>
              <a:rPr lang="cs-CZ" sz="800" b="1" dirty="0" err="1">
                <a:latin typeface="+mj-lt"/>
                <a:cs typeface="Arial" charset="0"/>
              </a:rPr>
              <a:t>vaccination</a:t>
            </a:r>
            <a:r>
              <a:rPr lang="cs-CZ" sz="800" b="1" dirty="0">
                <a:latin typeface="+mj-lt"/>
                <a:cs typeface="Arial" charset="0"/>
              </a:rPr>
              <a:t> in </a:t>
            </a:r>
            <a:r>
              <a:rPr lang="cs-CZ" sz="800" b="1" dirty="0" err="1">
                <a:latin typeface="+mj-lt"/>
                <a:cs typeface="Arial" charset="0"/>
              </a:rPr>
              <a:t>patients</a:t>
            </a:r>
            <a:r>
              <a:rPr lang="cs-CZ" sz="800" b="1" dirty="0">
                <a:latin typeface="+mj-lt"/>
                <a:cs typeface="Arial" charset="0"/>
              </a:rPr>
              <a:t> </a:t>
            </a:r>
            <a:r>
              <a:rPr lang="cs-CZ" sz="800" b="1" dirty="0" err="1">
                <a:latin typeface="+mj-lt"/>
                <a:cs typeface="Arial" charset="0"/>
              </a:rPr>
              <a:t>receiving</a:t>
            </a:r>
            <a:r>
              <a:rPr lang="cs-CZ" sz="800" b="1" dirty="0">
                <a:latin typeface="+mj-lt"/>
                <a:cs typeface="Arial" charset="0"/>
              </a:rPr>
              <a:t> </a:t>
            </a:r>
            <a:r>
              <a:rPr lang="cs-CZ" sz="800" b="1" dirty="0" err="1">
                <a:latin typeface="+mj-lt"/>
                <a:cs typeface="Arial" charset="0"/>
              </a:rPr>
              <a:t>immunosuppression</a:t>
            </a:r>
            <a:r>
              <a:rPr lang="cs-CZ" sz="800" b="1" dirty="0">
                <a:latin typeface="+mj-lt"/>
                <a:cs typeface="Arial" charset="0"/>
              </a:rPr>
              <a:t>, </a:t>
            </a:r>
            <a:r>
              <a:rPr lang="cs-CZ" sz="800" dirty="0" err="1">
                <a:latin typeface="+mj-lt"/>
                <a:cs typeface="Arial" charset="0"/>
              </a:rPr>
              <a:t>Annals</a:t>
            </a:r>
            <a:r>
              <a:rPr lang="cs-CZ" sz="800" dirty="0">
                <a:latin typeface="+mj-lt"/>
                <a:cs typeface="Arial" charset="0"/>
              </a:rPr>
              <a:t> </a:t>
            </a:r>
            <a:r>
              <a:rPr lang="cs-CZ" sz="800" dirty="0" err="1">
                <a:latin typeface="+mj-lt"/>
                <a:cs typeface="Arial" charset="0"/>
              </a:rPr>
              <a:t>of</a:t>
            </a:r>
            <a:r>
              <a:rPr lang="cs-CZ" sz="800" dirty="0">
                <a:latin typeface="+mj-lt"/>
                <a:cs typeface="Arial" charset="0"/>
              </a:rPr>
              <a:t> </a:t>
            </a:r>
            <a:r>
              <a:rPr lang="cs-CZ" sz="800" dirty="0" err="1">
                <a:latin typeface="+mj-lt"/>
                <a:cs typeface="Arial" charset="0"/>
              </a:rPr>
              <a:t>the</a:t>
            </a:r>
            <a:r>
              <a:rPr lang="cs-CZ" sz="800" dirty="0">
                <a:latin typeface="+mj-lt"/>
                <a:cs typeface="Arial" charset="0"/>
              </a:rPr>
              <a:t> </a:t>
            </a:r>
            <a:r>
              <a:rPr lang="cs-CZ" sz="800" dirty="0" err="1">
                <a:latin typeface="+mj-lt"/>
                <a:cs typeface="Arial" charset="0"/>
              </a:rPr>
              <a:t>Rheumatic</a:t>
            </a:r>
            <a:r>
              <a:rPr lang="cs-CZ" sz="800" dirty="0">
                <a:latin typeface="+mj-lt"/>
                <a:cs typeface="Arial" charset="0"/>
              </a:rPr>
              <a:t> </a:t>
            </a:r>
            <a:r>
              <a:rPr lang="cs-CZ" sz="800" dirty="0" err="1">
                <a:latin typeface="+mj-lt"/>
                <a:cs typeface="Arial" charset="0"/>
              </a:rPr>
              <a:t>Diseases</a:t>
            </a:r>
            <a:r>
              <a:rPr lang="cs-CZ" sz="800" dirty="0">
                <a:latin typeface="+mj-lt"/>
                <a:cs typeface="Arial" charset="0"/>
              </a:rPr>
              <a:t> 2021;80:1322-1329. </a:t>
            </a:r>
          </a:p>
          <a:p>
            <a:pPr>
              <a:lnSpc>
                <a:spcPct val="150000"/>
              </a:lnSpc>
            </a:pPr>
            <a:endParaRPr lang="cs-CZ" sz="1000" dirty="0"/>
          </a:p>
          <a:p>
            <a:pPr>
              <a:lnSpc>
                <a:spcPct val="150000"/>
              </a:lnSpc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4520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8600" y="1774076"/>
            <a:ext cx="8562580" cy="778050"/>
          </a:xfrm>
        </p:spPr>
        <p:txBody>
          <a:bodyPr/>
          <a:lstStyle/>
          <a:p>
            <a:r>
              <a:rPr lang="cs-CZ" b="1" dirty="0"/>
              <a:t>Cíle studie</a:t>
            </a:r>
            <a:endParaRPr lang="en-GB" b="1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4148919" y="1361491"/>
            <a:ext cx="2634018" cy="8972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148919" y="2258768"/>
            <a:ext cx="2630613" cy="238542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946357" y="961182"/>
            <a:ext cx="4997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Analyzovat specifickou humorální/buněčnou odpověď u </a:t>
            </a:r>
            <a:r>
              <a:rPr lang="cs-CZ" dirty="0" err="1"/>
              <a:t>imunosuprimovaných</a:t>
            </a:r>
            <a:r>
              <a:rPr lang="cs-CZ" dirty="0"/>
              <a:t> pacientů s </a:t>
            </a:r>
            <a:r>
              <a:rPr lang="cs-CZ" dirty="0" err="1"/>
              <a:t>AxSpA</a:t>
            </a:r>
            <a:r>
              <a:rPr lang="cs-CZ" dirty="0"/>
              <a:t> na </a:t>
            </a:r>
            <a:r>
              <a:rPr lang="cs-CZ" u="sng" dirty="0" err="1"/>
              <a:t>monoterapii</a:t>
            </a:r>
            <a:r>
              <a:rPr lang="cs-CZ" u="sng" dirty="0"/>
              <a:t> anti-TNF a anti-IL-17</a:t>
            </a:r>
          </a:p>
          <a:p>
            <a:endParaRPr lang="en-GB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946357" y="3956968"/>
            <a:ext cx="4848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Sledovat průběh imunitní reakce po očkování </a:t>
            </a:r>
            <a:r>
              <a:rPr lang="cs-CZ" altLang="cs-CZ" dirty="0" err="1"/>
              <a:t>mRNA</a:t>
            </a:r>
            <a:r>
              <a:rPr lang="cs-CZ" altLang="cs-CZ" dirty="0"/>
              <a:t> vakcínou (</a:t>
            </a:r>
            <a:r>
              <a:rPr lang="cs-CZ" altLang="cs-CZ" dirty="0" err="1"/>
              <a:t>Comirnaty</a:t>
            </a:r>
            <a:r>
              <a:rPr lang="cs-CZ" altLang="cs-CZ" dirty="0"/>
              <a:t>) proti SARS–</a:t>
            </a:r>
            <a:r>
              <a:rPr lang="cs-CZ" altLang="cs-CZ" dirty="0" err="1"/>
              <a:t>CoV</a:t>
            </a:r>
            <a:r>
              <a:rPr lang="cs-CZ" altLang="cs-CZ" dirty="0"/>
              <a:t>–2 viru u pacientů s těžkým astmatem (TA) na biologické léčbě (</a:t>
            </a:r>
            <a:r>
              <a:rPr lang="cs-CZ" altLang="cs-CZ" u="sng" dirty="0"/>
              <a:t>anti-</a:t>
            </a:r>
            <a:r>
              <a:rPr lang="cs-CZ" altLang="cs-CZ" u="sng" dirty="0" err="1"/>
              <a:t>IgE</a:t>
            </a:r>
            <a:r>
              <a:rPr lang="cs-CZ" altLang="cs-CZ" u="sng" dirty="0"/>
              <a:t>, anti-IL-5, anti-IL5R</a:t>
            </a:r>
            <a:r>
              <a:rPr lang="cs-CZ" altLang="cs-CZ" sz="1600" dirty="0"/>
              <a:t>)</a:t>
            </a:r>
            <a:endParaRPr lang="cs-CZ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1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5753" y="1499990"/>
            <a:ext cx="9832832" cy="1646838"/>
          </a:xfrm>
        </p:spPr>
        <p:txBody>
          <a:bodyPr>
            <a:noAutofit/>
          </a:bodyPr>
          <a:lstStyle/>
          <a:p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Imunogenicita </a:t>
            </a:r>
            <a:r>
              <a:rPr lang="cs-CZ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vakcín proti COVID-19 u pacientů s axiální </a:t>
            </a:r>
            <a:r>
              <a:rPr lang="cs-CZ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spondyloartritidou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 na terapii </a:t>
            </a:r>
            <a:r>
              <a:rPr lang="cs-CZ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adalimumabem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secukinumabem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6574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E22C-2883-4CFB-A206-AAFDA0E2BDD8}"/>
              </a:ext>
            </a:extLst>
          </p:cNvPr>
          <p:cNvSpPr txBox="1">
            <a:spLocks/>
          </p:cNvSpPr>
          <p:nvPr/>
        </p:nvSpPr>
        <p:spPr>
          <a:xfrm>
            <a:off x="237747" y="553664"/>
            <a:ext cx="4835865" cy="716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/>
              <a:t>Design studie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8D081-4143-4608-AFCE-AB8FD210C716}"/>
              </a:ext>
            </a:extLst>
          </p:cNvPr>
          <p:cNvSpPr txBox="1">
            <a:spLocks/>
          </p:cNvSpPr>
          <p:nvPr/>
        </p:nvSpPr>
        <p:spPr>
          <a:xfrm>
            <a:off x="4482411" y="476709"/>
            <a:ext cx="4304060" cy="5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latin typeface="+mj-lt"/>
              </a:rPr>
              <a:t>Prospektivní observační klinická studie</a:t>
            </a:r>
          </a:p>
          <a:p>
            <a:r>
              <a:rPr lang="cs-CZ" sz="1600" dirty="0">
                <a:latin typeface="+mj-lt"/>
              </a:rPr>
              <a:t>Březen 2021 – červenec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71335-23C4-4317-B907-535408389000}"/>
              </a:ext>
            </a:extLst>
          </p:cNvPr>
          <p:cNvSpPr/>
          <p:nvPr/>
        </p:nvSpPr>
        <p:spPr>
          <a:xfrm>
            <a:off x="356621" y="2254657"/>
            <a:ext cx="2498651" cy="6698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668087F-BF0C-4147-BE6F-E8EE5F6091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92" y="1991329"/>
            <a:ext cx="7962210" cy="2968066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1A20DF5A-2C18-43EF-AC2B-AD38F9459FC4}"/>
              </a:ext>
            </a:extLst>
          </p:cNvPr>
          <p:cNvSpPr/>
          <p:nvPr/>
        </p:nvSpPr>
        <p:spPr>
          <a:xfrm>
            <a:off x="356621" y="3220262"/>
            <a:ext cx="2498651" cy="6698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C5CAA85-40AB-4EF0-9C0D-B7E1A4C49A19}"/>
              </a:ext>
            </a:extLst>
          </p:cNvPr>
          <p:cNvSpPr/>
          <p:nvPr/>
        </p:nvSpPr>
        <p:spPr>
          <a:xfrm>
            <a:off x="356621" y="4185867"/>
            <a:ext cx="2498651" cy="6698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6CB16E-91CA-4A71-B868-97968FB92A7B}"/>
              </a:ext>
            </a:extLst>
          </p:cNvPr>
          <p:cNvSpPr txBox="1">
            <a:spLocks/>
          </p:cNvSpPr>
          <p:nvPr/>
        </p:nvSpPr>
        <p:spPr>
          <a:xfrm>
            <a:off x="237748" y="4317207"/>
            <a:ext cx="2498651" cy="5385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solidFill>
                  <a:schemeClr val="tx1"/>
                </a:solidFill>
                <a:latin typeface="+mj-lt"/>
              </a:rPr>
              <a:t>6 zdravých kontrol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94ECA5-B03E-4BBA-BA9E-07CD8939CC37}"/>
              </a:ext>
            </a:extLst>
          </p:cNvPr>
          <p:cNvSpPr txBox="1">
            <a:spLocks/>
          </p:cNvSpPr>
          <p:nvPr/>
        </p:nvSpPr>
        <p:spPr>
          <a:xfrm>
            <a:off x="237748" y="2387788"/>
            <a:ext cx="2498651" cy="53851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solidFill>
                  <a:schemeClr val="tx1"/>
                </a:solidFill>
                <a:latin typeface="+mj-lt"/>
              </a:rPr>
              <a:t>11 pac. – </a:t>
            </a:r>
            <a:r>
              <a:rPr lang="cs-CZ" sz="1400" dirty="0" err="1">
                <a:solidFill>
                  <a:schemeClr val="tx1"/>
                </a:solidFill>
                <a:latin typeface="+mj-lt"/>
              </a:rPr>
              <a:t>Adalimumab</a:t>
            </a:r>
            <a:r>
              <a:rPr lang="cs-CZ" sz="1400" dirty="0">
                <a:solidFill>
                  <a:schemeClr val="tx1"/>
                </a:solidFill>
                <a:latin typeface="+mj-lt"/>
              </a:rPr>
              <a:t>- anti-TNF (</a:t>
            </a:r>
            <a:r>
              <a:rPr lang="cs-CZ" sz="1400" dirty="0" err="1">
                <a:solidFill>
                  <a:schemeClr val="tx1"/>
                </a:solidFill>
                <a:latin typeface="+mj-lt"/>
              </a:rPr>
              <a:t>Humira</a:t>
            </a:r>
            <a:r>
              <a:rPr lang="cs-CZ" sz="1400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727A9D-5144-4F19-9552-8A63DE131B07}"/>
              </a:ext>
            </a:extLst>
          </p:cNvPr>
          <p:cNvSpPr txBox="1">
            <a:spLocks/>
          </p:cNvSpPr>
          <p:nvPr/>
        </p:nvSpPr>
        <p:spPr>
          <a:xfrm>
            <a:off x="237747" y="3317408"/>
            <a:ext cx="2498651" cy="53851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solidFill>
                  <a:schemeClr val="tx1"/>
                </a:solidFill>
                <a:latin typeface="+mj-lt"/>
              </a:rPr>
              <a:t>7 pac. – </a:t>
            </a:r>
            <a:r>
              <a:rPr lang="cs-CZ" sz="1400" dirty="0" err="1">
                <a:solidFill>
                  <a:schemeClr val="tx1"/>
                </a:solidFill>
                <a:latin typeface="+mj-lt"/>
              </a:rPr>
              <a:t>Secukinumab</a:t>
            </a:r>
            <a:r>
              <a:rPr lang="cs-CZ" sz="1400" dirty="0">
                <a:solidFill>
                  <a:schemeClr val="tx1"/>
                </a:solidFill>
                <a:latin typeface="+mj-lt"/>
              </a:rPr>
              <a:t>- anti IL-17 </a:t>
            </a:r>
            <a:r>
              <a:rPr lang="cs-CZ" sz="1400" dirty="0" err="1">
                <a:solidFill>
                  <a:schemeClr val="tx1"/>
                </a:solidFill>
                <a:latin typeface="+mj-lt"/>
              </a:rPr>
              <a:t>Cosentyx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58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311B532B-D4B6-4AEC-841F-25B6C144163D}"/>
              </a:ext>
            </a:extLst>
          </p:cNvPr>
          <p:cNvSpPr/>
          <p:nvPr/>
        </p:nvSpPr>
        <p:spPr>
          <a:xfrm>
            <a:off x="9545539" y="841569"/>
            <a:ext cx="2463755" cy="4936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148DD43B-B291-4F78-BB7C-661416FF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94" y="771327"/>
            <a:ext cx="8146324" cy="206840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EB98E1-98CD-4BC1-82F3-E0AC991E578C}"/>
              </a:ext>
            </a:extLst>
          </p:cNvPr>
          <p:cNvSpPr txBox="1">
            <a:spLocks/>
          </p:cNvSpPr>
          <p:nvPr/>
        </p:nvSpPr>
        <p:spPr>
          <a:xfrm>
            <a:off x="228600" y="252663"/>
            <a:ext cx="5837463" cy="372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/>
              <a:t>Kohorta pacientů</a:t>
            </a:r>
            <a:endParaRPr lang="en-GB" sz="3200" b="1" dirty="0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C32F78F0-E19C-48D8-92F1-6D334A91C90B}"/>
              </a:ext>
            </a:extLst>
          </p:cNvPr>
          <p:cNvSpPr/>
          <p:nvPr/>
        </p:nvSpPr>
        <p:spPr>
          <a:xfrm>
            <a:off x="4120874" y="2902690"/>
            <a:ext cx="1296093" cy="32289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89E3135-5F28-43ED-9CAF-FBACBE4E7776}"/>
              </a:ext>
            </a:extLst>
          </p:cNvPr>
          <p:cNvSpPr txBox="1"/>
          <p:nvPr/>
        </p:nvSpPr>
        <p:spPr>
          <a:xfrm>
            <a:off x="4358720" y="2902805"/>
            <a:ext cx="1106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>Celkem</a:t>
            </a:r>
            <a:endParaRPr lang="en-GB" sz="1400" dirty="0">
              <a:latin typeface="+mj-lt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DCF34B21-012C-41B0-B470-28B87E47696C}"/>
              </a:ext>
            </a:extLst>
          </p:cNvPr>
          <p:cNvSpPr/>
          <p:nvPr/>
        </p:nvSpPr>
        <p:spPr>
          <a:xfrm>
            <a:off x="5447122" y="2898682"/>
            <a:ext cx="1296093" cy="32289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D65252A1-5AB4-407D-B281-37838B85912F}"/>
              </a:ext>
            </a:extLst>
          </p:cNvPr>
          <p:cNvSpPr txBox="1"/>
          <p:nvPr/>
        </p:nvSpPr>
        <p:spPr>
          <a:xfrm>
            <a:off x="5781146" y="2924414"/>
            <a:ext cx="1106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>ADA</a:t>
            </a:r>
            <a:endParaRPr lang="en-GB" sz="1400" dirty="0">
              <a:latin typeface="+mj-lt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60016A62-1A6E-4AA0-AE5C-7D33E4E7E313}"/>
              </a:ext>
            </a:extLst>
          </p:cNvPr>
          <p:cNvSpPr/>
          <p:nvPr/>
        </p:nvSpPr>
        <p:spPr>
          <a:xfrm>
            <a:off x="6749470" y="2910713"/>
            <a:ext cx="1296093" cy="32289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53B77613-0C26-498F-B77F-FB1D87888035}"/>
              </a:ext>
            </a:extLst>
          </p:cNvPr>
          <p:cNvSpPr txBox="1"/>
          <p:nvPr/>
        </p:nvSpPr>
        <p:spPr>
          <a:xfrm>
            <a:off x="7124240" y="2933085"/>
            <a:ext cx="1106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>SEC</a:t>
            </a:r>
            <a:endParaRPr lang="en-GB" sz="1400" dirty="0">
              <a:latin typeface="+mj-lt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F17777B8-03F3-4330-B9D1-25DD7F5B5389}"/>
              </a:ext>
            </a:extLst>
          </p:cNvPr>
          <p:cNvSpPr/>
          <p:nvPr/>
        </p:nvSpPr>
        <p:spPr>
          <a:xfrm>
            <a:off x="8087905" y="2923693"/>
            <a:ext cx="1296093" cy="32289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7B046664-89FB-4578-BA44-09D794EE22A1}"/>
              </a:ext>
            </a:extLst>
          </p:cNvPr>
          <p:cNvSpPr txBox="1"/>
          <p:nvPr/>
        </p:nvSpPr>
        <p:spPr>
          <a:xfrm>
            <a:off x="8263492" y="2915479"/>
            <a:ext cx="1585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>P hodnota</a:t>
            </a:r>
            <a:endParaRPr lang="en-GB" sz="1400" dirty="0">
              <a:latin typeface="+mj-lt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A34EE315-4A83-4386-92D8-01B30489DC1A}"/>
              </a:ext>
            </a:extLst>
          </p:cNvPr>
          <p:cNvSpPr txBox="1"/>
          <p:nvPr/>
        </p:nvSpPr>
        <p:spPr>
          <a:xfrm flipH="1">
            <a:off x="10106130" y="112765"/>
            <a:ext cx="1831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+mj-lt"/>
              </a:rPr>
              <a:t>TERAPIE</a:t>
            </a:r>
            <a:endParaRPr lang="en-GB" sz="2000" b="1" dirty="0">
              <a:latin typeface="+mj-lt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311B532B-D4B6-4AEC-841F-25B6C144163D}"/>
              </a:ext>
            </a:extLst>
          </p:cNvPr>
          <p:cNvSpPr/>
          <p:nvPr/>
        </p:nvSpPr>
        <p:spPr>
          <a:xfrm>
            <a:off x="9545541" y="1556794"/>
            <a:ext cx="2463755" cy="4936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404C3C-65C3-4579-B4AA-9FFD4AF491DE}"/>
              </a:ext>
            </a:extLst>
          </p:cNvPr>
          <p:cNvSpPr txBox="1">
            <a:spLocks/>
          </p:cNvSpPr>
          <p:nvPr/>
        </p:nvSpPr>
        <p:spPr>
          <a:xfrm>
            <a:off x="9535738" y="818339"/>
            <a:ext cx="2463755" cy="3968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solidFill>
                  <a:schemeClr val="tx1"/>
                </a:solidFill>
                <a:latin typeface="+mj-lt"/>
              </a:rPr>
              <a:t>11 pac. - Adalimumab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DEA0B1-7A19-4C28-8589-D2C54EF22DA7}"/>
              </a:ext>
            </a:extLst>
          </p:cNvPr>
          <p:cNvSpPr txBox="1">
            <a:spLocks/>
          </p:cNvSpPr>
          <p:nvPr/>
        </p:nvSpPr>
        <p:spPr>
          <a:xfrm>
            <a:off x="9474092" y="1535110"/>
            <a:ext cx="2463755" cy="3968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solidFill>
                  <a:schemeClr val="tx1"/>
                </a:solidFill>
                <a:latin typeface="+mj-lt"/>
              </a:rPr>
              <a:t>7 pac. - Secukinumab</a:t>
            </a: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800A93EE-7CB6-4D0A-8CFD-5CAAEB91904B}"/>
              </a:ext>
            </a:extLst>
          </p:cNvPr>
          <p:cNvSpPr/>
          <p:nvPr/>
        </p:nvSpPr>
        <p:spPr>
          <a:xfrm>
            <a:off x="9557572" y="2389122"/>
            <a:ext cx="2463755" cy="4936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DC08BE-4A33-46B7-9513-129FDA511598}"/>
              </a:ext>
            </a:extLst>
          </p:cNvPr>
          <p:cNvSpPr txBox="1">
            <a:spLocks/>
          </p:cNvSpPr>
          <p:nvPr/>
        </p:nvSpPr>
        <p:spPr>
          <a:xfrm>
            <a:off x="9426667" y="2493571"/>
            <a:ext cx="2463755" cy="3968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solidFill>
                  <a:schemeClr val="tx1"/>
                </a:solidFill>
                <a:latin typeface="+mj-lt"/>
              </a:rPr>
              <a:t>1 pac. MTX</a:t>
            </a: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57698FB2-38B9-4B8B-830F-B193ECBB5554}"/>
              </a:ext>
            </a:extLst>
          </p:cNvPr>
          <p:cNvSpPr txBox="1"/>
          <p:nvPr/>
        </p:nvSpPr>
        <p:spPr>
          <a:xfrm>
            <a:off x="10153507" y="1012461"/>
            <a:ext cx="1230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dirty="0">
                <a:effectLst/>
                <a:latin typeface="+mj-lt"/>
              </a:rPr>
              <a:t>anti-</a:t>
            </a:r>
            <a:r>
              <a:rPr lang="en-GB" sz="1600" b="0" i="0" dirty="0">
                <a:effectLst/>
                <a:latin typeface="+mj-lt"/>
              </a:rPr>
              <a:t>TNF</a:t>
            </a:r>
            <a:r>
              <a:rPr lang="el-GR" sz="1600" b="0" i="0" dirty="0">
                <a:effectLst/>
                <a:latin typeface="arial" panose="020B0604020202020204" pitchFamily="34" charset="0"/>
              </a:rPr>
              <a:t>α</a:t>
            </a:r>
            <a:endParaRPr lang="en-GB" sz="1600" dirty="0"/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7B6C147D-00C5-4783-BD16-92217CA5F5D3}"/>
              </a:ext>
            </a:extLst>
          </p:cNvPr>
          <p:cNvSpPr txBox="1"/>
          <p:nvPr/>
        </p:nvSpPr>
        <p:spPr>
          <a:xfrm>
            <a:off x="10190573" y="1726250"/>
            <a:ext cx="1230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dirty="0">
                <a:effectLst/>
                <a:latin typeface="+mj-lt"/>
              </a:rPr>
              <a:t>anti-IL17A</a:t>
            </a:r>
            <a:endParaRPr lang="en-GB" sz="1600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AE056BED-C368-46BF-882B-744823DCBB43}"/>
              </a:ext>
            </a:extLst>
          </p:cNvPr>
          <p:cNvSpPr txBox="1">
            <a:spLocks/>
          </p:cNvSpPr>
          <p:nvPr/>
        </p:nvSpPr>
        <p:spPr>
          <a:xfrm>
            <a:off x="967194" y="3375054"/>
            <a:ext cx="7370230" cy="2096499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latin typeface="+mj-lt"/>
                <a:ea typeface="Calibri" panose="020F0502020204030204" pitchFamily="34" charset="0"/>
              </a:rPr>
              <a:t>Poměr mužů/žen – 16/2</a:t>
            </a:r>
          </a:p>
          <a:p>
            <a:r>
              <a:rPr lang="cs-CZ" sz="1600" b="1" dirty="0">
                <a:latin typeface="+mj-lt"/>
                <a:ea typeface="Calibri" panose="020F0502020204030204" pitchFamily="34" charset="0"/>
              </a:rPr>
              <a:t>Průměrný věk – 39 +/- 9</a:t>
            </a:r>
          </a:p>
          <a:p>
            <a:r>
              <a:rPr lang="cs-CZ" sz="1600" b="1" dirty="0">
                <a:latin typeface="+mj-lt"/>
                <a:ea typeface="Calibri" panose="020F0502020204030204" pitchFamily="34" charset="0"/>
              </a:rPr>
              <a:t>AS – 12 ( 9 ADA, 3 SEC)</a:t>
            </a:r>
          </a:p>
          <a:p>
            <a:r>
              <a:rPr lang="cs-CZ" sz="1600" b="1" dirty="0">
                <a:latin typeface="+mj-lt"/>
                <a:ea typeface="Calibri" panose="020F0502020204030204" pitchFamily="34" charset="0"/>
              </a:rPr>
              <a:t>non-rad-AxSpA – 6 (2 ADA, 4 SEC)</a:t>
            </a:r>
          </a:p>
          <a:p>
            <a:r>
              <a:rPr lang="cs-CZ" sz="1600" b="1" dirty="0">
                <a:latin typeface="+mj-lt"/>
                <a:ea typeface="Calibri" panose="020F0502020204030204" pitchFamily="34" charset="0"/>
              </a:rPr>
              <a:t>HLA-B27+ - 14 (8 ADA, 6 SEC)</a:t>
            </a:r>
          </a:p>
          <a:p>
            <a:r>
              <a:rPr lang="cs-CZ" sz="1600" b="1" dirty="0">
                <a:latin typeface="+mj-lt"/>
              </a:rPr>
              <a:t>Průměrná doba trvání onemocnění – 90 měs.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3BE3A969-63FE-44DD-B4DB-1FBBA52542FF}"/>
              </a:ext>
            </a:extLst>
          </p:cNvPr>
          <p:cNvSpPr/>
          <p:nvPr/>
        </p:nvSpPr>
        <p:spPr>
          <a:xfrm>
            <a:off x="8381654" y="3533254"/>
            <a:ext cx="3617839" cy="489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E71F2AC3-2B53-4A91-80FB-DF4F875895F4}"/>
              </a:ext>
            </a:extLst>
          </p:cNvPr>
          <p:cNvSpPr txBox="1"/>
          <p:nvPr/>
        </p:nvSpPr>
        <p:spPr>
          <a:xfrm>
            <a:off x="8701604" y="3616706"/>
            <a:ext cx="391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+mj-lt"/>
              </a:rPr>
              <a:t>Extraskeletální</a:t>
            </a:r>
            <a:r>
              <a:rPr lang="cs-CZ" sz="1600" dirty="0">
                <a:latin typeface="+mj-lt"/>
              </a:rPr>
              <a:t> manifestace (7)</a:t>
            </a:r>
            <a:endParaRPr lang="en-GB" sz="1600" dirty="0">
              <a:latin typeface="+mj-lt"/>
            </a:endParaRPr>
          </a:p>
        </p:txBody>
      </p:sp>
      <p:sp>
        <p:nvSpPr>
          <p:cNvPr id="24" name="Arrow: Down 26">
            <a:extLst>
              <a:ext uri="{FF2B5EF4-FFF2-40B4-BE49-F238E27FC236}">
                <a16:creationId xmlns:a16="http://schemas.microsoft.com/office/drawing/2014/main" id="{37BF7992-7EC9-46C2-B747-1F058AB525CA}"/>
              </a:ext>
            </a:extLst>
          </p:cNvPr>
          <p:cNvSpPr/>
          <p:nvPr/>
        </p:nvSpPr>
        <p:spPr>
          <a:xfrm rot="2859041">
            <a:off x="8974920" y="4078849"/>
            <a:ext cx="280781" cy="1540284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1312A953-BB17-40E0-8B8C-DDB0D6638DB6}"/>
              </a:ext>
            </a:extLst>
          </p:cNvPr>
          <p:cNvSpPr txBox="1"/>
          <p:nvPr/>
        </p:nvSpPr>
        <p:spPr>
          <a:xfrm>
            <a:off x="6781962" y="5370799"/>
            <a:ext cx="227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j-lt"/>
              </a:rPr>
              <a:t>Uveitis (2)</a:t>
            </a:r>
          </a:p>
          <a:p>
            <a:pPr algn="ctr"/>
            <a:r>
              <a:rPr lang="cs-CZ" sz="1600" dirty="0">
                <a:latin typeface="+mj-lt"/>
              </a:rPr>
              <a:t>1 ADA, 1 SEC</a:t>
            </a:r>
            <a:endParaRPr lang="en-GB" sz="1600" dirty="0">
              <a:latin typeface="+mj-lt"/>
            </a:endParaRPr>
          </a:p>
        </p:txBody>
      </p:sp>
      <p:sp>
        <p:nvSpPr>
          <p:cNvPr id="26" name="Arrow: Down 28">
            <a:extLst>
              <a:ext uri="{FF2B5EF4-FFF2-40B4-BE49-F238E27FC236}">
                <a16:creationId xmlns:a16="http://schemas.microsoft.com/office/drawing/2014/main" id="{B109E029-C2BC-45C6-BB94-3220AD3540C7}"/>
              </a:ext>
            </a:extLst>
          </p:cNvPr>
          <p:cNvSpPr/>
          <p:nvPr/>
        </p:nvSpPr>
        <p:spPr>
          <a:xfrm rot="19932711">
            <a:off x="10589578" y="4191937"/>
            <a:ext cx="375679" cy="115120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2F1C35D3-B357-4CFF-8391-8FE532749882}"/>
              </a:ext>
            </a:extLst>
          </p:cNvPr>
          <p:cNvSpPr txBox="1"/>
          <p:nvPr/>
        </p:nvSpPr>
        <p:spPr>
          <a:xfrm>
            <a:off x="9797097" y="5346396"/>
            <a:ext cx="239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j-lt"/>
              </a:rPr>
              <a:t>Psoriasis (5)</a:t>
            </a:r>
          </a:p>
          <a:p>
            <a:pPr algn="ctr"/>
            <a:r>
              <a:rPr lang="cs-CZ" sz="1600" dirty="0">
                <a:latin typeface="+mj-lt"/>
              </a:rPr>
              <a:t>4 ADA, 1 SEC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07529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212</TotalTime>
  <Words>2007</Words>
  <Application>Microsoft Office PowerPoint</Application>
  <PresentationFormat>Widescreen</PresentationFormat>
  <Paragraphs>239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</vt:lpstr>
      <vt:lpstr>Calibri</vt:lpstr>
      <vt:lpstr>Palatino Linotype</vt:lpstr>
      <vt:lpstr>Times New Roman</vt:lpstr>
      <vt:lpstr>Gallery</vt:lpstr>
      <vt:lpstr>Prism 8</vt:lpstr>
      <vt:lpstr>Document</vt:lpstr>
      <vt:lpstr>Prism 6</vt:lpstr>
      <vt:lpstr>Imunitní reakce na vakcinaci proti COVIDu-19 u pacientů na biologické terapii  </vt:lpstr>
      <vt:lpstr>PowerPoint Presentation</vt:lpstr>
      <vt:lpstr>PowerPoint Presentation</vt:lpstr>
      <vt:lpstr>PowerPoint Presentation</vt:lpstr>
      <vt:lpstr>PowerPoint Presentation</vt:lpstr>
      <vt:lpstr>Cíle studie</vt:lpstr>
      <vt:lpstr>Imunogenicita mRNA vakcín proti COVID-19 u pacientů s axiální spondyloartritidou na terapii adalimumabem a secukinumabem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Rozšíření studie: Význam očkování u pacientů s axiální spondylartritidou u 3. dávky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Sledování průběhu imunitní odpovědi po očkování mRNA vakcínou (Comirnaty) proti SARS–CoV–2 viru u pacientů s těžkým astmatem na biologické léčbě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Celkové shrnutí</vt:lpstr>
      <vt:lpstr>Závěr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Imunitní odpověď na vakcinaci proti COVIDu u pacientů na biologické terapii</dc:title>
  <dc:creator>Iva Benešová</dc:creator>
  <cp:lastModifiedBy>Bartůňková Jiřina</cp:lastModifiedBy>
  <cp:revision>43</cp:revision>
  <dcterms:created xsi:type="dcterms:W3CDTF">2022-09-13T06:40:39Z</dcterms:created>
  <dcterms:modified xsi:type="dcterms:W3CDTF">2022-09-18T17:01:39Z</dcterms:modified>
</cp:coreProperties>
</file>