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499" r:id="rId2"/>
    <p:sldId id="522" r:id="rId3"/>
    <p:sldId id="530" r:id="rId4"/>
    <p:sldId id="531" r:id="rId5"/>
    <p:sldId id="533" r:id="rId6"/>
    <p:sldId id="535" r:id="rId7"/>
    <p:sldId id="532" r:id="rId8"/>
    <p:sldId id="510" r:id="rId9"/>
    <p:sldId id="469" r:id="rId10"/>
    <p:sldId id="468" r:id="rId11"/>
    <p:sldId id="527" r:id="rId12"/>
    <p:sldId id="524" r:id="rId13"/>
    <p:sldId id="537" r:id="rId14"/>
    <p:sldId id="538" r:id="rId15"/>
    <p:sldId id="536" r:id="rId16"/>
    <p:sldId id="523" r:id="rId17"/>
    <p:sldId id="525" r:id="rId18"/>
    <p:sldId id="511" r:id="rId19"/>
    <p:sldId id="529" r:id="rId20"/>
    <p:sldId id="514" r:id="rId21"/>
    <p:sldId id="461" r:id="rId22"/>
    <p:sldId id="509" r:id="rId23"/>
    <p:sldId id="505" r:id="rId24"/>
    <p:sldId id="508" r:id="rId25"/>
    <p:sldId id="526" r:id="rId26"/>
    <p:sldId id="504" r:id="rId27"/>
    <p:sldId id="454" r:id="rId28"/>
    <p:sldId id="456" r:id="rId29"/>
    <p:sldId id="455" r:id="rId30"/>
    <p:sldId id="474" r:id="rId31"/>
    <p:sldId id="477" r:id="rId32"/>
    <p:sldId id="476" r:id="rId33"/>
    <p:sldId id="478" r:id="rId34"/>
    <p:sldId id="480" r:id="rId35"/>
    <p:sldId id="482" r:id="rId36"/>
    <p:sldId id="485" r:id="rId37"/>
    <p:sldId id="483" r:id="rId38"/>
    <p:sldId id="487" r:id="rId39"/>
    <p:sldId id="489" r:id="rId40"/>
    <p:sldId id="467" r:id="rId41"/>
    <p:sldId id="471" r:id="rId42"/>
    <p:sldId id="466" r:id="rId43"/>
    <p:sldId id="496" r:id="rId44"/>
  </p:sldIdLst>
  <p:sldSz cx="9144000" cy="6858000" type="screen4x3"/>
  <p:notesSz cx="6797675" cy="9926638"/>
  <p:embeddedFontLst>
    <p:embeddedFont>
      <p:font typeface="Calibri Light" pitchFamily="34" charset="0"/>
      <p:regular r:id="rId47"/>
      <p: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Gill Sans MT" charset="-18"/>
      <p:regular r:id="rId53"/>
      <p:bold r:id="rId54"/>
      <p:italic r:id="rId55"/>
      <p:boldItalic r:id="rId56"/>
    </p:embeddedFont>
    <p:embeddedFont>
      <p:font typeface="Segoe UI Black" pitchFamily="34" charset="0"/>
      <p:bold r:id="rId57"/>
      <p:boldItalic r:id="rId58"/>
    </p:embeddedFont>
    <p:embeddedFont>
      <p:font typeface="MS Mincho" pitchFamily="49" charset="-128"/>
      <p:regular r:id="rId59"/>
    </p:embeddedFont>
  </p:embeddedFont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chová Ha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862223"/>
    <a:srgbClr val="447A1C"/>
    <a:srgbClr val="385723"/>
    <a:srgbClr val="EE814E"/>
    <a:srgbClr val="0974BA"/>
    <a:srgbClr val="800000"/>
    <a:srgbClr val="ED092F"/>
    <a:srgbClr val="F60E3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929F9F4-4A8F-4326-A1B4-22849713DDAB}" styleName="Tmavý styl 1 – zvýraznění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88609" autoAdjust="0"/>
  </p:normalViewPr>
  <p:slideViewPr>
    <p:cSldViewPr snapToGrid="0">
      <p:cViewPr varScale="1">
        <p:scale>
          <a:sx n="75" d="100"/>
          <a:sy n="75" d="100"/>
        </p:scale>
        <p:origin x="-906" y="-4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1872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CBD432-4E55-4566-B4AF-4BFADE56BAEC}" type="datetimeFigureOut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DC1A22-66EC-4F82-9361-7B6AE5C9F4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801209-6636-437D-9D49-8E76494AEE57}" type="datetimeFigureOut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39838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6838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75067D-3669-4600-A93A-E37C88F875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416A1-4B70-4C4F-BC2F-82C0728622EC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921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EEFAA7-0F52-4419-A95A-BD01FA1EBCD7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CEC302-8719-42C7-8A4F-BE10701DA552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F57378-126D-4141-9BBA-2E37B12A66E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2E095C-A9DA-4337-869C-A50F8AED46D7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F4096-348F-454F-966E-744CFF56EF66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B9DF5-4980-4763-8D1C-A2F2563BBCA0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84A088-430B-4BF7-BCEC-B8580F19E8C0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EF1303-52DA-4726-83A4-4A2C85141FA8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B9F685-8035-441E-9670-E4494B2592D3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9EFAE9-BE5A-4827-A3D9-80DCD04B29A9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4281EA-4B4C-4822-B3DD-A0A12D329520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409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3BE404-0B4D-4384-9964-020BD0F4BB72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5222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47C2A4-B2B9-45BA-AC30-4B35A73D076D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232542-1B60-4481-B500-2534503F2AC5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3072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6216D7-69C0-48C1-93BC-DF3F5B1AE77C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425015-98B7-45D5-9796-CE86C45AF226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9D6CFD-E4B9-4817-920D-013F29BF04D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3686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8BB-E598-4B5E-9A94-99D8200FA55B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430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31EA39-72F0-4164-A0BB-892A6BFF3F61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6553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95A31C-DD77-4E14-A234-6360E09AF91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6758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9426EF-B045-4BDB-9317-9CD907F9472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DAF5D0-E714-43E1-A610-298CD557DD7D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450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9359AE-5F98-4920-BC93-D73164B93C27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808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9FF36E-FD8B-4625-8822-A48BFC5228BF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8294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8185AA-C415-46E9-99D3-6C2B3B6E1EAD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8704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4CFD2B-2890-4BE2-A6B8-EF8E2327058D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454E13-B33B-4D01-991D-5DAD6CC98EB6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942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AEBD65-E10C-4B65-B271-FEC24FEFA7C0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962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DAA40B-E02B-42DA-B398-FD1FF0E08782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983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532CCB-8BC1-42C0-8FBF-CD66AF7C1E58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095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55A3CE-E79B-4E87-967B-FAB707BA66FA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1161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1A376-317A-47AD-A426-4AD7BE0164EC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738932-1BCD-403F-9502-40C59A91D25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0752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11A9E0-0A2F-4903-B7B6-1BFF1A4E1C4C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552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AFC73E-C4AE-4B05-9588-077B7294FAD5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583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6CB4A7-ECBD-4462-9C76-0CB914DDB78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1366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12FDD0-75F7-43E4-8D17-FACBBEC74B9D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68869-CB80-4795-A9BE-CA178F9F09F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E93097-69FD-4C07-BC22-E186BE7F65D1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F3A8E0-0895-4832-9E31-BCC10A5AFBD9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184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0ADFA-9571-4A3C-9A7D-F61EC149E549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u="sng" smtClean="0"/>
          </a:p>
        </p:txBody>
      </p:sp>
      <p:sp>
        <p:nvSpPr>
          <p:cNvPr id="7680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E2AF8D-97AD-43C8-A00E-84FAB4C64A78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5F2A6-B90D-4574-A920-3BC1963684D9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5133E-9405-41CD-83CD-B5AFBC83A9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AC288-2F68-463B-842C-DD30F1CB38AE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28B75-EF64-483C-B173-71753FFAF0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537AA-04AE-4B01-AD96-CD80195E1E73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8A12D-F11D-40D4-8C5C-4F1F4AE6D6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77D1E-7184-4345-AF62-25235F2215E6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64B4D-4723-4D03-A933-4CF3E9F5FD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244DE-5D10-47C1-BD8D-73B61ED9459D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B9022-6204-42B5-9834-2E0DE3D73D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BC169-7418-4DEE-B439-492A84198AB8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C002-20A3-4F3D-ACD0-B9400EA37F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F8C8B-64E4-46E0-97D7-DFD93F499E22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F2CD1-02CB-45E9-833A-9413E83E60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EB25D-675C-48B9-9590-24CB36FA70A8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C5429-B05E-4E56-BF45-5B7401ADE6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BC887-E7DD-4734-8C36-3BE32DFD84C6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3E191-47E7-445F-BD2B-2489B53F21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5E59B-5308-41BE-96F6-C302E1C4375A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3E05A-2B86-4F9C-BD19-66ED6D9037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204BA-2E22-4068-A775-DC39CB224ACA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EB9C6-9376-4214-9299-CDB0EF8E15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E6CEBE-28AC-4DCB-BFD9-886C26590A62}" type="datetime1">
              <a:rPr lang="cs-CZ"/>
              <a:pPr>
                <a:defRPr/>
              </a:pPr>
              <a:t>17.9.2022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7A5CED-841F-4658-BD67-9C3FF019D9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15.jpeg"/><Relationship Id="rId4" Type="http://schemas.openxmlformats.org/officeDocument/2006/relationships/image" Target="../media/image2.jpe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enikreferendum.cz/clanek/32591-jak-svet-porazil-nestovice-historicky-pribeh-pro-cekani-na-covidovou-vakcinu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6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hyperlink" Target="https://doi.org/10.3390/vaccines9010065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6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3.jpeg"/><Relationship Id="rId5" Type="http://schemas.openxmlformats.org/officeDocument/2006/relationships/image" Target="../media/image63.png"/><Relationship Id="rId10" Type="http://schemas.openxmlformats.org/officeDocument/2006/relationships/image" Target="../media/image26.png"/><Relationship Id="rId4" Type="http://schemas.openxmlformats.org/officeDocument/2006/relationships/image" Target="../media/image62.png"/><Relationship Id="rId9" Type="http://schemas.openxmlformats.org/officeDocument/2006/relationships/image" Target="../media/image2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oleObject" Target="../embeddings/oleObject5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oleObject" Target="../embeddings/oleObject6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5"/>
          <p:cNvPicPr>
            <a:picLocks/>
          </p:cNvPicPr>
          <p:nvPr/>
        </p:nvPicPr>
        <p:blipFill>
          <a:blip r:embed="rId3"/>
          <a:srcRect l="38782" t="-2" r="4225" b="3693"/>
          <a:stretch>
            <a:fillRect/>
          </a:stretch>
        </p:blipFill>
        <p:spPr bwMode="auto">
          <a:xfrm>
            <a:off x="0" y="1782763"/>
            <a:ext cx="5327650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231900" y="134302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44625" y="1098550"/>
            <a:ext cx="7435850" cy="1006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cs-CZ" sz="3200" b="1">
                <a:solidFill>
                  <a:srgbClr val="ED09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COVID-19: </a:t>
            </a:r>
            <a:r>
              <a:rPr lang="cs-CZ" sz="2800" b="1">
                <a:solidFill>
                  <a:srgbClr val="ED09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první pandemie  ve 21. století a nové výzvy pro červené biotechnologie</a:t>
            </a:r>
            <a:endParaRPr lang="cs-CZ" sz="2800" b="1">
              <a:solidFill>
                <a:srgbClr val="ED092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7" name="Obrázek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0313" y="106363"/>
            <a:ext cx="15636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841375" y="4559300"/>
            <a:ext cx="8021638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b="1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-18"/>
                <a:cs typeface="+mn-cs"/>
              </a:rPr>
              <a:t>Libor Grubhoffer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-18"/>
                <a:cs typeface="+mn-cs"/>
              </a:rPr>
              <a:t>Biology Centre of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-18"/>
                <a:cs typeface="+mn-cs"/>
              </a:rPr>
              <a:t>the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-18"/>
                <a:cs typeface="+mn-cs"/>
              </a:rPr>
              <a:t> Czech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-18"/>
                <a:cs typeface="+mn-cs"/>
              </a:rPr>
              <a:t>Academy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-18"/>
                <a:cs typeface="+mn-cs"/>
              </a:rPr>
              <a:t> of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-18"/>
                <a:cs typeface="+mn-cs"/>
              </a:rPr>
              <a:t>Sciences</a:t>
            </a:r>
            <a:endParaRPr lang="cs-CZ" b="1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-18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-18"/>
                <a:cs typeface="+mn-cs"/>
              </a:rPr>
              <a:t>České Budějovice</a:t>
            </a:r>
          </a:p>
        </p:txBody>
      </p:sp>
      <p:sp>
        <p:nvSpPr>
          <p:cNvPr id="15369" name="TextovéPole 2"/>
          <p:cNvSpPr txBox="1">
            <a:spLocks noChangeArrowheads="1"/>
          </p:cNvSpPr>
          <p:nvPr/>
        </p:nvSpPr>
        <p:spPr bwMode="auto">
          <a:xfrm>
            <a:off x="2682875" y="2963863"/>
            <a:ext cx="61976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2800" b="1">
                <a:solidFill>
                  <a:srgbClr val="385723"/>
                </a:solidFill>
                <a:latin typeface="Gill Sans MT"/>
              </a:rPr>
              <a:t>Sympozium klinické biochemie</a:t>
            </a:r>
          </a:p>
          <a:p>
            <a:pPr algn="r"/>
            <a:r>
              <a:rPr lang="cs-CZ" sz="2800" b="1">
                <a:solidFill>
                  <a:srgbClr val="385723"/>
                </a:solidFill>
                <a:latin typeface="Gill Sans MT"/>
              </a:rPr>
              <a:t>FONS 2022</a:t>
            </a:r>
          </a:p>
          <a:p>
            <a:pPr algn="r"/>
            <a:r>
              <a:rPr lang="cs-CZ" sz="2800" b="1">
                <a:solidFill>
                  <a:srgbClr val="ED092F"/>
                </a:solidFill>
                <a:latin typeface="Gill Sans MT"/>
              </a:rPr>
              <a:t>18. – 20. 9. 2022</a:t>
            </a:r>
            <a:endParaRPr lang="cs-CZ" sz="2800">
              <a:solidFill>
                <a:srgbClr val="ED092F"/>
              </a:solidFill>
            </a:endParaRPr>
          </a:p>
          <a:p>
            <a:pPr algn="r"/>
            <a:endParaRPr lang="cs-CZ"/>
          </a:p>
        </p:txBody>
      </p:sp>
      <p:pic>
        <p:nvPicPr>
          <p:cNvPr id="15370" name="Obrázek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Obrázek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Obrázek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5913" y="296863"/>
            <a:ext cx="21844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50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graphicFrame>
        <p:nvGraphicFramePr>
          <p:cNvPr id="9347" name="Object 131"/>
          <p:cNvGraphicFramePr>
            <a:graphicFrameLocks noChangeAspect="1"/>
          </p:cNvGraphicFramePr>
          <p:nvPr/>
        </p:nvGraphicFramePr>
        <p:xfrm>
          <a:off x="561975" y="1020763"/>
          <a:ext cx="8020050" cy="5667375"/>
        </p:xfrm>
        <a:graphic>
          <a:graphicData uri="http://schemas.openxmlformats.org/presentationml/2006/ole">
            <p:oleObj spid="_x0000_s9347" name="Acrobat Document" r:id="rId4" imgW="7514640" imgH="5315040" progId="Acrobat.Document.2017">
              <p:embed/>
            </p:oleObj>
          </a:graphicData>
        </a:graphic>
      </p:graphicFrame>
      <p:pic>
        <p:nvPicPr>
          <p:cNvPr id="9353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354" name="Skupina 9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9356" name="Obrázek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57" name="Obrázek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355" name="Obrázek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9763" y="315913"/>
            <a:ext cx="18605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9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127000" y="4111625"/>
            <a:ext cx="25209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2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37893" name="Obrázek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0313" y="106363"/>
            <a:ext cx="15636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Obrázek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Obrázek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Obdélník 2"/>
          <p:cNvSpPr>
            <a:spLocks noChangeArrowheads="1"/>
          </p:cNvSpPr>
          <p:nvPr/>
        </p:nvSpPr>
        <p:spPr bwMode="auto">
          <a:xfrm>
            <a:off x="236538" y="1069975"/>
            <a:ext cx="8670925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300" b="1">
                <a:solidFill>
                  <a:srgbClr val="ED092F"/>
                </a:solidFill>
                <a:latin typeface="Gill Sans MT"/>
              </a:rPr>
              <a:t>Významné varianty a mutace SARS-CoV-2</a:t>
            </a:r>
            <a:endParaRPr lang="cs-CZ" sz="3300" b="1">
              <a:solidFill>
                <a:srgbClr val="ED092F"/>
              </a:solidFill>
              <a:latin typeface="Gill Sans MT"/>
            </a:endParaRPr>
          </a:p>
          <a:p>
            <a:endParaRPr lang="cs-CZ" sz="1000" b="1">
              <a:solidFill>
                <a:srgbClr val="ED092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b="1">
                <a:latin typeface="Gill Sans MT"/>
              </a:rPr>
              <a:t>Varianta B.1.1.7 (α </a:t>
            </a:r>
            <a:r>
              <a:rPr lang="cs-CZ" b="1">
                <a:latin typeface="Gill Sans MT"/>
              </a:rPr>
              <a:t>UK</a:t>
            </a:r>
            <a:r>
              <a:rPr lang="en-US" b="1">
                <a:latin typeface="Gill Sans MT"/>
              </a:rPr>
              <a:t>) = </a:t>
            </a:r>
            <a:r>
              <a:rPr lang="en-US" sz="2500" b="1">
                <a:solidFill>
                  <a:srgbClr val="0070C0"/>
                </a:solidFill>
                <a:latin typeface="Gill Sans MT"/>
              </a:rPr>
              <a:t>alfa</a:t>
            </a:r>
          </a:p>
          <a:p>
            <a:pPr>
              <a:buFont typeface="Arial" charset="0"/>
              <a:buChar char="•"/>
            </a:pPr>
            <a:r>
              <a:rPr lang="en-US" b="1">
                <a:latin typeface="Gill Sans MT"/>
              </a:rPr>
              <a:t>Varianta B.1.351 / 501.V2 (β </a:t>
            </a:r>
            <a:r>
              <a:rPr lang="cs-CZ" b="1">
                <a:latin typeface="Gill Sans MT"/>
              </a:rPr>
              <a:t>JAR</a:t>
            </a:r>
            <a:r>
              <a:rPr lang="en-US" b="1">
                <a:latin typeface="Gill Sans MT"/>
              </a:rPr>
              <a:t>) = </a:t>
            </a:r>
            <a:r>
              <a:rPr lang="en-US" sz="2500" b="1">
                <a:solidFill>
                  <a:srgbClr val="0070C0"/>
                </a:solidFill>
                <a:latin typeface="Gill Sans MT"/>
              </a:rPr>
              <a:t>beta</a:t>
            </a:r>
          </a:p>
          <a:p>
            <a:pPr>
              <a:buFont typeface="Arial" charset="0"/>
              <a:buChar char="•"/>
            </a:pPr>
            <a:r>
              <a:rPr lang="en-US" b="1">
                <a:latin typeface="Gill Sans MT"/>
              </a:rPr>
              <a:t>Varianta P.1 / 501Y.V3 (γ </a:t>
            </a:r>
            <a:r>
              <a:rPr lang="cs-CZ" b="1">
                <a:latin typeface="Gill Sans MT"/>
              </a:rPr>
              <a:t>Brazílie</a:t>
            </a:r>
            <a:r>
              <a:rPr lang="en-US" b="1">
                <a:latin typeface="Gill Sans MT"/>
              </a:rPr>
              <a:t>) = </a:t>
            </a:r>
            <a:r>
              <a:rPr lang="en-US" sz="2500" b="1">
                <a:solidFill>
                  <a:srgbClr val="0070C0"/>
                </a:solidFill>
                <a:latin typeface="Gill Sans MT"/>
              </a:rPr>
              <a:t>gama</a:t>
            </a:r>
          </a:p>
          <a:p>
            <a:pPr>
              <a:buFont typeface="Arial" charset="0"/>
              <a:buChar char="•"/>
            </a:pPr>
            <a:r>
              <a:rPr lang="en-US" b="1">
                <a:latin typeface="Gill Sans MT"/>
              </a:rPr>
              <a:t>Varianta B.1.525 (η </a:t>
            </a:r>
            <a:r>
              <a:rPr lang="cs-CZ" b="1">
                <a:latin typeface="Gill Sans MT"/>
              </a:rPr>
              <a:t>Nigérie, UK</a:t>
            </a:r>
            <a:r>
              <a:rPr lang="en-US" b="1">
                <a:latin typeface="Gill Sans MT"/>
              </a:rPr>
              <a:t>) = </a:t>
            </a:r>
            <a:r>
              <a:rPr lang="en-US" sz="2500" b="1">
                <a:solidFill>
                  <a:srgbClr val="0070C0"/>
                </a:solidFill>
                <a:latin typeface="Gill Sans MT"/>
              </a:rPr>
              <a:t>éta</a:t>
            </a:r>
            <a:endParaRPr lang="cs-CZ" sz="2500" b="1">
              <a:solidFill>
                <a:srgbClr val="0070C0"/>
              </a:solidFill>
              <a:latin typeface="Gill Sans MT"/>
            </a:endParaRPr>
          </a:p>
          <a:p>
            <a:pPr>
              <a:buFont typeface="Arial" charset="0"/>
              <a:buChar char="•"/>
            </a:pPr>
            <a:r>
              <a:rPr lang="cs-CZ" b="1">
                <a:latin typeface="Gill Sans MT"/>
              </a:rPr>
              <a:t>Varianta C.37 (</a:t>
            </a:r>
            <a:r>
              <a:rPr lang="el-GR" b="1">
                <a:latin typeface="Gill Sans MT"/>
              </a:rPr>
              <a:t>λ</a:t>
            </a:r>
            <a:r>
              <a:rPr lang="cs-CZ" b="1">
                <a:latin typeface="Gill Sans MT"/>
              </a:rPr>
              <a:t> Peru) = </a:t>
            </a:r>
            <a:r>
              <a:rPr lang="cs-CZ" sz="2500" b="1">
                <a:solidFill>
                  <a:srgbClr val="0070C0"/>
                </a:solidFill>
                <a:latin typeface="Gill Sans MT"/>
              </a:rPr>
              <a:t>lambda</a:t>
            </a:r>
            <a:endParaRPr lang="en-US" sz="2500" b="1">
              <a:solidFill>
                <a:srgbClr val="0070C0"/>
              </a:solidFill>
              <a:latin typeface="Gill Sans MT"/>
            </a:endParaRPr>
          </a:p>
          <a:p>
            <a:pPr>
              <a:buFont typeface="Arial" charset="0"/>
              <a:buChar char="•"/>
            </a:pPr>
            <a:r>
              <a:rPr lang="cs-CZ" b="1">
                <a:latin typeface="Gill Sans MT"/>
              </a:rPr>
              <a:t>Varianta </a:t>
            </a:r>
            <a:r>
              <a:rPr lang="cs-CZ" b="1"/>
              <a:t>B.1.427</a:t>
            </a:r>
            <a:r>
              <a:rPr lang="cs-CZ"/>
              <a:t> + </a:t>
            </a:r>
            <a:r>
              <a:rPr lang="cs-CZ" b="1"/>
              <a:t>B.1.429 (</a:t>
            </a:r>
            <a:r>
              <a:rPr lang="el-GR" b="1">
                <a:latin typeface="Gill Sans MT"/>
              </a:rPr>
              <a:t>ε</a:t>
            </a:r>
            <a:r>
              <a:rPr lang="cs-CZ" b="1"/>
              <a:t> Kalifornie) = </a:t>
            </a:r>
            <a:r>
              <a:rPr lang="cs-CZ" sz="2500" b="1">
                <a:solidFill>
                  <a:srgbClr val="0070C0"/>
                </a:solidFill>
                <a:latin typeface="Gill Sans MT"/>
              </a:rPr>
              <a:t>epsilon</a:t>
            </a:r>
          </a:p>
          <a:p>
            <a:pPr>
              <a:buFont typeface="Arial" charset="0"/>
              <a:buChar char="•"/>
            </a:pPr>
            <a:r>
              <a:rPr lang="cs-CZ" b="1">
                <a:latin typeface="Gill Sans MT"/>
              </a:rPr>
              <a:t>V</a:t>
            </a:r>
            <a:r>
              <a:rPr lang="en-US" b="1">
                <a:latin typeface="Gill Sans MT"/>
              </a:rPr>
              <a:t>arianta B.1.617 (δ </a:t>
            </a:r>
            <a:r>
              <a:rPr lang="cs-CZ" b="1">
                <a:latin typeface="Gill Sans MT"/>
              </a:rPr>
              <a:t>Indie</a:t>
            </a:r>
            <a:r>
              <a:rPr lang="en-US" b="1">
                <a:latin typeface="Gill Sans MT"/>
              </a:rPr>
              <a:t>) = </a:t>
            </a:r>
            <a:r>
              <a:rPr lang="en-US" sz="2500" b="1">
                <a:solidFill>
                  <a:srgbClr val="0070C0"/>
                </a:solidFill>
                <a:latin typeface="Gill Sans MT"/>
              </a:rPr>
              <a:t>delta</a:t>
            </a:r>
            <a:endParaRPr lang="cs-CZ" sz="2500" b="1">
              <a:solidFill>
                <a:srgbClr val="0070C0"/>
              </a:solidFill>
              <a:latin typeface="Gill Sans MT"/>
            </a:endParaRPr>
          </a:p>
          <a:p>
            <a:pPr>
              <a:buFont typeface="Arial" charset="0"/>
              <a:buChar char="•"/>
            </a:pPr>
            <a:r>
              <a:rPr lang="cs-CZ" b="1">
                <a:latin typeface="Gill Sans MT"/>
              </a:rPr>
              <a:t>Varianta B.1.1.529 (</a:t>
            </a:r>
            <a:r>
              <a:rPr lang="el-GR" b="1">
                <a:latin typeface="Gill Sans MT"/>
              </a:rPr>
              <a:t>ο </a:t>
            </a:r>
            <a:r>
              <a:rPr lang="cs-CZ" b="1">
                <a:latin typeface="Gill Sans MT"/>
              </a:rPr>
              <a:t>dle WHO) = </a:t>
            </a:r>
            <a:r>
              <a:rPr lang="cs-CZ" sz="2500" b="1">
                <a:solidFill>
                  <a:srgbClr val="0070C0"/>
                </a:solidFill>
                <a:latin typeface="Gill Sans MT"/>
              </a:rPr>
              <a:t>omikron</a:t>
            </a:r>
          </a:p>
          <a:p>
            <a:pPr>
              <a:buFont typeface="Arial" charset="0"/>
              <a:buChar char="•"/>
            </a:pPr>
            <a:r>
              <a:rPr lang="cs-CZ" b="1">
                <a:latin typeface="Gill Sans MT"/>
              </a:rPr>
              <a:t>	Subvarianty BA.1;BA1.2.212;BA.2;BA.3;BA.4;BA.5</a:t>
            </a:r>
          </a:p>
          <a:p>
            <a:pPr>
              <a:buFont typeface="Arial" charset="0"/>
              <a:buChar char="•"/>
            </a:pPr>
            <a:r>
              <a:rPr lang="cs-CZ" sz="2500" b="1">
                <a:solidFill>
                  <a:srgbClr val="0070C0"/>
                </a:solidFill>
                <a:latin typeface="Gill Sans MT"/>
              </a:rPr>
              <a:t>deltacron</a:t>
            </a:r>
          </a:p>
          <a:p>
            <a:endParaRPr lang="en-US" b="1"/>
          </a:p>
        </p:txBody>
      </p:sp>
      <p:pic>
        <p:nvPicPr>
          <p:cNvPr id="37897" name="Obrázek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9763" y="315913"/>
            <a:ext cx="18605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231900" y="134302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0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39941" name="Obráze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313" y="106363"/>
            <a:ext cx="15636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Obrázek 9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127000" y="4111625"/>
            <a:ext cx="25209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Obdélník 1"/>
          <p:cNvSpPr>
            <a:spLocks noChangeArrowheads="1"/>
          </p:cNvSpPr>
          <p:nvPr/>
        </p:nvSpPr>
        <p:spPr bwMode="auto">
          <a:xfrm>
            <a:off x="227013" y="1155700"/>
            <a:ext cx="813593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>
                <a:solidFill>
                  <a:srgbClr val="ED092F"/>
                </a:solidFill>
                <a:latin typeface="Gill Sans MT"/>
              </a:rPr>
              <a:t>Covid-1</a:t>
            </a:r>
            <a:r>
              <a:rPr lang="cs-CZ" sz="3000" b="1">
                <a:solidFill>
                  <a:srgbClr val="ED092F"/>
                </a:solidFill>
                <a:latin typeface="Gill Sans MT"/>
              </a:rPr>
              <a:t>9 </a:t>
            </a:r>
            <a:r>
              <a:rPr lang="en-US" sz="3000" b="1">
                <a:solidFill>
                  <a:srgbClr val="ED092F"/>
                </a:solidFill>
                <a:latin typeface="Gill Sans MT"/>
              </a:rPr>
              <a:t>vaccines: how immunity is done during a pandemic</a:t>
            </a:r>
            <a:endParaRPr lang="cs-CZ" sz="3000" b="1">
              <a:solidFill>
                <a:srgbClr val="ED092F"/>
              </a:solidFill>
              <a:latin typeface="Gill Sans MT"/>
            </a:endParaRPr>
          </a:p>
          <a:p>
            <a:endParaRPr lang="cs-CZ">
              <a:cs typeface="Times New Roman" pitchFamily="18" charset="0"/>
            </a:endParaRPr>
          </a:p>
          <a:p>
            <a:endParaRPr lang="cs-CZ">
              <a:cs typeface="Times New Roman" pitchFamily="18" charset="0"/>
            </a:endParaRPr>
          </a:p>
        </p:txBody>
      </p:sp>
      <p:pic>
        <p:nvPicPr>
          <p:cNvPr id="39946" name="Obrázek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1088" y="1741488"/>
            <a:ext cx="40132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317500" y="2224088"/>
            <a:ext cx="5116513" cy="3694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-18"/>
              </a:rPr>
              <a:t>By wildly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-18"/>
              </a:rPr>
              <a:t>spreadinfection</a:t>
            </a:r>
            <a:endParaRPr lang="cs-CZ" sz="3000" b="1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-18"/>
            </a:endParaRPr>
          </a:p>
          <a:p>
            <a:pPr>
              <a:spcAft>
                <a:spcPts val="0"/>
              </a:spcAft>
              <a:defRPr/>
            </a:pPr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Spanish Influenza 19 - 1920 </a:t>
            </a:r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(Pfeifer's bacillus; 1933/34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Discovery of Influenza virus: W. Smith, Ch. Andrewes, P.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Laidlaw)</a:t>
            </a:r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-18"/>
              </a:rPr>
              <a:t>By immunization with vaccines</a:t>
            </a:r>
            <a:endParaRPr lang="cs-CZ" sz="3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mallpox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polio, measles, yellow fever, ...</a:t>
            </a: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8" name="Obrázek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9763" y="315913"/>
            <a:ext cx="18605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81100" y="1346200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8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1989" name="Obráze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313" y="106363"/>
            <a:ext cx="15636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Obrázek 9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0" y="4183063"/>
            <a:ext cx="25209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Obdélník 1"/>
          <p:cNvSpPr>
            <a:spLocks noChangeArrowheads="1"/>
          </p:cNvSpPr>
          <p:nvPr/>
        </p:nvSpPr>
        <p:spPr bwMode="auto">
          <a:xfrm>
            <a:off x="227013" y="852488"/>
            <a:ext cx="8135937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 b="1">
                <a:solidFill>
                  <a:srgbClr val="C00000"/>
                </a:solidFill>
                <a:latin typeface="Gill Sans MT"/>
              </a:rPr>
              <a:t>Influenza pandemics</a:t>
            </a:r>
            <a:endParaRPr lang="cs-CZ" sz="4000">
              <a:solidFill>
                <a:srgbClr val="C00000"/>
              </a:solidFill>
              <a:latin typeface="Gill Sans MT"/>
              <a:cs typeface="Times New Roman" pitchFamily="18" charset="0"/>
            </a:endParaRPr>
          </a:p>
          <a:p>
            <a:endParaRPr lang="cs-CZ">
              <a:cs typeface="Times New Roman" pitchFamily="18" charset="0"/>
            </a:endParaRPr>
          </a:p>
        </p:txBody>
      </p:sp>
      <p:sp>
        <p:nvSpPr>
          <p:cNvPr id="41994" name="Obdélník 2"/>
          <p:cNvSpPr>
            <a:spLocks noChangeArrowheads="1"/>
          </p:cNvSpPr>
          <p:nvPr/>
        </p:nvSpPr>
        <p:spPr bwMode="auto">
          <a:xfrm>
            <a:off x="261938" y="1522413"/>
            <a:ext cx="8240712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000" b="1">
                <a:solidFill>
                  <a:srgbClr val="385723"/>
                </a:solidFill>
                <a:latin typeface="Gill Sans MT"/>
              </a:rPr>
              <a:t>1</a:t>
            </a:r>
            <a:r>
              <a:rPr lang="en-US" sz="3000" b="1">
                <a:solidFill>
                  <a:srgbClr val="385723"/>
                </a:solidFill>
                <a:latin typeface="Gill Sans MT"/>
              </a:rPr>
              <a:t>918 – 1920: Spain flu</a:t>
            </a:r>
            <a:endParaRPr lang="cs-CZ" sz="3000" b="1">
              <a:solidFill>
                <a:srgbClr val="385723"/>
              </a:solidFill>
              <a:latin typeface="Gill Sans MT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Gill Sans MT"/>
              </a:rPr>
              <a:t>Strains of </a:t>
            </a:r>
            <a:r>
              <a:rPr lang="cs-CZ" b="1" u="sng">
                <a:latin typeface="Gill Sans MT"/>
              </a:rPr>
              <a:t>A/H1N1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 b="1">
                <a:latin typeface="Gill Sans MT"/>
              </a:rPr>
              <a:t>500 million infections</a:t>
            </a:r>
            <a:r>
              <a:rPr lang="cs-CZ">
                <a:latin typeface="Gill Sans MT"/>
              </a:rPr>
              <a:t> (estimated)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Gill Sans MT"/>
              </a:rPr>
              <a:t>Deaths</a:t>
            </a:r>
            <a:r>
              <a:rPr lang="cs-CZ" b="1">
                <a:latin typeface="Gill Sans MT"/>
              </a:rPr>
              <a:t> 25–50 million</a:t>
            </a:r>
            <a:r>
              <a:rPr lang="cs-CZ">
                <a:latin typeface="Gill Sans MT"/>
              </a:rPr>
              <a:t> (generally accepted), other estimates from </a:t>
            </a:r>
            <a:r>
              <a:rPr lang="cs-CZ" b="1">
                <a:latin typeface="Gill Sans MT"/>
              </a:rPr>
              <a:t>17 to 100 million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 b="1">
                <a:latin typeface="Gill Sans MT"/>
              </a:rPr>
              <a:t>2nd deadliest</a:t>
            </a:r>
            <a:r>
              <a:rPr lang="cs-CZ">
                <a:latin typeface="Gill Sans MT"/>
              </a:rPr>
              <a:t> pandemic ever after the Black Death bubonic plague of 1346–1353</a:t>
            </a:r>
          </a:p>
          <a:p>
            <a:pPr>
              <a:lnSpc>
                <a:spcPct val="150000"/>
              </a:lnSpc>
            </a:pPr>
            <a:r>
              <a:rPr lang="cs-CZ" sz="3000" b="1">
                <a:solidFill>
                  <a:srgbClr val="385723"/>
                </a:solidFill>
                <a:latin typeface="Gill Sans MT"/>
              </a:rPr>
              <a:t>1957–1958: Asian flu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Gill Sans MT"/>
              </a:rPr>
              <a:t>Strains of </a:t>
            </a:r>
            <a:r>
              <a:rPr lang="cs-CZ" b="1">
                <a:latin typeface="Gill Sans MT"/>
              </a:rPr>
              <a:t>A/H2N2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Gill Sans MT"/>
              </a:rPr>
              <a:t>Deaths </a:t>
            </a:r>
            <a:r>
              <a:rPr lang="cs-CZ" b="1">
                <a:latin typeface="Gill Sans MT"/>
              </a:rPr>
              <a:t>1–4 million</a:t>
            </a:r>
          </a:p>
          <a:p>
            <a:pPr>
              <a:lnSpc>
                <a:spcPct val="150000"/>
              </a:lnSpc>
            </a:pPr>
            <a:r>
              <a:rPr lang="cs-CZ" sz="3000" b="1">
                <a:solidFill>
                  <a:srgbClr val="385723"/>
                </a:solidFill>
                <a:latin typeface="Gill Sans MT"/>
              </a:rPr>
              <a:t>1968-1969: Hong Kong flu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Gill Sans MT"/>
              </a:rPr>
              <a:t>Strain </a:t>
            </a:r>
            <a:r>
              <a:rPr lang="cs-CZ" b="1">
                <a:latin typeface="Gill Sans MT"/>
              </a:rPr>
              <a:t>A/H3N2</a:t>
            </a:r>
            <a:r>
              <a:rPr lang="cs-CZ">
                <a:latin typeface="Gill Sans MT"/>
              </a:rPr>
              <a:t> (originated from H2N2)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Gill Sans MT"/>
              </a:rPr>
              <a:t>Deaths </a:t>
            </a:r>
            <a:r>
              <a:rPr lang="cs-CZ" b="1">
                <a:latin typeface="Gill Sans MT"/>
              </a:rPr>
              <a:t>1–4 million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cs-CZ">
              <a:latin typeface="Gill Sans MT"/>
            </a:endParaRPr>
          </a:p>
          <a:p>
            <a:endParaRPr lang="cs-CZ">
              <a:cs typeface="Times New Roman" pitchFamily="18" charset="0"/>
            </a:endParaRPr>
          </a:p>
        </p:txBody>
      </p:sp>
      <p:pic>
        <p:nvPicPr>
          <p:cNvPr id="41995" name="Obrázek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9763" y="315913"/>
            <a:ext cx="18605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81100" y="1346200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6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4037" name="Obráze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313" y="106363"/>
            <a:ext cx="15636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Obrázek 9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0" y="4183063"/>
            <a:ext cx="25209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Obdélník 1"/>
          <p:cNvSpPr>
            <a:spLocks noChangeArrowheads="1"/>
          </p:cNvSpPr>
          <p:nvPr/>
        </p:nvSpPr>
        <p:spPr bwMode="auto">
          <a:xfrm>
            <a:off x="227013" y="1046163"/>
            <a:ext cx="81359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 b="1">
                <a:solidFill>
                  <a:srgbClr val="C00000"/>
                </a:solidFill>
                <a:latin typeface="Gill Sans MT"/>
              </a:rPr>
              <a:t>Influenza pandemics</a:t>
            </a:r>
            <a:endParaRPr lang="cs-CZ" sz="4000">
              <a:solidFill>
                <a:srgbClr val="C00000"/>
              </a:solidFill>
              <a:latin typeface="Gill Sans MT"/>
              <a:cs typeface="Times New Roman" pitchFamily="18" charset="0"/>
            </a:endParaRPr>
          </a:p>
          <a:p>
            <a:endParaRPr lang="cs-CZ">
              <a:cs typeface="Times New Roman" pitchFamily="18" charset="0"/>
            </a:endParaRPr>
          </a:p>
        </p:txBody>
      </p:sp>
      <p:sp>
        <p:nvSpPr>
          <p:cNvPr id="44042" name="Obdélník 2"/>
          <p:cNvSpPr>
            <a:spLocks noChangeArrowheads="1"/>
          </p:cNvSpPr>
          <p:nvPr/>
        </p:nvSpPr>
        <p:spPr bwMode="auto">
          <a:xfrm>
            <a:off x="261938" y="1519238"/>
            <a:ext cx="8240712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3000" b="1">
                <a:solidFill>
                  <a:srgbClr val="385723"/>
                </a:solidFill>
                <a:latin typeface="Gill Sans MT"/>
              </a:rPr>
              <a:t>1977-1979: Russian flu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Gill Sans MT"/>
              </a:rPr>
              <a:t>Strain </a:t>
            </a:r>
            <a:r>
              <a:rPr lang="cs-CZ" b="1">
                <a:latin typeface="Gill Sans MT"/>
              </a:rPr>
              <a:t>A/H1N1</a:t>
            </a:r>
            <a:r>
              <a:rPr lang="cs-CZ">
                <a:latin typeface="Gill Sans MT"/>
              </a:rPr>
              <a:t> (1946; 1957)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Gill Sans MT"/>
              </a:rPr>
              <a:t>Deaths </a:t>
            </a:r>
            <a:r>
              <a:rPr lang="cs-CZ" b="1">
                <a:latin typeface="Gill Sans MT"/>
              </a:rPr>
              <a:t>700,000</a:t>
            </a:r>
          </a:p>
          <a:p>
            <a:pPr>
              <a:lnSpc>
                <a:spcPct val="150000"/>
              </a:lnSpc>
            </a:pPr>
            <a:r>
              <a:rPr lang="cs-CZ" sz="3000" b="1">
                <a:solidFill>
                  <a:srgbClr val="385723"/>
                </a:solidFill>
                <a:latin typeface="Gill Sans MT"/>
              </a:rPr>
              <a:t>2009: Swine flu</a:t>
            </a:r>
          </a:p>
          <a:p>
            <a:pPr>
              <a:buFont typeface="Arial" charset="0"/>
              <a:buChar char="•"/>
            </a:pPr>
            <a:r>
              <a:rPr lang="cs-CZ">
                <a:latin typeface="Gill Sans MT"/>
              </a:rPr>
              <a:t>Strain </a:t>
            </a:r>
            <a:r>
              <a:rPr lang="cs-CZ" b="1">
                <a:latin typeface="Gill Sans MT"/>
              </a:rPr>
              <a:t>A/H1N1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Gill Sans MT"/>
              </a:rPr>
              <a:t>Resulted from a triple reassortment of bird, swine, and human flu viruses which further combined with a Eurasian pig flu virus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Gill Sans MT"/>
              </a:rPr>
              <a:t>Deaths: </a:t>
            </a:r>
            <a:r>
              <a:rPr lang="cs-CZ" b="1">
                <a:latin typeface="Gill Sans MT"/>
              </a:rPr>
              <a:t>284,000</a:t>
            </a:r>
            <a:r>
              <a:rPr lang="cs-CZ">
                <a:latin typeface="Gill Sans MT"/>
              </a:rPr>
              <a:t> (range from </a:t>
            </a:r>
            <a:r>
              <a:rPr lang="cs-CZ" b="1">
                <a:latin typeface="Gill Sans MT"/>
              </a:rPr>
              <a:t>150,000 to 575,000</a:t>
            </a:r>
            <a:r>
              <a:rPr lang="cs-CZ">
                <a:latin typeface="Gill Sans MT"/>
              </a:rPr>
              <a:t>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 b="1">
                <a:latin typeface="Gill Sans MT"/>
              </a:rPr>
              <a:t>WHO estimates:</a:t>
            </a:r>
            <a:r>
              <a:rPr lang="cs-CZ">
                <a:latin typeface="Gill Sans MT"/>
              </a:rPr>
              <a:t> 250,000 to 500,000 deaths from seasonal flu annually</a:t>
            </a:r>
          </a:p>
          <a:p>
            <a:endParaRPr lang="cs-CZ">
              <a:cs typeface="Times New Roman" pitchFamily="18" charset="0"/>
            </a:endParaRPr>
          </a:p>
          <a:p>
            <a:endParaRPr lang="cs-CZ">
              <a:cs typeface="Times New Roman" pitchFamily="18" charset="0"/>
            </a:endParaRPr>
          </a:p>
        </p:txBody>
      </p:sp>
      <p:pic>
        <p:nvPicPr>
          <p:cNvPr id="44043" name="Obrázek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9763" y="315913"/>
            <a:ext cx="18605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9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127000" y="4111625"/>
            <a:ext cx="25209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127000" y="1017588"/>
            <a:ext cx="88900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300" b="1">
                <a:solidFill>
                  <a:srgbClr val="ED092F"/>
                </a:solidFill>
                <a:latin typeface="Gill Sans MT"/>
              </a:rPr>
              <a:t>Vaccines:  The Greatest Benefit to Mankind</a:t>
            </a:r>
            <a:endParaRPr lang="cs-CZ" sz="3300">
              <a:solidFill>
                <a:srgbClr val="ED092F"/>
              </a:solidFill>
              <a:latin typeface="Gill Sans MT"/>
            </a:endParaRPr>
          </a:p>
          <a:p>
            <a:endParaRPr lang="cs-CZ">
              <a:latin typeface="Gill Sans MT"/>
            </a:endParaRPr>
          </a:p>
          <a:p>
            <a:r>
              <a:rPr lang="cs-CZ">
                <a:latin typeface="Calibri" pitchFamily="34" charset="0"/>
              </a:rPr>
              <a:t>(Roy Porter: A Medical History of Humanity from Antiquity to the Present, Czech Edition, Prague, 2001)</a:t>
            </a:r>
          </a:p>
          <a:p>
            <a:r>
              <a:rPr lang="cs-CZ">
                <a:latin typeface="Gill Sans MT"/>
              </a:rPr>
              <a:t>  </a:t>
            </a:r>
          </a:p>
          <a:p>
            <a:pPr>
              <a:buFont typeface="Wingdings" pitchFamily="2" charset="2"/>
              <a:buChar char="Ø"/>
            </a:pPr>
            <a:r>
              <a:rPr lang="en-US" sz="2500" b="1">
                <a:latin typeface="Gill Sans MT"/>
              </a:rPr>
              <a:t>Edward Jenner</a:t>
            </a:r>
            <a:r>
              <a:rPr lang="cs-CZ" sz="2500" b="1">
                <a:latin typeface="Gill Sans MT"/>
              </a:rPr>
              <a:t> </a:t>
            </a:r>
            <a:r>
              <a:rPr lang="en-US">
                <a:latin typeface="Gill Sans MT"/>
              </a:rPr>
              <a:t>(1749 - 1823) 	</a:t>
            </a:r>
            <a:endParaRPr lang="cs-CZ">
              <a:latin typeface="Gill Sans MT"/>
            </a:endParaRPr>
          </a:p>
          <a:p>
            <a:r>
              <a:rPr lang="en-US" sz="2000" b="1">
                <a:solidFill>
                  <a:srgbClr val="385723"/>
                </a:solidFill>
                <a:latin typeface="Calibri" pitchFamily="34" charset="0"/>
              </a:rPr>
              <a:t>Smallpox vaccine</a:t>
            </a:r>
            <a:endParaRPr lang="cs-CZ" sz="2000" b="1">
              <a:solidFill>
                <a:srgbClr val="385723"/>
              </a:solidFill>
              <a:latin typeface="Calibri" pitchFamily="34" charset="0"/>
            </a:endParaRPr>
          </a:p>
          <a:p>
            <a:r>
              <a:rPr lang="cs-CZ">
                <a:latin typeface="Gill Sans MT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en-US" sz="2500" b="1">
                <a:latin typeface="Gill Sans MT"/>
              </a:rPr>
              <a:t>Louis Pasteur</a:t>
            </a:r>
            <a:r>
              <a:rPr lang="cs-CZ" sz="2500" b="1">
                <a:latin typeface="Gill Sans MT"/>
              </a:rPr>
              <a:t> </a:t>
            </a:r>
            <a:r>
              <a:rPr lang="en-US">
                <a:latin typeface="Gill Sans MT"/>
              </a:rPr>
              <a:t>(1822 - 1895) </a:t>
            </a:r>
            <a:endParaRPr lang="cs-CZ">
              <a:latin typeface="Gill Sans MT"/>
            </a:endParaRPr>
          </a:p>
          <a:p>
            <a:r>
              <a:rPr lang="en-US" sz="2000" b="1">
                <a:solidFill>
                  <a:srgbClr val="385723"/>
                </a:solidFill>
                <a:latin typeface="Calibri" pitchFamily="34" charset="0"/>
              </a:rPr>
              <a:t>Anthrax </a:t>
            </a:r>
            <a:r>
              <a:rPr lang="cs-CZ" sz="2000" b="1">
                <a:solidFill>
                  <a:srgbClr val="385723"/>
                </a:solidFill>
                <a:latin typeface="Calibri" pitchFamily="34" charset="0"/>
              </a:rPr>
              <a:t>v</a:t>
            </a:r>
            <a:r>
              <a:rPr lang="en-US" sz="2000" b="1">
                <a:solidFill>
                  <a:srgbClr val="385723"/>
                </a:solidFill>
                <a:latin typeface="Calibri" pitchFamily="34" charset="0"/>
              </a:rPr>
              <a:t>accine;</a:t>
            </a:r>
            <a:r>
              <a:rPr lang="cs-CZ" sz="2000" b="1">
                <a:solidFill>
                  <a:srgbClr val="385723"/>
                </a:solidFill>
                <a:latin typeface="Calibri" pitchFamily="34" charset="0"/>
              </a:rPr>
              <a:t> </a:t>
            </a:r>
            <a:r>
              <a:rPr lang="en-US" sz="2000" b="1">
                <a:solidFill>
                  <a:srgbClr val="385723"/>
                </a:solidFill>
                <a:latin typeface="Calibri" pitchFamily="34" charset="0"/>
              </a:rPr>
              <a:t>Rabies vaccine</a:t>
            </a:r>
            <a:endParaRPr lang="cs-CZ" sz="2000" b="1">
              <a:solidFill>
                <a:srgbClr val="385723"/>
              </a:solidFill>
              <a:latin typeface="Calibri" pitchFamily="34" charset="0"/>
            </a:endParaRPr>
          </a:p>
          <a:p>
            <a:r>
              <a:rPr lang="en-US">
                <a:latin typeface="Gill Sans MT"/>
              </a:rPr>
              <a:t>	</a:t>
            </a:r>
            <a:endParaRPr lang="cs-CZ">
              <a:latin typeface="Gill Sans MT"/>
            </a:endParaRPr>
          </a:p>
          <a:p>
            <a:pPr>
              <a:buFont typeface="Wingdings" pitchFamily="2" charset="2"/>
              <a:buChar char="Ø"/>
            </a:pPr>
            <a:r>
              <a:rPr lang="en-US" sz="2500" b="1">
                <a:latin typeface="Gill Sans MT"/>
              </a:rPr>
              <a:t>Maurice Hilleman</a:t>
            </a:r>
            <a:r>
              <a:rPr lang="cs-CZ" sz="2500" b="1">
                <a:latin typeface="Gill Sans MT"/>
              </a:rPr>
              <a:t> </a:t>
            </a:r>
            <a:r>
              <a:rPr lang="en-US">
                <a:latin typeface="Gill Sans MT"/>
              </a:rPr>
              <a:t>(1919 - 2005)</a:t>
            </a:r>
            <a:endParaRPr lang="cs-CZ">
              <a:latin typeface="Gill Sans MT"/>
            </a:endParaRPr>
          </a:p>
          <a:p>
            <a:r>
              <a:rPr lang="en-US" sz="2000" b="1">
                <a:solidFill>
                  <a:srgbClr val="385723"/>
                </a:solidFill>
                <a:latin typeface="Calibri" pitchFamily="34" charset="0"/>
              </a:rPr>
              <a:t>over 40 viral an</a:t>
            </a:r>
            <a:r>
              <a:rPr lang="cs-CZ" sz="2000" b="1">
                <a:solidFill>
                  <a:srgbClr val="385723"/>
                </a:solidFill>
                <a:latin typeface="Calibri" pitchFamily="34" charset="0"/>
              </a:rPr>
              <a:t>ti</a:t>
            </a:r>
            <a:r>
              <a:rPr lang="en-US" sz="2000" b="1">
                <a:solidFill>
                  <a:srgbClr val="385723"/>
                </a:solidFill>
                <a:latin typeface="Calibri" pitchFamily="34" charset="0"/>
              </a:rPr>
              <a:t>bacterial vaccines (Bristol-Meyrs Squibb; Merck&amp;Co.)</a:t>
            </a:r>
            <a:endParaRPr lang="cs-CZ" sz="2000" b="1">
              <a:solidFill>
                <a:srgbClr val="385723"/>
              </a:solidFill>
              <a:latin typeface="Calibri" pitchFamily="34" charset="0"/>
            </a:endParaRPr>
          </a:p>
          <a:p>
            <a:r>
              <a:rPr lang="en-US" sz="2000" b="1">
                <a:solidFill>
                  <a:srgbClr val="385723"/>
                </a:solidFill>
                <a:latin typeface="Calibri" pitchFamily="34" charset="0"/>
              </a:rPr>
              <a:t>most successful: meales, mumps, h</a:t>
            </a:r>
            <a:r>
              <a:rPr lang="cs-CZ" sz="2000" b="1">
                <a:solidFill>
                  <a:srgbClr val="385723"/>
                </a:solidFill>
                <a:latin typeface="Calibri" pitchFamily="34" charset="0"/>
              </a:rPr>
              <a:t>epa</a:t>
            </a:r>
            <a:r>
              <a:rPr lang="en-US" sz="2000" b="1">
                <a:solidFill>
                  <a:srgbClr val="385723"/>
                </a:solidFill>
                <a:latin typeface="Calibri" pitchFamily="34" charset="0"/>
              </a:rPr>
              <a:t>titis A, hepatitis B, chickenpox,</a:t>
            </a:r>
            <a:r>
              <a:rPr lang="cs-CZ" sz="2000" b="1">
                <a:solidFill>
                  <a:srgbClr val="385723"/>
                </a:solidFill>
                <a:latin typeface="Calibri" pitchFamily="34" charset="0"/>
              </a:rPr>
              <a:t> </a:t>
            </a:r>
            <a:r>
              <a:rPr lang="en-US" sz="2000" b="1" i="1">
                <a:solidFill>
                  <a:srgbClr val="385723"/>
                </a:solidFill>
                <a:latin typeface="Calibri" pitchFamily="34" charset="0"/>
              </a:rPr>
              <a:t>Neisseria meningitis, Streptococcus pneumoniae, Haemophilus</a:t>
            </a:r>
            <a:r>
              <a:rPr lang="cs-CZ" sz="2000" b="1" i="1">
                <a:solidFill>
                  <a:srgbClr val="385723"/>
                </a:solidFill>
                <a:latin typeface="Calibri" pitchFamily="34" charset="0"/>
              </a:rPr>
              <a:t> </a:t>
            </a:r>
            <a:r>
              <a:rPr lang="en-US" sz="2000" b="1" i="1">
                <a:solidFill>
                  <a:srgbClr val="385723"/>
                </a:solidFill>
                <a:latin typeface="Calibri" pitchFamily="34" charset="0"/>
              </a:rPr>
              <a:t>influenzae</a:t>
            </a:r>
            <a:r>
              <a:rPr lang="en-US" sz="2000" b="1">
                <a:solidFill>
                  <a:srgbClr val="385723"/>
                </a:solidFill>
                <a:latin typeface="Calibri" pitchFamily="34" charset="0"/>
              </a:rPr>
              <a:t>; 1957-1958 Asian flu pandemic</a:t>
            </a:r>
            <a:endParaRPr lang="cs-CZ" sz="2000" b="1">
              <a:solidFill>
                <a:srgbClr val="385723"/>
              </a:solidFill>
              <a:latin typeface="Calibri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5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6086" name="Obrázek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0313" y="106363"/>
            <a:ext cx="15636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Obrázek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Obrázek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Obrázek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02138" y="2174875"/>
            <a:ext cx="13001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Obrázek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34075" y="2833688"/>
            <a:ext cx="12954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Obrázek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69213" y="3306763"/>
            <a:ext cx="1287462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Obrázek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19763" y="315913"/>
            <a:ext cx="18605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231900" y="134302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2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8133" name="Obráze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313" y="106363"/>
            <a:ext cx="15636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Obrázek 9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127000" y="4111625"/>
            <a:ext cx="25209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Obdélník 1"/>
          <p:cNvSpPr>
            <a:spLocks noChangeArrowheads="1"/>
          </p:cNvSpPr>
          <p:nvPr/>
        </p:nvSpPr>
        <p:spPr bwMode="auto">
          <a:xfrm>
            <a:off x="155575" y="1069975"/>
            <a:ext cx="81708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6000"/>
              </a:lnSpc>
            </a:pPr>
            <a:r>
              <a:rPr lang="cs-CZ" sz="3500" b="1">
                <a:solidFill>
                  <a:srgbClr val="ED092F"/>
                </a:solidFill>
                <a:latin typeface="Gill Sans MT"/>
              </a:rPr>
              <a:t>prof. MUDr. Karel Raška, DrSc.</a:t>
            </a:r>
            <a:r>
              <a:rPr lang="cs-CZ" sz="3500" b="1">
                <a:solidFill>
                  <a:srgbClr val="862223"/>
                </a:solidFill>
                <a:latin typeface="Gill Sans MT"/>
              </a:rPr>
              <a:t> </a:t>
            </a:r>
            <a:r>
              <a:rPr lang="cs-CZ">
                <a:latin typeface="Times New Roman" pitchFamily="18" charset="0"/>
                <a:cs typeface="Times New Roman" pitchFamily="18" charset="0"/>
              </a:rPr>
              <a:t>(1909 - 1987) </a:t>
            </a:r>
            <a:endParaRPr lang="cs-CZ" sz="1600">
              <a:latin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8" charset="0"/>
              </a:rPr>
              <a:t>	</a:t>
            </a:r>
            <a:endParaRPr lang="cs-CZ" sz="160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48138" name="Obrázek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56188" y="1930400"/>
            <a:ext cx="3789362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Obdélník 2"/>
          <p:cNvSpPr>
            <a:spLocks noChangeArrowheads="1"/>
          </p:cNvSpPr>
          <p:nvPr/>
        </p:nvSpPr>
        <p:spPr bwMode="auto">
          <a:xfrm>
            <a:off x="155575" y="2111375"/>
            <a:ext cx="5006975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447A1C"/>
                </a:solidFill>
                <a:latin typeface="Calibri" pitchFamily="34" charset="0"/>
                <a:hlinkClick r:id="rId8"/>
              </a:rPr>
              <a:t>How the world</a:t>
            </a:r>
            <a:r>
              <a:rPr lang="cs-CZ" sz="3000">
                <a:solidFill>
                  <a:srgbClr val="447A1C"/>
                </a:solidFill>
                <a:latin typeface="Calibri" pitchFamily="34" charset="0"/>
                <a:hlinkClick r:id="rId8"/>
              </a:rPr>
              <a:t> </a:t>
            </a:r>
            <a:r>
              <a:rPr lang="en-US" sz="3000">
                <a:solidFill>
                  <a:srgbClr val="447A1C"/>
                </a:solidFill>
                <a:latin typeface="Calibri" pitchFamily="34" charset="0"/>
                <a:hlinkClick r:id="rId8"/>
              </a:rPr>
              <a:t>defeated smallpox. </a:t>
            </a:r>
            <a:endParaRPr lang="cs-CZ" sz="3000">
              <a:solidFill>
                <a:srgbClr val="447A1C"/>
              </a:solidFill>
              <a:latin typeface="Calibri" pitchFamily="34" charset="0"/>
              <a:hlinkClick r:id="rId8"/>
            </a:endParaRPr>
          </a:p>
          <a:p>
            <a:endParaRPr lang="cs-CZ" sz="3000">
              <a:solidFill>
                <a:srgbClr val="447A1C"/>
              </a:solidFill>
              <a:latin typeface="Calibri" pitchFamily="34" charset="0"/>
              <a:hlinkClick r:id="rId8"/>
            </a:endParaRPr>
          </a:p>
          <a:p>
            <a:r>
              <a:rPr lang="en-US" sz="3000">
                <a:solidFill>
                  <a:srgbClr val="447A1C"/>
                </a:solidFill>
                <a:latin typeface="Calibri" pitchFamily="34" charset="0"/>
                <a:hlinkClick r:id="rId8"/>
              </a:rPr>
              <a:t>A historical story for waiting for the</a:t>
            </a:r>
            <a:r>
              <a:rPr lang="cs-CZ" sz="3000">
                <a:solidFill>
                  <a:srgbClr val="447A1C"/>
                </a:solidFill>
                <a:latin typeface="Calibri" pitchFamily="34" charset="0"/>
                <a:hlinkClick r:id="rId8"/>
              </a:rPr>
              <a:t> </a:t>
            </a:r>
            <a:r>
              <a:rPr lang="en-US" sz="3000">
                <a:solidFill>
                  <a:srgbClr val="447A1C"/>
                </a:solidFill>
                <a:latin typeface="Calibri" pitchFamily="34" charset="0"/>
                <a:hlinkClick r:id="rId8"/>
              </a:rPr>
              <a:t>covid vaccine</a:t>
            </a:r>
            <a:r>
              <a:rPr lang="en-US" sz="3000">
                <a:solidFill>
                  <a:srgbClr val="447A1C"/>
                </a:solidFill>
                <a:latin typeface="Calibri" pitchFamily="34" charset="0"/>
                <a:cs typeface="Times New Roman" pitchFamily="18" charset="0"/>
                <a:hlinkClick r:id="rId8"/>
              </a:rPr>
              <a:t/>
            </a:r>
            <a:br>
              <a:rPr lang="en-US" sz="3000">
                <a:solidFill>
                  <a:srgbClr val="447A1C"/>
                </a:solidFill>
                <a:latin typeface="Calibri" pitchFamily="34" charset="0"/>
                <a:cs typeface="Times New Roman" pitchFamily="18" charset="0"/>
                <a:hlinkClick r:id="rId8"/>
              </a:rPr>
            </a:br>
            <a:endParaRPr lang="cs-CZ" sz="3000">
              <a:solidFill>
                <a:srgbClr val="447A1C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en-US">
                <a:cs typeface="Times New Roman" pitchFamily="18" charset="0"/>
              </a:rPr>
              <a:t/>
            </a:r>
            <a:br>
              <a:rPr lang="en-US">
                <a:cs typeface="Times New Roman" pitchFamily="18" charset="0"/>
              </a:rPr>
            </a:br>
            <a:endParaRPr lang="cs-CZ" sz="2000">
              <a:solidFill>
                <a:srgbClr val="447A1C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48140" name="Obrázek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9763" y="315913"/>
            <a:ext cx="18605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9088" y="112712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0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50181" name="Obráze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313" y="106363"/>
            <a:ext cx="15636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82" name="Skupina 4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50188" name="Obrázek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9" name="Obrázek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0183" name="Obrázek 9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127000" y="4111625"/>
            <a:ext cx="25209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Obdélník 1"/>
          <p:cNvSpPr>
            <a:spLocks noChangeArrowheads="1"/>
          </p:cNvSpPr>
          <p:nvPr/>
        </p:nvSpPr>
        <p:spPr bwMode="auto">
          <a:xfrm>
            <a:off x="252413" y="919163"/>
            <a:ext cx="7458075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solidFill>
                  <a:srgbClr val="ED092F"/>
                </a:solidFill>
                <a:latin typeface="Gill Sans MT"/>
              </a:rPr>
              <a:t>doc. MUDr.</a:t>
            </a:r>
            <a:r>
              <a:rPr lang="cs-CZ" sz="3500" b="1">
                <a:solidFill>
                  <a:srgbClr val="ED092F"/>
                </a:solidFill>
                <a:latin typeface="Gill Sans MT"/>
              </a:rPr>
              <a:t> </a:t>
            </a:r>
            <a:r>
              <a:rPr lang="en-US" sz="3500" b="1">
                <a:solidFill>
                  <a:srgbClr val="ED092F"/>
                </a:solidFill>
                <a:latin typeface="Gill Sans MT"/>
              </a:rPr>
              <a:t>Dimitrij Slonim</a:t>
            </a:r>
            <a:r>
              <a:rPr lang="cs-CZ" sz="3500" b="1">
                <a:solidFill>
                  <a:srgbClr val="862223"/>
                </a:solidFill>
                <a:latin typeface="Gill Sans MT"/>
              </a:rPr>
              <a:t> </a:t>
            </a:r>
            <a:r>
              <a:rPr lang="en-US">
                <a:cs typeface="Times New Roman" pitchFamily="18" charset="0"/>
              </a:rPr>
              <a:t>(1925 - 2017)</a:t>
            </a:r>
            <a:br>
              <a:rPr lang="en-US">
                <a:cs typeface="Times New Roman" pitchFamily="18" charset="0"/>
              </a:rPr>
            </a:br>
            <a:r>
              <a:rPr lang="en-US">
                <a:cs typeface="Times New Roman" pitchFamily="18" charset="0"/>
              </a:rPr>
              <a:t/>
            </a:r>
            <a:br>
              <a:rPr lang="en-US">
                <a:cs typeface="Times New Roman" pitchFamily="18" charset="0"/>
              </a:rPr>
            </a:br>
            <a:endParaRPr lang="cs-CZ" sz="160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50185" name="Obrázek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3238" y="1833563"/>
            <a:ext cx="3241675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6" name="Obdélník 2"/>
          <p:cNvSpPr>
            <a:spLocks noChangeArrowheads="1"/>
          </p:cNvSpPr>
          <p:nvPr/>
        </p:nvSpPr>
        <p:spPr bwMode="auto">
          <a:xfrm>
            <a:off x="215900" y="2060575"/>
            <a:ext cx="51117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b="1">
                <a:solidFill>
                  <a:srgbClr val="447A1C"/>
                </a:solidFill>
                <a:latin typeface="Calibri" pitchFamily="34" charset="0"/>
                <a:cs typeface="Times New Roman" pitchFamily="18" charset="0"/>
              </a:rPr>
              <a:t>Vaccines implemented: </a:t>
            </a:r>
            <a:endParaRPr lang="cs-CZ" sz="3000" b="1">
              <a:solidFill>
                <a:srgbClr val="447A1C"/>
              </a:solidFill>
              <a:latin typeface="Calibri" pitchFamily="34" charset="0"/>
              <a:cs typeface="Times New Roman" pitchFamily="18" charset="0"/>
            </a:endParaRPr>
          </a:p>
          <a:p>
            <a:pPr marL="457200" indent="-457200"/>
            <a:endParaRPr lang="cs-CZ" sz="1200" b="1">
              <a:solidFill>
                <a:srgbClr val="447A1C"/>
              </a:solidFill>
              <a:latin typeface="Calibri" pitchFamily="34" charset="0"/>
              <a:cs typeface="Times New Roman" pitchFamily="18" charset="0"/>
            </a:endParaRPr>
          </a:p>
          <a:p>
            <a:pPr marL="457200" indent="-457200"/>
            <a:r>
              <a:rPr lang="en-US" sz="3000">
                <a:latin typeface="Calibri" pitchFamily="34" charset="0"/>
                <a:cs typeface="Times New Roman" pitchFamily="18" charset="0"/>
              </a:rPr>
              <a:t>Polio (Salk; Sabin</a:t>
            </a:r>
            <a:r>
              <a:rPr lang="cs-CZ" sz="3000">
                <a:latin typeface="Calibri" pitchFamily="34" charset="0"/>
                <a:cs typeface="Times New Roman" pitchFamily="18" charset="0"/>
              </a:rPr>
              <a:t>); S</a:t>
            </a:r>
            <a:r>
              <a:rPr lang="en-US" sz="3000">
                <a:latin typeface="Calibri" pitchFamily="34" charset="0"/>
                <a:cs typeface="Times New Roman" pitchFamily="18" charset="0"/>
              </a:rPr>
              <a:t>mallpox </a:t>
            </a:r>
            <a:r>
              <a:rPr lang="cs-CZ" sz="3000">
                <a:latin typeface="Calibri" pitchFamily="34" charset="0"/>
                <a:cs typeface="Times New Roman" pitchFamily="18" charset="0"/>
              </a:rPr>
              <a:t>M</a:t>
            </a:r>
            <a:r>
              <a:rPr lang="en-US" sz="3000">
                <a:latin typeface="Calibri" pitchFamily="34" charset="0"/>
                <a:cs typeface="Times New Roman" pitchFamily="18" charset="0"/>
              </a:rPr>
              <a:t>easles; </a:t>
            </a:r>
            <a:r>
              <a:rPr lang="cs-CZ" sz="3000">
                <a:latin typeface="Calibri" pitchFamily="34" charset="0"/>
                <a:cs typeface="Times New Roman" pitchFamily="18" charset="0"/>
              </a:rPr>
              <a:t>M</a:t>
            </a:r>
            <a:r>
              <a:rPr lang="en-US" sz="3000">
                <a:latin typeface="Calibri" pitchFamily="34" charset="0"/>
                <a:cs typeface="Times New Roman" pitchFamily="18" charset="0"/>
              </a:rPr>
              <a:t>umps</a:t>
            </a:r>
            <a:endParaRPr lang="cs-CZ" sz="3000">
              <a:latin typeface="Calibri" pitchFamily="34" charset="0"/>
              <a:cs typeface="Times New Roman" pitchFamily="18" charset="0"/>
            </a:endParaRPr>
          </a:p>
          <a:p>
            <a:pPr marL="457200" indent="-457200">
              <a:buFont typeface="Arial" charset="0"/>
              <a:buChar char="•"/>
            </a:pPr>
            <a:endParaRPr lang="cs-CZ" sz="3000">
              <a:latin typeface="Calibri" pitchFamily="34" charset="0"/>
              <a:cs typeface="Times New Roman" pitchFamily="18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cs-CZ" sz="3000" b="1">
                <a:solidFill>
                  <a:srgbClr val="447A1C"/>
                </a:solidFill>
                <a:latin typeface="Calibri" pitchFamily="34" charset="0"/>
                <a:cs typeface="Times New Roman" pitchFamily="18" charset="0"/>
              </a:rPr>
              <a:t>U</a:t>
            </a:r>
            <a:r>
              <a:rPr lang="en-US" sz="3000" b="1">
                <a:solidFill>
                  <a:srgbClr val="447A1C"/>
                </a:solidFill>
                <a:latin typeface="Calibri" pitchFamily="34" charset="0"/>
                <a:cs typeface="Times New Roman" pitchFamily="18" charset="0"/>
              </a:rPr>
              <a:t>nrealized vaccines: </a:t>
            </a:r>
            <a:endParaRPr lang="cs-CZ" sz="3000" b="1">
              <a:solidFill>
                <a:srgbClr val="447A1C"/>
              </a:solidFill>
              <a:latin typeface="Calibri" pitchFamily="34" charset="0"/>
              <a:cs typeface="Times New Roman" pitchFamily="18" charset="0"/>
            </a:endParaRPr>
          </a:p>
          <a:p>
            <a:pPr marL="457200" indent="-457200"/>
            <a:endParaRPr lang="cs-CZ" sz="1200">
              <a:latin typeface="Calibri" pitchFamily="34" charset="0"/>
              <a:cs typeface="Times New Roman" pitchFamily="18" charset="0"/>
            </a:endParaRPr>
          </a:p>
          <a:p>
            <a:pPr marL="457200" indent="-457200"/>
            <a:r>
              <a:rPr lang="cs-CZ" sz="3000">
                <a:latin typeface="Calibri" pitchFamily="34" charset="0"/>
                <a:cs typeface="Times New Roman" pitchFamily="18" charset="0"/>
              </a:rPr>
              <a:t>R</a:t>
            </a:r>
            <a:r>
              <a:rPr lang="en-US" sz="3000">
                <a:latin typeface="Calibri" pitchFamily="34" charset="0"/>
                <a:cs typeface="Times New Roman" pitchFamily="18" charset="0"/>
              </a:rPr>
              <a:t>abies; Tick-borne </a:t>
            </a:r>
            <a:r>
              <a:rPr lang="cs-CZ" sz="3000">
                <a:latin typeface="Calibri" pitchFamily="34" charset="0"/>
                <a:cs typeface="Times New Roman" pitchFamily="18" charset="0"/>
              </a:rPr>
              <a:t>E</a:t>
            </a:r>
            <a:r>
              <a:rPr lang="en-US" sz="3000">
                <a:latin typeface="Calibri" pitchFamily="34" charset="0"/>
                <a:cs typeface="Times New Roman" pitchFamily="18" charset="0"/>
              </a:rPr>
              <a:t>ncephalitis</a:t>
            </a:r>
            <a:endParaRPr lang="cs-CZ" sz="3000">
              <a:latin typeface="Calibri" pitchFamily="34" charset="0"/>
            </a:endParaRPr>
          </a:p>
        </p:txBody>
      </p:sp>
      <p:pic>
        <p:nvPicPr>
          <p:cNvPr id="50187" name="Obrázek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9763" y="315913"/>
            <a:ext cx="18605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231900" y="134302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8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5575" y="893763"/>
            <a:ext cx="84280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b="1" dirty="0" err="1">
                <a:solidFill>
                  <a:srgbClr val="C00000"/>
                </a:solidFill>
                <a:latin typeface="Gill Sans MT" panose="020B0502020104020203" pitchFamily="34" charset="-18"/>
                <a:cs typeface="+mn-cs"/>
              </a:rPr>
              <a:t>Spike</a:t>
            </a:r>
            <a:r>
              <a:rPr lang="cs-CZ" sz="4000" b="1" dirty="0">
                <a:solidFill>
                  <a:srgbClr val="C00000"/>
                </a:solidFill>
                <a:latin typeface="Gill Sans MT" panose="020B0502020104020203" pitchFamily="34" charset="-18"/>
                <a:cs typeface="+mn-cs"/>
              </a:rPr>
              <a:t> </a:t>
            </a:r>
            <a:r>
              <a:rPr lang="cs-CZ" sz="4000" b="1" dirty="0" err="1">
                <a:solidFill>
                  <a:srgbClr val="C00000"/>
                </a:solidFill>
                <a:latin typeface="Gill Sans MT" panose="020B0502020104020203" pitchFamily="34" charset="-18"/>
                <a:cs typeface="+mn-cs"/>
              </a:rPr>
              <a:t>glycoprotein</a:t>
            </a:r>
            <a:r>
              <a:rPr lang="cs-CZ" sz="4000" b="1" dirty="0">
                <a:solidFill>
                  <a:srgbClr val="C00000"/>
                </a:solidFill>
                <a:latin typeface="Gill Sans MT" panose="020B0502020104020203" pitchFamily="34" charset="-18"/>
                <a:cs typeface="+mn-cs"/>
              </a:rPr>
              <a:t> S</a:t>
            </a:r>
            <a:endParaRPr 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230" name="Obrázek 11" descr="fig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1601788"/>
            <a:ext cx="6797675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Obrázek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3025" y="207963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Obdélník 1"/>
          <p:cNvSpPr>
            <a:spLocks noChangeArrowheads="1"/>
          </p:cNvSpPr>
          <p:nvPr/>
        </p:nvSpPr>
        <p:spPr bwMode="auto">
          <a:xfrm>
            <a:off x="0" y="5345113"/>
            <a:ext cx="91440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latin typeface="Gill Sans MT"/>
                <a:ea typeface="Calibri" pitchFamily="34" charset="0"/>
                <a:cs typeface="Times New Roman" pitchFamily="18" charset="0"/>
              </a:rPr>
              <a:t>Spike S: heterotrimer 3 x gpS = gp(S1 + S2)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rgbClr val="0974BA"/>
                </a:solidFill>
                <a:latin typeface="Gill Sans MT"/>
                <a:ea typeface="Calibri" pitchFamily="34" charset="0"/>
                <a:cs typeface="Times New Roman" pitchFamily="18" charset="0"/>
              </a:rPr>
              <a:t>S1</a:t>
            </a:r>
            <a:r>
              <a:rPr lang="cs-CZ" sz="2000">
                <a:latin typeface="Gill Sans MT"/>
                <a:ea typeface="Calibri" pitchFamily="34" charset="0"/>
                <a:cs typeface="Times New Roman" pitchFamily="18" charset="0"/>
              </a:rPr>
              <a:t>	ACE2 receptor (Angiotensin Converting Enzyme 2)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rgbClr val="0974BA"/>
                </a:solidFill>
                <a:latin typeface="Gill Sans MT"/>
                <a:ea typeface="Calibri" pitchFamily="34" charset="0"/>
                <a:cs typeface="Times New Roman" pitchFamily="18" charset="0"/>
              </a:rPr>
              <a:t>S2</a:t>
            </a:r>
            <a:r>
              <a:rPr lang="cs-CZ" sz="2000">
                <a:latin typeface="Gill Sans MT"/>
                <a:ea typeface="Calibri" pitchFamily="34" charset="0"/>
                <a:cs typeface="Times New Roman" pitchFamily="18" charset="0"/>
              </a:rPr>
              <a:t> 	Fusion factor (activated by TMPRSS2 – Transmembrane Serine Protease)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94138" y="5105400"/>
            <a:ext cx="51704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https://www.nature.com/articles/s41598-020-71748-7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  <a:cs typeface="+mn-cs"/>
            </a:endParaRPr>
          </a:p>
        </p:txBody>
      </p:sp>
      <p:sp>
        <p:nvSpPr>
          <p:cNvPr id="15" name="Šipka: doprava 14"/>
          <p:cNvSpPr/>
          <p:nvPr/>
        </p:nvSpPr>
        <p:spPr>
          <a:xfrm>
            <a:off x="517525" y="5840413"/>
            <a:ext cx="403225" cy="27305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6" name="Šipka: doprava 15"/>
          <p:cNvSpPr/>
          <p:nvPr/>
        </p:nvSpPr>
        <p:spPr>
          <a:xfrm>
            <a:off x="517525" y="6294438"/>
            <a:ext cx="403225" cy="27305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grpSp>
        <p:nvGrpSpPr>
          <p:cNvPr id="52236" name="Skupina 16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52238" name="Obrázek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9" name="Obrázek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37" name="Obrázek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54276" name="Obráze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313" y="106363"/>
            <a:ext cx="15636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Obrázek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475" y="1193800"/>
            <a:ext cx="3562350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Obrázek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03788" y="1193800"/>
            <a:ext cx="355917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1" name="Obdélník 1"/>
          <p:cNvSpPr>
            <a:spLocks noChangeArrowheads="1"/>
          </p:cNvSpPr>
          <p:nvPr/>
        </p:nvSpPr>
        <p:spPr bwMode="auto">
          <a:xfrm>
            <a:off x="5930900" y="6000750"/>
            <a:ext cx="321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862223"/>
                </a:solidFill>
              </a:rPr>
              <a:t>Doc. </a:t>
            </a:r>
            <a:r>
              <a:rPr lang="sv-SE" b="1">
                <a:solidFill>
                  <a:srgbClr val="862223"/>
                </a:solidFill>
              </a:rPr>
              <a:t>Karel Berka</a:t>
            </a:r>
            <a:r>
              <a:rPr lang="cs-CZ" b="1">
                <a:solidFill>
                  <a:srgbClr val="862223"/>
                </a:solidFill>
              </a:rPr>
              <a:t>, UPOL</a:t>
            </a:r>
            <a:endParaRPr lang="cs-CZ"/>
          </a:p>
        </p:txBody>
      </p:sp>
      <p:pic>
        <p:nvPicPr>
          <p:cNvPr id="54282" name="Obrázek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17412" name="Obráze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313" y="106363"/>
            <a:ext cx="15636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Obrázek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0700" y="1092200"/>
            <a:ext cx="55626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Obrázek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3300" y="4930775"/>
            <a:ext cx="7137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Obrázek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5913" y="296863"/>
            <a:ext cx="21844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ázek 9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331788" y="4826000"/>
            <a:ext cx="179705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400050" y="1147763"/>
            <a:ext cx="8389938" cy="1246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pic>
        <p:nvPicPr>
          <p:cNvPr id="56326" name="Obrázek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9025" y="4826000"/>
            <a:ext cx="1885950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Obrázek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201613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Obrázek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7005638" y="4859338"/>
            <a:ext cx="175895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329" name="Skupina 11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56334" name="Obrázek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35" name="Obrázek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330" name="Obrázek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Obrázek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988" y="1200150"/>
            <a:ext cx="8636000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2" name="Text Box 14"/>
          <p:cNvSpPr txBox="1">
            <a:spLocks noChangeArrowheads="1"/>
          </p:cNvSpPr>
          <p:nvPr/>
        </p:nvSpPr>
        <p:spPr bwMode="auto">
          <a:xfrm>
            <a:off x="581025" y="47736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56333" name="Text Box 15"/>
          <p:cNvSpPr txBox="1">
            <a:spLocks noChangeArrowheads="1"/>
          </p:cNvSpPr>
          <p:nvPr/>
        </p:nvSpPr>
        <p:spPr bwMode="auto">
          <a:xfrm>
            <a:off x="568325" y="4849813"/>
            <a:ext cx="8020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latin typeface="Gill Sans MT"/>
              </a:rPr>
              <a:t>Operation Warp Speed </a:t>
            </a:r>
            <a:r>
              <a:rPr lang="cs-CZ">
                <a:latin typeface="Gill Sans MT"/>
              </a:rPr>
              <a:t>(D. Trump); </a:t>
            </a:r>
            <a:r>
              <a:rPr lang="cs-CZ" b="1">
                <a:latin typeface="Gill Sans MT"/>
              </a:rPr>
              <a:t>COVAX</a:t>
            </a:r>
            <a:r>
              <a:rPr lang="cs-CZ">
                <a:latin typeface="Gill Sans MT"/>
              </a:rPr>
              <a:t>, the vaccines pillar of the Access to COVID-19 Tools </a:t>
            </a:r>
            <a:r>
              <a:rPr lang="cs-CZ" b="1">
                <a:latin typeface="Gill Sans MT"/>
              </a:rPr>
              <a:t>(ACT)</a:t>
            </a:r>
            <a:r>
              <a:rPr lang="cs-CZ">
                <a:latin typeface="Gill Sans MT"/>
              </a:rPr>
              <a:t> Accelerator;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450975" y="1397000"/>
            <a:ext cx="850423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55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pic>
        <p:nvPicPr>
          <p:cNvPr id="5258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3025" y="207963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52" name="Object 132"/>
          <p:cNvGraphicFramePr>
            <a:graphicFrameLocks noChangeAspect="1"/>
          </p:cNvGraphicFramePr>
          <p:nvPr/>
        </p:nvGraphicFramePr>
        <p:xfrm>
          <a:off x="612775" y="1057275"/>
          <a:ext cx="7951788" cy="5619750"/>
        </p:xfrm>
        <a:graphic>
          <a:graphicData uri="http://schemas.openxmlformats.org/presentationml/2006/ole">
            <p:oleObj spid="_x0000_s5252" name="Acrobat Document" r:id="rId5" imgW="7514640" imgH="5315040" progId="Acrobat.Document.2017">
              <p:embed/>
            </p:oleObj>
          </a:graphicData>
        </a:graphic>
      </p:graphicFrame>
      <p:grpSp>
        <p:nvGrpSpPr>
          <p:cNvPr id="5259" name="Skupina 9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5261" name="Obrázek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62" name="Obrázek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60" name="Obrázek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40017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Gill Sans MT" panose="020B0502020104020203" pitchFamily="34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4" name="Obdélník 1"/>
          <p:cNvSpPr>
            <a:spLocks noChangeArrowheads="1"/>
          </p:cNvSpPr>
          <p:nvPr/>
        </p:nvSpPr>
        <p:spPr bwMode="auto">
          <a:xfrm>
            <a:off x="1566863" y="3711575"/>
            <a:ext cx="838835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endParaRPr lang="cs-CZ" sz="2500">
              <a:latin typeface="Gill Sans MT"/>
            </a:endParaRPr>
          </a:p>
        </p:txBody>
      </p:sp>
      <p:pic>
        <p:nvPicPr>
          <p:cNvPr id="61445" name="Obrázek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3025" y="401638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ovéPole 4"/>
          <p:cNvSpPr txBox="1">
            <a:spLocks noChangeArrowheads="1"/>
          </p:cNvSpPr>
          <p:nvPr/>
        </p:nvSpPr>
        <p:spPr bwMode="auto">
          <a:xfrm>
            <a:off x="338138" y="1090613"/>
            <a:ext cx="8467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>
                <a:solidFill>
                  <a:srgbClr val="C00000"/>
                </a:solidFill>
                <a:latin typeface="Gill Sans MT"/>
              </a:rPr>
              <a:t>Biotechnology platform of modern vaccine</a:t>
            </a:r>
            <a:endParaRPr lang="cs-CZ" sz="3200" b="1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61447" name="Obrázek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063" y="1798638"/>
            <a:ext cx="7510462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23888" y="4840288"/>
            <a:ext cx="7640637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000" b="1" dirty="0" err="1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Genetic</a:t>
            </a:r>
            <a:r>
              <a:rPr lang="cs-CZ" sz="3000" b="1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 (Gene) RNA/DNA </a:t>
            </a:r>
            <a:r>
              <a:rPr lang="cs-CZ" sz="3000" b="1" dirty="0" err="1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vaccines</a:t>
            </a:r>
            <a:endParaRPr lang="cs-CZ" sz="3000" b="1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-18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000" b="1" dirty="0" err="1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Viral</a:t>
            </a:r>
            <a:r>
              <a:rPr lang="cs-CZ" sz="3000" b="1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 </a:t>
            </a:r>
            <a:r>
              <a:rPr lang="cs-CZ" sz="3000" b="1" dirty="0" err="1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vector</a:t>
            </a:r>
            <a:r>
              <a:rPr lang="cs-CZ" sz="3000" b="1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 </a:t>
            </a:r>
            <a:r>
              <a:rPr lang="cs-CZ" sz="3000" b="1" dirty="0" err="1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vaccines</a:t>
            </a:r>
            <a:endParaRPr lang="cs-CZ" sz="3000" b="1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-18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000" b="1" dirty="0" err="1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Recombinant</a:t>
            </a:r>
            <a:r>
              <a:rPr lang="cs-CZ" sz="3000" b="1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 protein </a:t>
            </a:r>
            <a:r>
              <a:rPr lang="cs-CZ" sz="3000" b="1" dirty="0" err="1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vaccines</a:t>
            </a:r>
            <a:endParaRPr lang="cs-CZ" sz="3000" b="1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-18"/>
              <a:cs typeface="+mn-cs"/>
            </a:endParaRPr>
          </a:p>
        </p:txBody>
      </p:sp>
      <p:grpSp>
        <p:nvGrpSpPr>
          <p:cNvPr id="61449" name="Skupina 11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61451" name="Obrázek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52" name="Obrázek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50" name="Obrázek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40017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Gill Sans MT" panose="020B0502020104020203" pitchFamily="34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2" name="Obdélník 1"/>
          <p:cNvSpPr>
            <a:spLocks noChangeArrowheads="1"/>
          </p:cNvSpPr>
          <p:nvPr/>
        </p:nvSpPr>
        <p:spPr bwMode="auto">
          <a:xfrm>
            <a:off x="1566863" y="3711575"/>
            <a:ext cx="838835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endParaRPr lang="cs-CZ" sz="2500">
              <a:latin typeface="Gill Sans MT"/>
            </a:endParaRPr>
          </a:p>
        </p:txBody>
      </p:sp>
      <p:pic>
        <p:nvPicPr>
          <p:cNvPr id="63493" name="Obrázek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3025" y="401638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3" y="1038225"/>
            <a:ext cx="5059362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xtovéPole 4"/>
          <p:cNvSpPr txBox="1">
            <a:spLocks noChangeArrowheads="1"/>
          </p:cNvSpPr>
          <p:nvPr/>
        </p:nvSpPr>
        <p:spPr bwMode="auto">
          <a:xfrm>
            <a:off x="5843588" y="5346700"/>
            <a:ext cx="31003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>
                <a:solidFill>
                  <a:srgbClr val="C00000"/>
                </a:solidFill>
                <a:latin typeface="Gill Sans MT"/>
              </a:rPr>
              <a:t>Katalin Karikó (1989)</a:t>
            </a:r>
            <a:endParaRPr lang="cs-CZ" sz="2000">
              <a:solidFill>
                <a:srgbClr val="C00000"/>
              </a:solidFill>
              <a:latin typeface="Gill Sans MT"/>
            </a:endParaRPr>
          </a:p>
          <a:p>
            <a:r>
              <a:rPr lang="cs-CZ" sz="2000" b="1">
                <a:solidFill>
                  <a:srgbClr val="C00000"/>
                </a:solidFill>
                <a:latin typeface="Gill Sans MT"/>
              </a:rPr>
              <a:t>Drew Weismann (2005)</a:t>
            </a:r>
            <a:endParaRPr lang="cs-CZ" sz="2000">
              <a:latin typeface="Calibri" pitchFamily="34" charset="0"/>
            </a:endParaRPr>
          </a:p>
        </p:txBody>
      </p:sp>
      <p:grpSp>
        <p:nvGrpSpPr>
          <p:cNvPr id="63496" name="Skupina 9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63498" name="Obrázek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9" name="Obrázek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3497" name="Obrázek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40017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Gill Sans MT" panose="020B0502020104020203" pitchFamily="34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0" name="Obdélník 1"/>
          <p:cNvSpPr>
            <a:spLocks noChangeArrowheads="1"/>
          </p:cNvSpPr>
          <p:nvPr/>
        </p:nvSpPr>
        <p:spPr bwMode="auto">
          <a:xfrm>
            <a:off x="1566863" y="3711575"/>
            <a:ext cx="838835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endParaRPr lang="cs-CZ" sz="2500">
              <a:latin typeface="Gill Sans MT"/>
            </a:endParaRPr>
          </a:p>
        </p:txBody>
      </p:sp>
      <p:pic>
        <p:nvPicPr>
          <p:cNvPr id="65541" name="Obrázek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3025" y="401638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TextovéPole 4"/>
          <p:cNvSpPr txBox="1">
            <a:spLocks noChangeArrowheads="1"/>
          </p:cNvSpPr>
          <p:nvPr/>
        </p:nvSpPr>
        <p:spPr bwMode="auto">
          <a:xfrm>
            <a:off x="127000" y="974725"/>
            <a:ext cx="71247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000" b="1">
                <a:solidFill>
                  <a:srgbClr val="C00000"/>
                </a:solidFill>
                <a:latin typeface="Gill Sans MT"/>
              </a:rPr>
              <a:t>Genetic mRNA vacci</a:t>
            </a:r>
            <a:r>
              <a:rPr lang="cs-CZ" sz="3000" b="1">
                <a:solidFill>
                  <a:srgbClr val="C00000"/>
                </a:solidFill>
                <a:latin typeface="Calibri" pitchFamily="34" charset="0"/>
              </a:rPr>
              <a:t>ne</a:t>
            </a:r>
          </a:p>
        </p:txBody>
      </p:sp>
      <p:pic>
        <p:nvPicPr>
          <p:cNvPr id="65543" name="Obrázek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900" y="1487488"/>
            <a:ext cx="5807075" cy="50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TextovéPole 2"/>
          <p:cNvSpPr txBox="1">
            <a:spLocks noChangeArrowheads="1"/>
          </p:cNvSpPr>
          <p:nvPr/>
        </p:nvSpPr>
        <p:spPr bwMode="auto">
          <a:xfrm>
            <a:off x="6111875" y="5599113"/>
            <a:ext cx="30321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>
                <a:latin typeface="Gill Sans MT"/>
              </a:rPr>
              <a:t>Rainer H. M</a:t>
            </a:r>
            <a:r>
              <a:rPr lang="el-GR" sz="1600" b="1"/>
              <a:t>ϋ</a:t>
            </a:r>
            <a:r>
              <a:rPr lang="cs-CZ" sz="1600" b="1">
                <a:latin typeface="Gill Sans MT"/>
              </a:rPr>
              <a:t>ller &amp; Pieter Cullis </a:t>
            </a:r>
            <a:endParaRPr lang="cs-CZ" sz="1600">
              <a:latin typeface="Gill Sans MT"/>
            </a:endParaRPr>
          </a:p>
          <a:p>
            <a:r>
              <a:rPr lang="cs-CZ" sz="1600" b="1">
                <a:latin typeface="Gill Sans MT"/>
              </a:rPr>
              <a:t>(LDL        lipid  nanoparticle)  </a:t>
            </a:r>
            <a:endParaRPr lang="cs-CZ" sz="1600">
              <a:latin typeface="Gill Sans MT"/>
            </a:endParaRPr>
          </a:p>
          <a:p>
            <a:endParaRPr lang="cs-CZ">
              <a:latin typeface="Calibri" pitchFamily="34" charset="0"/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6765925" y="6153150"/>
            <a:ext cx="333375" cy="166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grpSp>
        <p:nvGrpSpPr>
          <p:cNvPr id="65546" name="Skupina 11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65548" name="Obrázek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9" name="Obrázek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5547" name="Obrázek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40017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Gill Sans MT" panose="020B0502020104020203" pitchFamily="34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88" name="Obdélník 1"/>
          <p:cNvSpPr>
            <a:spLocks noChangeArrowheads="1"/>
          </p:cNvSpPr>
          <p:nvPr/>
        </p:nvSpPr>
        <p:spPr bwMode="auto">
          <a:xfrm>
            <a:off x="1566863" y="3711575"/>
            <a:ext cx="838835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endParaRPr lang="cs-CZ" sz="2500">
              <a:latin typeface="Gill Sans MT"/>
            </a:endParaRPr>
          </a:p>
        </p:txBody>
      </p:sp>
      <p:pic>
        <p:nvPicPr>
          <p:cNvPr id="67589" name="Obrázek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3025" y="401638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590" name="Skupina 11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67594" name="Obrázek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95" name="Obrázek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7591" name="Obrázek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8538" y="1217613"/>
            <a:ext cx="65913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Obdélník 2"/>
          <p:cNvSpPr>
            <a:spLocks noChangeArrowheads="1"/>
          </p:cNvSpPr>
          <p:nvPr/>
        </p:nvSpPr>
        <p:spPr bwMode="auto">
          <a:xfrm>
            <a:off x="2643188" y="60071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>
                <a:solidFill>
                  <a:srgbClr val="006699"/>
                </a:solidFill>
                <a:latin typeface="-apple-system"/>
                <a:hlinkClick r:id="rId7"/>
              </a:rPr>
              <a:t>M. D. Buschmann </a:t>
            </a:r>
            <a:r>
              <a:rPr lang="cs-CZ" i="1">
                <a:solidFill>
                  <a:srgbClr val="006699"/>
                </a:solidFill>
                <a:latin typeface="-apple-system"/>
                <a:hlinkClick r:id="rId7"/>
              </a:rPr>
              <a:t>a kol. Vaccines</a:t>
            </a:r>
            <a:r>
              <a:rPr lang="cs-CZ">
                <a:solidFill>
                  <a:srgbClr val="006699"/>
                </a:solidFill>
                <a:latin typeface="-apple-system"/>
                <a:hlinkClick r:id="rId7"/>
              </a:rPr>
              <a:t> </a:t>
            </a:r>
            <a:r>
              <a:rPr lang="cs-CZ" b="1">
                <a:solidFill>
                  <a:srgbClr val="006699"/>
                </a:solidFill>
                <a:latin typeface="-apple-system"/>
                <a:hlinkClick r:id="rId7"/>
              </a:rPr>
              <a:t>9</a:t>
            </a:r>
            <a:r>
              <a:rPr lang="cs-CZ">
                <a:solidFill>
                  <a:srgbClr val="006699"/>
                </a:solidFill>
                <a:latin typeface="-apple-system"/>
                <a:hlinkClick r:id="rId7"/>
              </a:rPr>
              <a:t>, 65 (2021)</a:t>
            </a:r>
            <a:endParaRPr lang="cs-CZ"/>
          </a:p>
        </p:txBody>
      </p:sp>
      <p:pic>
        <p:nvPicPr>
          <p:cNvPr id="67593" name="Obrázek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40017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Gill Sans MT" panose="020B0502020104020203" pitchFamily="34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36" name="Obdélník 1"/>
          <p:cNvSpPr>
            <a:spLocks noChangeArrowheads="1"/>
          </p:cNvSpPr>
          <p:nvPr/>
        </p:nvSpPr>
        <p:spPr bwMode="auto">
          <a:xfrm>
            <a:off x="1566863" y="3711575"/>
            <a:ext cx="838835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endParaRPr lang="cs-CZ" sz="2500">
              <a:latin typeface="Gill Sans MT"/>
            </a:endParaRPr>
          </a:p>
        </p:txBody>
      </p:sp>
      <p:pic>
        <p:nvPicPr>
          <p:cNvPr id="69637" name="Obrázek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3025" y="401638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9438" y="1038225"/>
            <a:ext cx="5119687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9" name="Skupina 8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69641" name="Obrázek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2" name="Obrázek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640" name="Obrázek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377825" y="1300163"/>
            <a:ext cx="8388350" cy="3216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5500" b="1">
                <a:solidFill>
                  <a:srgbClr val="ED09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/>
              </a:rPr>
              <a:t>Genetic Vaccines (13x)</a:t>
            </a:r>
          </a:p>
          <a:p>
            <a:pPr>
              <a:defRPr/>
            </a:pPr>
            <a:endParaRPr lang="cs-CZ" sz="2500">
              <a:latin typeface="Calibri Light" pitchFamily="34" charset="0"/>
            </a:endParaRPr>
          </a:p>
          <a:p>
            <a:pPr>
              <a:defRPr/>
            </a:pPr>
            <a:endParaRPr lang="cs-CZ" sz="2500">
              <a:latin typeface="Calibri Light" pitchFamily="34" charset="0"/>
            </a:endParaRPr>
          </a:p>
          <a:p>
            <a:pPr>
              <a:defRPr/>
            </a:pPr>
            <a:endParaRPr lang="cs-CZ" sz="2500">
              <a:latin typeface="Calibri Light" pitchFamily="34" charset="0"/>
            </a:endParaRPr>
          </a:p>
          <a:p>
            <a:pPr>
              <a:defRPr/>
            </a:pPr>
            <a:r>
              <a:rPr lang="cs-CZ" sz="2500">
                <a:latin typeface="Calibri Light" pitchFamily="34" charset="0"/>
              </a:rPr>
              <a:t/>
            </a:r>
            <a:br>
              <a:rPr lang="cs-CZ" sz="2500">
                <a:latin typeface="Calibri Light" pitchFamily="34" charset="0"/>
              </a:rPr>
            </a:br>
            <a:r>
              <a:rPr lang="cs-CZ" sz="2500">
                <a:latin typeface="Calibri Light" pitchFamily="34" charset="0"/>
              </a:rPr>
              <a:t/>
            </a:r>
            <a:br>
              <a:rPr lang="cs-CZ" sz="2500">
                <a:latin typeface="Calibri Light" pitchFamily="34" charset="0"/>
              </a:rPr>
            </a:br>
            <a:endParaRPr lang="cs-CZ" sz="2500">
              <a:latin typeface="Calibri Light" pitchFamily="34" charset="0"/>
            </a:endParaRPr>
          </a:p>
        </p:txBody>
      </p:sp>
      <p:pic>
        <p:nvPicPr>
          <p:cNvPr id="71686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6713" y="2390775"/>
            <a:ext cx="561975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755900" y="5218113"/>
            <a:ext cx="985838" cy="8620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5000" b="1" dirty="0" err="1">
                <a:latin typeface="Gill Sans MT" panose="020B0502020104020203" pitchFamily="34" charset="-18"/>
              </a:rPr>
              <a:t>6x</a:t>
            </a:r>
            <a:endParaRPr lang="cs-CZ" sz="5000" b="1" dirty="0">
              <a:latin typeface="Gill Sans MT" panose="020B0502020104020203" pitchFamily="34" charset="-18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553075" y="5218113"/>
            <a:ext cx="1055688" cy="8620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5000" b="1" dirty="0" err="1">
                <a:latin typeface="Gill Sans MT" panose="020B0502020104020203" pitchFamily="34" charset="-18"/>
              </a:rPr>
              <a:t>7x</a:t>
            </a:r>
            <a:endParaRPr lang="cs-CZ" sz="5000" b="1" dirty="0">
              <a:latin typeface="Gill Sans MT" panose="020B0502020104020203" pitchFamily="34" charset="-18"/>
            </a:endParaRPr>
          </a:p>
        </p:txBody>
      </p:sp>
      <p:pic>
        <p:nvPicPr>
          <p:cNvPr id="71689" name="Obrázek 1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179388" y="5572125"/>
            <a:ext cx="11207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Obrázek 14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4087813" y="5572125"/>
            <a:ext cx="11191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1" name="Obrázek 15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7678738" y="5656263"/>
            <a:ext cx="11191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2" name="Obrázek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693" name="Skupina 14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71695" name="Obrázek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6" name="Obrázek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694" name="Obrázek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ázek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b="3412"/>
          <a:stretch>
            <a:fillRect/>
          </a:stretch>
        </p:blipFill>
        <p:spPr bwMode="auto">
          <a:xfrm>
            <a:off x="0" y="2297113"/>
            <a:ext cx="4787900" cy="45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8100" y="15890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2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pic>
        <p:nvPicPr>
          <p:cNvPr id="73735" name="Picture 4" descr="BioNTech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8488" y="1538288"/>
            <a:ext cx="3681412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6" descr="Pfizer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238" y="1509713"/>
            <a:ext cx="1063625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7" name="Obdélník 9"/>
          <p:cNvSpPr>
            <a:spLocks noChangeArrowheads="1"/>
          </p:cNvSpPr>
          <p:nvPr/>
        </p:nvSpPr>
        <p:spPr bwMode="auto">
          <a:xfrm>
            <a:off x="298450" y="2547938"/>
            <a:ext cx="854551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3000">
                <a:latin typeface="Gill Sans MT"/>
                <a:ea typeface="MS Mincho" pitchFamily="49" charset="-128"/>
              </a:rPr>
              <a:t>The German company </a:t>
            </a:r>
            <a:r>
              <a:rPr lang="cs-CZ" sz="3000" b="1">
                <a:latin typeface="Gill Sans MT"/>
                <a:ea typeface="MS Mincho" pitchFamily="49" charset="-128"/>
              </a:rPr>
              <a:t>BioNTech</a:t>
            </a:r>
            <a:r>
              <a:rPr lang="cs-CZ" sz="3000">
                <a:latin typeface="Gill Sans MT"/>
                <a:ea typeface="MS Mincho" pitchFamily="49" charset="-128"/>
              </a:rPr>
              <a:t> entered into collaborations with </a:t>
            </a:r>
            <a:r>
              <a:rPr lang="cs-CZ" sz="3000" b="1">
                <a:latin typeface="Gill Sans MT"/>
                <a:ea typeface="MS Mincho" pitchFamily="49" charset="-128"/>
              </a:rPr>
              <a:t>Pfizer</a:t>
            </a:r>
            <a:r>
              <a:rPr lang="cs-CZ" sz="3000" b="1"/>
              <a:t> </a:t>
            </a:r>
            <a:r>
              <a:rPr lang="cs-CZ" sz="3000">
                <a:latin typeface="Gill Sans MT"/>
                <a:ea typeface="MS Mincho" pitchFamily="49" charset="-128"/>
              </a:rPr>
              <a:t>and the Chinese drug maker </a:t>
            </a:r>
            <a:r>
              <a:rPr lang="cs-CZ" sz="3000" b="1">
                <a:latin typeface="Gill Sans MT"/>
                <a:ea typeface="MS Mincho" pitchFamily="49" charset="-128"/>
              </a:rPr>
              <a:t>Fosun Pharma</a:t>
            </a:r>
            <a:r>
              <a:rPr lang="cs-CZ" sz="3000">
                <a:latin typeface="Gill Sans MT"/>
                <a:ea typeface="MS Mincho" pitchFamily="49" charset="-128"/>
              </a:rPr>
              <a:t> to develop an mRNA vaccine.</a:t>
            </a:r>
          </a:p>
          <a:p>
            <a:pPr algn="just"/>
            <a:r>
              <a:rPr lang="cs-CZ" sz="3000">
                <a:latin typeface="Gill Sans MT"/>
                <a:ea typeface="MS Mincho" pitchFamily="49" charset="-128"/>
              </a:rPr>
              <a:t>(</a:t>
            </a:r>
            <a:r>
              <a:rPr lang="cs-CZ" sz="3000">
                <a:solidFill>
                  <a:srgbClr val="F32B4C"/>
                </a:solidFill>
              </a:rPr>
              <a:t>Comirnaty</a:t>
            </a:r>
            <a:r>
              <a:rPr lang="cs-CZ" sz="3000"/>
              <a:t>; </a:t>
            </a:r>
            <a:r>
              <a:rPr lang="cs-CZ" sz="3000">
                <a:latin typeface="Gill Sans MT"/>
                <a:ea typeface="MS Mincho" pitchFamily="49" charset="-128"/>
              </a:rPr>
              <a:t>TOZINAMERAN)</a:t>
            </a:r>
          </a:p>
        </p:txBody>
      </p:sp>
      <p:pic>
        <p:nvPicPr>
          <p:cNvPr id="73738" name="Obrázek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9" name="TextovéPole 2"/>
          <p:cNvSpPr txBox="1">
            <a:spLocks noChangeArrowheads="1"/>
          </p:cNvSpPr>
          <p:nvPr/>
        </p:nvSpPr>
        <p:spPr bwMode="auto">
          <a:xfrm>
            <a:off x="4173538" y="5045075"/>
            <a:ext cx="4387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C00000"/>
                </a:solidFill>
                <a:latin typeface="Gill Sans MT"/>
              </a:rPr>
              <a:t>Urgur Sahin &amp; Őzlem Türeci </a:t>
            </a:r>
            <a:endParaRPr lang="cs-CZ" sz="2400">
              <a:solidFill>
                <a:srgbClr val="C00000"/>
              </a:solidFill>
              <a:latin typeface="Gill Sans MT"/>
            </a:endParaRPr>
          </a:p>
        </p:txBody>
      </p:sp>
      <p:grpSp>
        <p:nvGrpSpPr>
          <p:cNvPr id="73740" name="Skupina 14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73742" name="Obrázek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43" name="Obrázek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3741" name="Obrázek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Obrázek 1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b="3412"/>
          <a:stretch>
            <a:fillRect/>
          </a:stretch>
        </p:blipFill>
        <p:spPr bwMode="auto">
          <a:xfrm>
            <a:off x="0" y="2457450"/>
            <a:ext cx="4619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0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pic>
        <p:nvPicPr>
          <p:cNvPr id="75783" name="Obrázek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0" y="1465263"/>
            <a:ext cx="267017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Obrázek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6425" y="1404938"/>
            <a:ext cx="451167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5" name="Obdélník 19"/>
          <p:cNvSpPr>
            <a:spLocks noChangeArrowheads="1"/>
          </p:cNvSpPr>
          <p:nvPr/>
        </p:nvSpPr>
        <p:spPr bwMode="auto">
          <a:xfrm>
            <a:off x="323850" y="2457450"/>
            <a:ext cx="834707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3000" b="1">
                <a:latin typeface="Gill Sans MT"/>
                <a:ea typeface="MS Mincho" pitchFamily="49" charset="-128"/>
              </a:rPr>
              <a:t>Moderna</a:t>
            </a:r>
            <a:r>
              <a:rPr lang="cs-CZ" sz="3000">
                <a:latin typeface="Gill Sans MT"/>
                <a:ea typeface="MS Mincho" pitchFamily="49" charset="-128"/>
              </a:rPr>
              <a:t> develop</a:t>
            </a:r>
            <a:r>
              <a:rPr lang="cs-CZ" sz="3000">
                <a:latin typeface="Gill Sans MT"/>
              </a:rPr>
              <a:t>ed</a:t>
            </a:r>
            <a:r>
              <a:rPr lang="cs-CZ" sz="3000">
                <a:latin typeface="Gill Sans MT"/>
                <a:ea typeface="MS Mincho" pitchFamily="49" charset="-128"/>
              </a:rPr>
              <a:t> vaccines based on messenger RNA (mRNA) to produce viral proteins in the body. (mRNA-1273)</a:t>
            </a:r>
          </a:p>
          <a:p>
            <a:pPr algn="ctr"/>
            <a:r>
              <a:rPr lang="cs-CZ" sz="4000">
                <a:solidFill>
                  <a:srgbClr val="FF0000"/>
                </a:solidFill>
                <a:latin typeface="Gill Sans MT"/>
                <a:ea typeface="MS Mincho" pitchFamily="49" charset="-128"/>
              </a:rPr>
              <a:t>SPIKEVAX</a:t>
            </a:r>
          </a:p>
        </p:txBody>
      </p:sp>
      <p:pic>
        <p:nvPicPr>
          <p:cNvPr id="75786" name="Obrázek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7" name="TextovéPole 16"/>
          <p:cNvSpPr txBox="1">
            <a:spLocks noChangeArrowheads="1"/>
          </p:cNvSpPr>
          <p:nvPr/>
        </p:nvSpPr>
        <p:spPr bwMode="auto">
          <a:xfrm>
            <a:off x="5768975" y="5446713"/>
            <a:ext cx="24526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2600" b="1">
                <a:solidFill>
                  <a:srgbClr val="C00000"/>
                </a:solidFill>
                <a:latin typeface="Gill Sans MT"/>
              </a:rPr>
              <a:t>Derrick Rossi</a:t>
            </a:r>
            <a:endParaRPr lang="cs-CZ" sz="2600">
              <a:solidFill>
                <a:srgbClr val="C00000"/>
              </a:solidFill>
              <a:latin typeface="Gill Sans MT"/>
            </a:endParaRPr>
          </a:p>
        </p:txBody>
      </p:sp>
      <p:grpSp>
        <p:nvGrpSpPr>
          <p:cNvPr id="75788" name="Skupina 14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75790" name="Obrázek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91" name="Obrázek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5789" name="Obrázek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19460" name="Obráze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2800" y="501650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Obrázek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1303338"/>
            <a:ext cx="49149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Obrázek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24538" y="6086475"/>
            <a:ext cx="32591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Obdélník 7"/>
          <p:cNvSpPr>
            <a:spLocks noChangeArrowheads="1"/>
          </p:cNvSpPr>
          <p:nvPr/>
        </p:nvSpPr>
        <p:spPr bwMode="auto">
          <a:xfrm>
            <a:off x="155575" y="5716588"/>
            <a:ext cx="575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Zdroj: https://onemocneni-aktualne.mzcr.cz/covid-19</a:t>
            </a:r>
          </a:p>
        </p:txBody>
      </p:sp>
      <p:pic>
        <p:nvPicPr>
          <p:cNvPr id="19466" name="Obrázek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7588" y="133350"/>
            <a:ext cx="16637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Obrázek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738" y="2143125"/>
            <a:ext cx="89916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7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571500" y="1303338"/>
            <a:ext cx="8389938" cy="306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4500" b="1">
                <a:solidFill>
                  <a:srgbClr val="ED09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/>
              </a:rPr>
              <a:t>Viral Vector Vaccines (19x)</a:t>
            </a:r>
          </a:p>
          <a:p>
            <a:pPr>
              <a:defRPr/>
            </a:pPr>
            <a:endParaRPr lang="cs-CZ" sz="2500">
              <a:solidFill>
                <a:srgbClr val="ED092F"/>
              </a:solidFill>
              <a:latin typeface="Calibri Light" pitchFamily="34" charset="0"/>
            </a:endParaRPr>
          </a:p>
          <a:p>
            <a:pPr>
              <a:defRPr/>
            </a:pPr>
            <a:endParaRPr lang="cs-CZ" sz="2500">
              <a:solidFill>
                <a:srgbClr val="ED092F"/>
              </a:solidFill>
              <a:latin typeface="Calibri Light" pitchFamily="34" charset="0"/>
            </a:endParaRPr>
          </a:p>
          <a:p>
            <a:pPr>
              <a:defRPr/>
            </a:pPr>
            <a:endParaRPr lang="cs-CZ" sz="2500">
              <a:latin typeface="Calibri Light" pitchFamily="34" charset="0"/>
            </a:endParaRPr>
          </a:p>
          <a:p>
            <a:pPr>
              <a:defRPr/>
            </a:pPr>
            <a:r>
              <a:rPr lang="cs-CZ" sz="2500">
                <a:latin typeface="Calibri Light" pitchFamily="34" charset="0"/>
              </a:rPr>
              <a:t/>
            </a:r>
            <a:br>
              <a:rPr lang="cs-CZ" sz="2500">
                <a:latin typeface="Calibri Light" pitchFamily="34" charset="0"/>
              </a:rPr>
            </a:br>
            <a:r>
              <a:rPr lang="cs-CZ" sz="2500">
                <a:latin typeface="Calibri Light" pitchFamily="34" charset="0"/>
              </a:rPr>
              <a:t/>
            </a:r>
            <a:br>
              <a:rPr lang="cs-CZ" sz="2500">
                <a:latin typeface="Calibri Light" pitchFamily="34" charset="0"/>
              </a:rPr>
            </a:br>
            <a:endParaRPr lang="cs-CZ" sz="2500">
              <a:latin typeface="Calibri Light" pitchFamily="34" charset="0"/>
            </a:endParaRPr>
          </a:p>
        </p:txBody>
      </p:sp>
      <p:pic>
        <p:nvPicPr>
          <p:cNvPr id="77830" name="Picture 4" descr="https://static01.nyt.com/newsgraphics/2020/06/10/coronavirus-vaccine-tracker/158ef548e8de23a6931284e8d0b9f740f0f80aab/viral-6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413" y="2292350"/>
            <a:ext cx="6323012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Obrázek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7832" name="Skupina 9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77834" name="Obrázek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5" name="Obrázek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7833" name="Obrázek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ázek 1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b="3412"/>
          <a:stretch>
            <a:fillRect/>
          </a:stretch>
        </p:blipFill>
        <p:spPr bwMode="auto">
          <a:xfrm>
            <a:off x="0" y="2416175"/>
            <a:ext cx="4662488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sp>
        <p:nvSpPr>
          <p:cNvPr id="79878" name="Obdélník 9"/>
          <p:cNvSpPr>
            <a:spLocks noChangeArrowheads="1"/>
          </p:cNvSpPr>
          <p:nvPr/>
        </p:nvSpPr>
        <p:spPr bwMode="auto">
          <a:xfrm>
            <a:off x="338138" y="2044700"/>
            <a:ext cx="8080375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400">
                <a:latin typeface="Gill Sans MT"/>
              </a:rPr>
              <a:t>A vaccine in development by the British-Swedish company </a:t>
            </a:r>
            <a:r>
              <a:rPr lang="cs-CZ" sz="2400" b="1">
                <a:latin typeface="Gill Sans MT"/>
              </a:rPr>
              <a:t>AstraZeneca</a:t>
            </a:r>
            <a:r>
              <a:rPr lang="cs-CZ" sz="2400">
                <a:latin typeface="Gill Sans MT"/>
              </a:rPr>
              <a:t> and the </a:t>
            </a:r>
            <a:r>
              <a:rPr lang="cs-CZ" sz="2400" b="1">
                <a:latin typeface="Gill Sans MT"/>
              </a:rPr>
              <a:t>University of Oxford</a:t>
            </a:r>
            <a:r>
              <a:rPr lang="cs-CZ" sz="2400">
                <a:latin typeface="Gill Sans MT"/>
              </a:rPr>
              <a:t> is based on a chimpanzee adenovirus called </a:t>
            </a:r>
            <a:r>
              <a:rPr lang="cs-CZ" sz="2400" b="1">
                <a:solidFill>
                  <a:srgbClr val="C00000"/>
                </a:solidFill>
                <a:latin typeface="Gill Sans MT"/>
              </a:rPr>
              <a:t>ChAdOx1</a:t>
            </a:r>
            <a:r>
              <a:rPr lang="cs-CZ" sz="2400">
                <a:solidFill>
                  <a:srgbClr val="C00000"/>
                </a:solidFill>
                <a:latin typeface="Gill Sans MT"/>
              </a:rPr>
              <a:t>.</a:t>
            </a:r>
            <a:r>
              <a:rPr lang="cs-CZ" sz="2400">
                <a:latin typeface="Gill Sans MT"/>
              </a:rPr>
              <a:t> </a:t>
            </a:r>
          </a:p>
          <a:p>
            <a:pPr algn="just"/>
            <a:endParaRPr lang="cs-CZ" sz="2400">
              <a:latin typeface="Gill Sans MT"/>
            </a:endParaRPr>
          </a:p>
          <a:p>
            <a:pPr algn="just"/>
            <a:r>
              <a:rPr lang="cs-CZ" sz="2400">
                <a:latin typeface="Gill Sans MT"/>
              </a:rPr>
              <a:t>(AZD1222;  </a:t>
            </a:r>
            <a:r>
              <a:rPr lang="cs-CZ" sz="2400" b="1">
                <a:solidFill>
                  <a:srgbClr val="C00000"/>
                </a:solidFill>
                <a:latin typeface="Gill Sans MT"/>
              </a:rPr>
              <a:t>Vaxzevria</a:t>
            </a:r>
            <a:r>
              <a:rPr lang="cs-CZ" sz="2400">
                <a:latin typeface="Gill Sans MT"/>
              </a:rPr>
              <a:t>)</a:t>
            </a:r>
          </a:p>
          <a:p>
            <a:pPr algn="just"/>
            <a:endParaRPr lang="cs-CZ" sz="2400">
              <a:solidFill>
                <a:srgbClr val="FF0000"/>
              </a:solidFill>
              <a:latin typeface="Gill Sans MT"/>
            </a:endParaRPr>
          </a:p>
          <a:p>
            <a:pPr algn="just"/>
            <a:r>
              <a:rPr lang="cs-CZ" sz="2400">
                <a:latin typeface="Gill Sans MT"/>
              </a:rPr>
              <a:t>Replication-deficient </a:t>
            </a:r>
            <a:r>
              <a:rPr lang="cs-CZ" sz="2400" b="1">
                <a:latin typeface="Gill Sans MT"/>
              </a:rPr>
              <a:t>siamian adenovirus vector</a:t>
            </a:r>
            <a:r>
              <a:rPr lang="cs-CZ" sz="2400">
                <a:latin typeface="Gill Sans MT"/>
              </a:rPr>
              <a:t> containg full lenght codon-optimized coding sequence of</a:t>
            </a:r>
            <a:r>
              <a:rPr lang="cs-CZ" sz="2400" b="1">
                <a:latin typeface="Gill Sans MT"/>
              </a:rPr>
              <a:t> SARS-CoV-2 spike S protein + tissue plasminogen activator (tPA) </a:t>
            </a:r>
            <a:r>
              <a:rPr lang="cs-CZ" sz="2400">
                <a:latin typeface="Gill Sans MT"/>
              </a:rPr>
              <a:t>leader sequence</a:t>
            </a:r>
          </a:p>
          <a:p>
            <a:pPr algn="just"/>
            <a:endParaRPr lang="cs-CZ" sz="3000">
              <a:solidFill>
                <a:srgbClr val="FF0000"/>
              </a:solidFill>
              <a:latin typeface="Gill Sans MT"/>
            </a:endParaRPr>
          </a:p>
          <a:p>
            <a:pPr algn="just">
              <a:buFont typeface="Arial" charset="0"/>
              <a:buChar char="•"/>
            </a:pPr>
            <a:endParaRPr lang="cs-CZ" sz="2500">
              <a:latin typeface="Gill Sans MT"/>
            </a:endParaRPr>
          </a:p>
          <a:p>
            <a:endParaRPr lang="cs-CZ">
              <a:latin typeface="Calibri" pitchFamily="34" charset="0"/>
            </a:endParaRPr>
          </a:p>
          <a:p>
            <a:endParaRPr lang="cs-CZ">
              <a:latin typeface="Calibri" pitchFamily="34" charset="0"/>
            </a:endParaRPr>
          </a:p>
        </p:txBody>
      </p:sp>
      <p:pic>
        <p:nvPicPr>
          <p:cNvPr id="79879" name="Obrázek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" y="1020763"/>
            <a:ext cx="259238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Obrázek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9881" name="Skupina 11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79883" name="Obrázek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4" name="Obrázek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9882" name="Obrázek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Obrázek 1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b="3412"/>
          <a:stretch>
            <a:fillRect/>
          </a:stretch>
        </p:blipFill>
        <p:spPr bwMode="auto">
          <a:xfrm>
            <a:off x="0" y="2584450"/>
            <a:ext cx="4486275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4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sp>
        <p:nvSpPr>
          <p:cNvPr id="81927" name="Obdélník 9"/>
          <p:cNvSpPr>
            <a:spLocks noChangeArrowheads="1"/>
          </p:cNvSpPr>
          <p:nvPr/>
        </p:nvSpPr>
        <p:spPr bwMode="auto">
          <a:xfrm>
            <a:off x="365125" y="2557463"/>
            <a:ext cx="7781925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3000" b="1">
                <a:solidFill>
                  <a:srgbClr val="ED092F"/>
                </a:solidFill>
                <a:latin typeface="Gill Sans MT"/>
              </a:rPr>
              <a:t>Sputnik V</a:t>
            </a:r>
            <a:endParaRPr lang="cs-CZ" sz="3000">
              <a:solidFill>
                <a:srgbClr val="ED092F"/>
              </a:solidFill>
              <a:latin typeface="Gill Sans MT"/>
            </a:endParaRPr>
          </a:p>
          <a:p>
            <a:pPr algn="just"/>
            <a:r>
              <a:rPr lang="cs-CZ" sz="2500" b="1">
                <a:latin typeface="Gill Sans MT"/>
              </a:rPr>
              <a:t>Gamaleya Research Institute</a:t>
            </a:r>
            <a:r>
              <a:rPr lang="cs-CZ" sz="2500" b="1"/>
              <a:t> </a:t>
            </a:r>
            <a:r>
              <a:rPr lang="cs-CZ" sz="2500" b="1">
                <a:latin typeface="Gill Sans MT"/>
              </a:rPr>
              <a:t>of Epidemiology &amp; Microbiology</a:t>
            </a:r>
            <a:r>
              <a:rPr lang="cs-CZ" sz="2500" b="1"/>
              <a:t> </a:t>
            </a:r>
            <a:r>
              <a:rPr lang="cs-CZ" sz="2500">
                <a:latin typeface="Gill Sans MT"/>
              </a:rPr>
              <a:t>launched a vaccine named</a:t>
            </a:r>
            <a:r>
              <a:rPr lang="cs-CZ" sz="2500"/>
              <a:t> </a:t>
            </a:r>
            <a:r>
              <a:rPr lang="cs-CZ" sz="2500">
                <a:latin typeface="Gill Sans MT"/>
              </a:rPr>
              <a:t>Gam-Covid-Vac Lyo. It is a combination of two adenoviruses,</a:t>
            </a:r>
            <a:r>
              <a:rPr lang="cs-CZ" sz="2500" b="1">
                <a:latin typeface="Gill Sans MT"/>
              </a:rPr>
              <a:t> Ad5</a:t>
            </a:r>
            <a:r>
              <a:rPr lang="cs-CZ" sz="2500">
                <a:latin typeface="Gill Sans MT"/>
              </a:rPr>
              <a:t> and </a:t>
            </a:r>
            <a:r>
              <a:rPr lang="cs-CZ" sz="2500" b="1">
                <a:latin typeface="Gill Sans MT"/>
              </a:rPr>
              <a:t>Ad26</a:t>
            </a:r>
            <a:r>
              <a:rPr lang="cs-CZ" sz="2500">
                <a:latin typeface="Gill Sans MT"/>
              </a:rPr>
              <a:t>, both engineered with a coronavirus </a:t>
            </a:r>
            <a:r>
              <a:rPr lang="cs-CZ" sz="2500" b="1">
                <a:latin typeface="Gill Sans MT"/>
              </a:rPr>
              <a:t>spike S</a:t>
            </a:r>
            <a:r>
              <a:rPr lang="cs-CZ" sz="2500"/>
              <a:t> </a:t>
            </a:r>
            <a:r>
              <a:rPr lang="cs-CZ" sz="2500">
                <a:latin typeface="Gill Sans MT"/>
              </a:rPr>
              <a:t>gene.</a:t>
            </a:r>
          </a:p>
          <a:p>
            <a:pPr algn="just"/>
            <a:r>
              <a:rPr lang="cs-CZ" sz="2500">
                <a:latin typeface="Gill Sans MT"/>
              </a:rPr>
              <a:t> </a:t>
            </a:r>
          </a:p>
          <a:p>
            <a:endParaRPr lang="cs-CZ">
              <a:latin typeface="Calibri" pitchFamily="34" charset="0"/>
            </a:endParaRPr>
          </a:p>
        </p:txBody>
      </p:sp>
      <p:pic>
        <p:nvPicPr>
          <p:cNvPr id="81928" name="Obrázek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700" y="1203325"/>
            <a:ext cx="35020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Obrázek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30" name="Skupina 11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81932" name="Obrázek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3" name="Obrázek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1931" name="Obrázek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Obrázek 16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b="3412"/>
          <a:stretch>
            <a:fillRect/>
          </a:stretch>
        </p:blipFill>
        <p:spPr bwMode="auto">
          <a:xfrm>
            <a:off x="0" y="2693988"/>
            <a:ext cx="4371975" cy="416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2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sp>
        <p:nvSpPr>
          <p:cNvPr id="83975" name="Obdélník 9"/>
          <p:cNvSpPr>
            <a:spLocks noChangeArrowheads="1"/>
          </p:cNvSpPr>
          <p:nvPr/>
        </p:nvSpPr>
        <p:spPr bwMode="auto">
          <a:xfrm>
            <a:off x="257175" y="2149475"/>
            <a:ext cx="840105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500" b="1">
                <a:latin typeface="Gill Sans MT"/>
              </a:rPr>
              <a:t>Janssen Pharmaceutica</a:t>
            </a:r>
          </a:p>
          <a:p>
            <a:pPr algn="just"/>
            <a:endParaRPr lang="cs-CZ" sz="2500">
              <a:latin typeface="Gill Sans MT"/>
            </a:endParaRPr>
          </a:p>
          <a:p>
            <a:pPr algn="just"/>
            <a:r>
              <a:rPr lang="cs-CZ" sz="2500" b="1">
                <a:latin typeface="Gill Sans MT"/>
              </a:rPr>
              <a:t>Beth Israel Deaconess Medical Center</a:t>
            </a:r>
            <a:r>
              <a:rPr lang="cs-CZ" sz="2500">
                <a:latin typeface="Gill Sans MT"/>
              </a:rPr>
              <a:t> in Boston developed a method for making vaccines out of a virus called Adenorivus 26</a:t>
            </a:r>
            <a:r>
              <a:rPr lang="cs-CZ" sz="2500"/>
              <a:t> (</a:t>
            </a:r>
            <a:r>
              <a:rPr lang="cs-CZ" sz="2500" b="1">
                <a:latin typeface="Gill Sans MT"/>
              </a:rPr>
              <a:t>Ad26</a:t>
            </a:r>
            <a:r>
              <a:rPr lang="cs-CZ" sz="2500" b="1"/>
              <a:t>)</a:t>
            </a:r>
            <a:r>
              <a:rPr lang="cs-CZ" sz="2500"/>
              <a:t>, 2010.</a:t>
            </a:r>
            <a:r>
              <a:rPr lang="cs-CZ" sz="2500">
                <a:latin typeface="Gill Sans MT"/>
              </a:rPr>
              <a:t> </a:t>
            </a:r>
            <a:r>
              <a:rPr lang="cs-CZ" sz="2500" b="1">
                <a:latin typeface="Gill Sans MT"/>
              </a:rPr>
              <a:t>Johnson &amp; Johnson</a:t>
            </a:r>
            <a:r>
              <a:rPr lang="cs-CZ" sz="2500">
                <a:latin typeface="Gill Sans MT"/>
              </a:rPr>
              <a:t> developed vaccines for </a:t>
            </a:r>
            <a:r>
              <a:rPr lang="cs-CZ" sz="2500" b="1">
                <a:solidFill>
                  <a:srgbClr val="ED092F"/>
                </a:solidFill>
                <a:latin typeface="Gill Sans MT"/>
              </a:rPr>
              <a:t>Ebola</a:t>
            </a:r>
            <a:r>
              <a:rPr lang="cs-CZ" sz="2500">
                <a:latin typeface="Gill Sans MT"/>
              </a:rPr>
              <a:t> and other diseases with </a:t>
            </a:r>
            <a:r>
              <a:rPr lang="cs-CZ" sz="2500" b="1">
                <a:latin typeface="Gill Sans MT"/>
              </a:rPr>
              <a:t>Ad26</a:t>
            </a:r>
            <a:r>
              <a:rPr lang="cs-CZ" sz="2500">
                <a:latin typeface="Gill Sans MT"/>
              </a:rPr>
              <a:t> </a:t>
            </a:r>
            <a:r>
              <a:rPr lang="cs-CZ" sz="2500"/>
              <a:t>– </a:t>
            </a:r>
            <a:r>
              <a:rPr lang="cs-CZ" sz="2500">
                <a:latin typeface="Gill Sans MT"/>
              </a:rPr>
              <a:t>for </a:t>
            </a:r>
            <a:r>
              <a:rPr lang="cs-CZ" sz="2500" b="1">
                <a:solidFill>
                  <a:srgbClr val="ED092F"/>
                </a:solidFill>
                <a:latin typeface="Gill Sans MT"/>
              </a:rPr>
              <a:t>Covid-19</a:t>
            </a:r>
          </a:p>
          <a:p>
            <a:pPr algn="just"/>
            <a:r>
              <a:rPr lang="cs-CZ" sz="2500">
                <a:latin typeface="Gill Sans MT"/>
              </a:rPr>
              <a:t>(</a:t>
            </a:r>
            <a:r>
              <a:rPr lang="cs-CZ" sz="2500" b="1">
                <a:latin typeface="Gill Sans MT"/>
              </a:rPr>
              <a:t>Ad2b.CoV2.S</a:t>
            </a:r>
            <a:r>
              <a:rPr lang="cs-CZ" sz="2500">
                <a:latin typeface="Gill Sans MT"/>
              </a:rPr>
              <a:t>)</a:t>
            </a:r>
          </a:p>
          <a:p>
            <a:endParaRPr lang="cs-CZ">
              <a:latin typeface="Calibri" pitchFamily="34" charset="0"/>
            </a:endParaRPr>
          </a:p>
        </p:txBody>
      </p:sp>
      <p:pic>
        <p:nvPicPr>
          <p:cNvPr id="83976" name="Obrázek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3" y="1243013"/>
            <a:ext cx="25098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Obrázek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1143000"/>
            <a:ext cx="28495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Obrázek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3979" name="Skupina 12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83981" name="Obrázek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82" name="Obrázek 1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3980" name="Obrázek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19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231775" y="1303338"/>
            <a:ext cx="8782050" cy="2957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800" b="1">
                <a:solidFill>
                  <a:srgbClr val="ED09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/>
              </a:rPr>
              <a:t>Protein-Based Vaccines (3x; 42x)</a:t>
            </a:r>
          </a:p>
          <a:p>
            <a:pPr>
              <a:defRPr/>
            </a:pPr>
            <a:endParaRPr lang="cs-CZ" sz="2500">
              <a:latin typeface="Calibri Light" pitchFamily="34" charset="0"/>
            </a:endParaRPr>
          </a:p>
          <a:p>
            <a:pPr>
              <a:defRPr/>
            </a:pPr>
            <a:endParaRPr lang="cs-CZ" sz="2500">
              <a:latin typeface="Calibri Light" pitchFamily="34" charset="0"/>
            </a:endParaRPr>
          </a:p>
          <a:p>
            <a:pPr>
              <a:defRPr/>
            </a:pPr>
            <a:endParaRPr lang="cs-CZ" sz="2500">
              <a:latin typeface="Calibri Light" pitchFamily="34" charset="0"/>
            </a:endParaRPr>
          </a:p>
          <a:p>
            <a:pPr>
              <a:defRPr/>
            </a:pPr>
            <a:r>
              <a:rPr lang="cs-CZ" sz="2500">
                <a:latin typeface="Calibri Light" pitchFamily="34" charset="0"/>
              </a:rPr>
              <a:t/>
            </a:r>
            <a:br>
              <a:rPr lang="cs-CZ" sz="2500">
                <a:latin typeface="Calibri Light" pitchFamily="34" charset="0"/>
              </a:rPr>
            </a:br>
            <a:r>
              <a:rPr lang="cs-CZ" sz="2500">
                <a:latin typeface="Calibri Light" pitchFamily="34" charset="0"/>
              </a:rPr>
              <a:t/>
            </a:r>
            <a:br>
              <a:rPr lang="cs-CZ" sz="2500">
                <a:latin typeface="Calibri Light" pitchFamily="34" charset="0"/>
              </a:rPr>
            </a:br>
            <a:endParaRPr lang="cs-CZ" sz="2500">
              <a:latin typeface="Calibri Light" pitchFamily="34" charset="0"/>
            </a:endParaRPr>
          </a:p>
        </p:txBody>
      </p:sp>
      <p:pic>
        <p:nvPicPr>
          <p:cNvPr id="86022" name="Picture 2" descr="https://static01.nyt.com/newsgraphics/2020/06/10/coronavirus-vaccine-tracker/158ef548e8de23a6931284e8d0b9f740f0f80aab/protein-6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325" y="2292350"/>
            <a:ext cx="66849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Obrázek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Obrázek 14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182563" y="5572125"/>
            <a:ext cx="11207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Obrázek 15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7693025" y="5572125"/>
            <a:ext cx="1119188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Obrázek 16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3938588" y="5572125"/>
            <a:ext cx="11191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6027" name="Skupina 12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86029" name="Obrázek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0" name="Obrázek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6028" name="Obrázek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Obrázek 16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b="3412"/>
          <a:stretch>
            <a:fillRect/>
          </a:stretch>
        </p:blipFill>
        <p:spPr bwMode="auto">
          <a:xfrm>
            <a:off x="0" y="2154238"/>
            <a:ext cx="4937125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68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sp>
        <p:nvSpPr>
          <p:cNvPr id="88071" name="Obdélník 9"/>
          <p:cNvSpPr>
            <a:spLocks noChangeArrowheads="1"/>
          </p:cNvSpPr>
          <p:nvPr/>
        </p:nvSpPr>
        <p:spPr bwMode="auto">
          <a:xfrm>
            <a:off x="739775" y="2863850"/>
            <a:ext cx="7054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.</a:t>
            </a:r>
          </a:p>
          <a:p>
            <a:r>
              <a:rPr lang="cs-CZ">
                <a:latin typeface="Calibri" pitchFamily="34" charset="0"/>
              </a:rPr>
              <a:t> </a:t>
            </a:r>
          </a:p>
          <a:p>
            <a:endParaRPr lang="cs-CZ">
              <a:latin typeface="Calibri" pitchFamily="34" charset="0"/>
            </a:endParaRPr>
          </a:p>
          <a:p>
            <a:endParaRPr lang="cs-CZ">
              <a:latin typeface="Calibri" pitchFamily="34" charset="0"/>
            </a:endParaRPr>
          </a:p>
        </p:txBody>
      </p:sp>
      <p:sp>
        <p:nvSpPr>
          <p:cNvPr id="88072" name="Obdélník 15"/>
          <p:cNvSpPr>
            <a:spLocks noChangeArrowheads="1"/>
          </p:cNvSpPr>
          <p:nvPr/>
        </p:nvSpPr>
        <p:spPr bwMode="auto">
          <a:xfrm>
            <a:off x="346075" y="1773238"/>
            <a:ext cx="8253413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cs-CZ" sz="2200" b="1">
                <a:solidFill>
                  <a:srgbClr val="ED092F"/>
                </a:solidFill>
                <a:latin typeface="Gill Sans MT"/>
              </a:rPr>
              <a:t>(Praha Vaccines), Novavax CZ</a:t>
            </a:r>
            <a:endParaRPr lang="cs-CZ" sz="2200" b="1">
              <a:solidFill>
                <a:srgbClr val="ED092F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endParaRPr lang="cs-CZ" sz="2200" b="1"/>
          </a:p>
          <a:p>
            <a:pPr marL="342900" indent="-342900" algn="just">
              <a:buFont typeface="Arial" charset="0"/>
              <a:buChar char="•"/>
            </a:pPr>
            <a:r>
              <a:rPr lang="cs-CZ" sz="2200" b="1">
                <a:latin typeface="Gill Sans MT"/>
              </a:rPr>
              <a:t>Novavax</a:t>
            </a:r>
            <a:r>
              <a:rPr lang="cs-CZ" sz="2200">
                <a:latin typeface="Gill Sans MT"/>
              </a:rPr>
              <a:t> </a:t>
            </a:r>
            <a:r>
              <a:rPr lang="cs-CZ" sz="2200" b="1"/>
              <a:t>(MD, USA)</a:t>
            </a:r>
            <a:r>
              <a:rPr lang="cs-CZ" sz="2200">
                <a:latin typeface="Gill Sans MT"/>
              </a:rPr>
              <a:t> created the COVID-19 vaccine candidates using its recombinant protein nanoparticle technology platform to generate antigens derived from the coronavirus spike (S) protein </a:t>
            </a:r>
            <a:r>
              <a:rPr lang="cs-CZ" sz="2200" b="1">
                <a:latin typeface="Gill Sans MT"/>
              </a:rPr>
              <a:t>expressed stabily in a baculovirus system (insect cells).</a:t>
            </a:r>
            <a:r>
              <a:rPr lang="cs-CZ" sz="2200">
                <a:latin typeface="Gill Sans MT"/>
              </a:rPr>
              <a:t> Novavax uses proprietary </a:t>
            </a:r>
            <a:r>
              <a:rPr lang="cs-CZ" sz="2200" b="1">
                <a:latin typeface="Gill Sans MT"/>
              </a:rPr>
              <a:t>saponin-based Matrix-M adjuvant</a:t>
            </a:r>
            <a:r>
              <a:rPr lang="cs-CZ" sz="2200">
                <a:latin typeface="Gill Sans MT"/>
              </a:rPr>
              <a:t> with its COVID-19 vaccine to enhance  immune responses </a:t>
            </a:r>
            <a:r>
              <a:rPr lang="cs-CZ" sz="2200" b="1">
                <a:latin typeface="Gill Sans MT"/>
              </a:rPr>
              <a:t>(presentation in local lymph nodes)</a:t>
            </a:r>
            <a:r>
              <a:rPr lang="cs-CZ" sz="2200">
                <a:latin typeface="Gill Sans MT"/>
              </a:rPr>
              <a:t>. Sweden, Czech Republic - Bohumil/Jevany), Germany. </a:t>
            </a:r>
            <a:r>
              <a:rPr lang="cs-CZ" sz="2200" b="1">
                <a:latin typeface="Gill Sans MT"/>
              </a:rPr>
              <a:t>					</a:t>
            </a:r>
          </a:p>
          <a:p>
            <a:pPr marL="342900" indent="-342900" algn="r"/>
            <a:r>
              <a:rPr lang="cs-CZ" sz="3000" b="1">
                <a:solidFill>
                  <a:srgbClr val="FF0000"/>
                </a:solidFill>
                <a:latin typeface="Gill Sans MT"/>
              </a:rPr>
              <a:t>NUVAXOVID</a:t>
            </a:r>
          </a:p>
        </p:txBody>
      </p:sp>
      <p:pic>
        <p:nvPicPr>
          <p:cNvPr id="88073" name="Obrázek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8" y="925513"/>
            <a:ext cx="2452687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Obrázek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8075" name="Skupina 12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88077" name="Obrázek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8" name="Obrázek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8076" name="Obrázek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1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b="3412"/>
          <a:stretch>
            <a:fillRect/>
          </a:stretch>
        </p:blipFill>
        <p:spPr bwMode="auto">
          <a:xfrm>
            <a:off x="0" y="2435225"/>
            <a:ext cx="46418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6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sp>
        <p:nvSpPr>
          <p:cNvPr id="90119" name="Obdélník 9"/>
          <p:cNvSpPr>
            <a:spLocks noChangeArrowheads="1"/>
          </p:cNvSpPr>
          <p:nvPr/>
        </p:nvSpPr>
        <p:spPr bwMode="auto">
          <a:xfrm>
            <a:off x="739775" y="2863850"/>
            <a:ext cx="7054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.</a:t>
            </a:r>
          </a:p>
          <a:p>
            <a:r>
              <a:rPr lang="cs-CZ">
                <a:latin typeface="Calibri" pitchFamily="34" charset="0"/>
              </a:rPr>
              <a:t> </a:t>
            </a:r>
          </a:p>
          <a:p>
            <a:endParaRPr lang="cs-CZ">
              <a:latin typeface="Calibri" pitchFamily="34" charset="0"/>
            </a:endParaRPr>
          </a:p>
          <a:p>
            <a:endParaRPr lang="cs-CZ">
              <a:latin typeface="Calibri" pitchFamily="34" charset="0"/>
            </a:endParaRPr>
          </a:p>
        </p:txBody>
      </p:sp>
      <p:sp>
        <p:nvSpPr>
          <p:cNvPr id="90120" name="Obdélník 16"/>
          <p:cNvSpPr>
            <a:spLocks noChangeArrowheads="1"/>
          </p:cNvSpPr>
          <p:nvPr/>
        </p:nvSpPr>
        <p:spPr bwMode="auto">
          <a:xfrm>
            <a:off x="490538" y="2436813"/>
            <a:ext cx="79295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500" b="1">
                <a:solidFill>
                  <a:srgbClr val="ED092F"/>
                </a:solidFill>
                <a:latin typeface="Gill Sans MT"/>
              </a:rPr>
              <a:t>EpiVacCorona</a:t>
            </a:r>
            <a:r>
              <a:rPr lang="en-US" sz="2500">
                <a:latin typeface="Gill Sans MT"/>
              </a:rPr>
              <a:t> </a:t>
            </a:r>
            <a:r>
              <a:rPr lang="cs-CZ" sz="2500"/>
              <a:t>- </a:t>
            </a:r>
            <a:r>
              <a:rPr lang="en-US" sz="2500">
                <a:latin typeface="Gill Sans MT"/>
              </a:rPr>
              <a:t>coronavirus vaccine</a:t>
            </a:r>
            <a:r>
              <a:rPr lang="cs-CZ" sz="2500"/>
              <a:t>, </a:t>
            </a:r>
            <a:r>
              <a:rPr lang="cs-CZ" sz="2500">
                <a:latin typeface="Gill Sans MT"/>
              </a:rPr>
              <a:t>VECTOR Koltsevo</a:t>
            </a:r>
          </a:p>
        </p:txBody>
      </p:sp>
      <p:pic>
        <p:nvPicPr>
          <p:cNvPr id="90121" name="Obrázek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538" y="1387475"/>
            <a:ext cx="28559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2" name="Obrázek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0123" name="Skupina 12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90125" name="Obrázek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26" name="Obrázek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0124" name="Obrázek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Obrázek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b="3412"/>
          <a:stretch>
            <a:fillRect/>
          </a:stretch>
        </p:blipFill>
        <p:spPr bwMode="auto">
          <a:xfrm>
            <a:off x="0" y="2154238"/>
            <a:ext cx="4937125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sp>
        <p:nvSpPr>
          <p:cNvPr id="92167" name="Obdélník 9"/>
          <p:cNvSpPr>
            <a:spLocks noChangeArrowheads="1"/>
          </p:cNvSpPr>
          <p:nvPr/>
        </p:nvSpPr>
        <p:spPr bwMode="auto">
          <a:xfrm>
            <a:off x="739775" y="2863850"/>
            <a:ext cx="7054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.</a:t>
            </a:r>
          </a:p>
          <a:p>
            <a:r>
              <a:rPr lang="cs-CZ">
                <a:latin typeface="Calibri" pitchFamily="34" charset="0"/>
              </a:rPr>
              <a:t> </a:t>
            </a:r>
          </a:p>
          <a:p>
            <a:endParaRPr lang="cs-CZ">
              <a:latin typeface="Calibri" pitchFamily="34" charset="0"/>
            </a:endParaRPr>
          </a:p>
          <a:p>
            <a:endParaRPr lang="cs-CZ">
              <a:latin typeface="Calibri" pitchFamily="34" charset="0"/>
            </a:endParaRPr>
          </a:p>
        </p:txBody>
      </p:sp>
      <p:sp>
        <p:nvSpPr>
          <p:cNvPr id="92168" name="Obdélník 15"/>
          <p:cNvSpPr>
            <a:spLocks noChangeArrowheads="1"/>
          </p:cNvSpPr>
          <p:nvPr/>
        </p:nvSpPr>
        <p:spPr bwMode="auto">
          <a:xfrm>
            <a:off x="534988" y="2387600"/>
            <a:ext cx="79565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cs-CZ" sz="2500" b="1">
              <a:latin typeface="Calibri Light" pitchFamily="34" charset="0"/>
            </a:endParaRPr>
          </a:p>
          <a:p>
            <a:pPr algn="just"/>
            <a:r>
              <a:rPr lang="cs-CZ" sz="2500">
                <a:latin typeface="Gill Sans MT"/>
              </a:rPr>
              <a:t>In addition to their mRNA vaccine, </a:t>
            </a:r>
            <a:r>
              <a:rPr lang="cs-CZ" sz="2500" b="1">
                <a:latin typeface="Gill Sans MT"/>
              </a:rPr>
              <a:t>Sanofi</a:t>
            </a:r>
            <a:r>
              <a:rPr lang="cs-CZ" sz="2500">
                <a:latin typeface="Gill Sans MT"/>
              </a:rPr>
              <a:t> is developing a vaccine based on </a:t>
            </a:r>
            <a:r>
              <a:rPr lang="cs-CZ" sz="2500" b="1">
                <a:latin typeface="Gill Sans MT"/>
              </a:rPr>
              <a:t>viral proteins</a:t>
            </a:r>
            <a:r>
              <a:rPr lang="cs-CZ" sz="2500">
                <a:latin typeface="Gill Sans MT"/>
              </a:rPr>
              <a:t>. They are producing the proteins with engineered viruses that grow </a:t>
            </a:r>
            <a:r>
              <a:rPr lang="cs-CZ" sz="2500" b="1">
                <a:latin typeface="Gill Sans MT"/>
              </a:rPr>
              <a:t>inside insect cells</a:t>
            </a:r>
            <a:r>
              <a:rPr lang="cs-CZ" sz="2500">
                <a:latin typeface="Gill Sans MT"/>
              </a:rPr>
              <a:t>. </a:t>
            </a:r>
            <a:r>
              <a:rPr lang="cs-CZ" sz="2500" b="1">
                <a:latin typeface="Gill Sans MT"/>
              </a:rPr>
              <a:t>GSK</a:t>
            </a:r>
            <a:r>
              <a:rPr lang="cs-CZ" sz="2500">
                <a:latin typeface="Gill Sans MT"/>
              </a:rPr>
              <a:t> will supplement these proteins with </a:t>
            </a:r>
            <a:r>
              <a:rPr lang="cs-CZ" sz="2500" b="1">
                <a:latin typeface="Gill Sans MT"/>
              </a:rPr>
              <a:t>adjuvants</a:t>
            </a:r>
            <a:r>
              <a:rPr lang="cs-CZ" sz="2500">
                <a:latin typeface="Gill Sans MT"/>
              </a:rPr>
              <a:t> that stimulate the immune system. </a:t>
            </a:r>
            <a:r>
              <a:rPr lang="cs-CZ" sz="2500" b="1">
                <a:latin typeface="Gill Sans MT"/>
              </a:rPr>
              <a:t>Phase 3 clinical trial</a:t>
            </a:r>
          </a:p>
        </p:txBody>
      </p:sp>
      <p:pic>
        <p:nvPicPr>
          <p:cNvPr id="92169" name="Obrázek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88" y="1181100"/>
            <a:ext cx="29098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0" name="Obrázek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5688" y="1263650"/>
            <a:ext cx="61436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1" name="Obrázek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172" name="Skupina 14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92174" name="Obrázek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75" name="Obrázek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73" name="Obrázek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Obrázek 16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6113463" y="5213350"/>
            <a:ext cx="10922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Obrázek 1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2111375" y="5253038"/>
            <a:ext cx="1090613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13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377825" y="1262063"/>
            <a:ext cx="8388350" cy="2728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4800" b="1">
                <a:solidFill>
                  <a:srgbClr val="ED09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/>
              </a:rPr>
              <a:t>Whole-Virus Vaccines</a:t>
            </a:r>
            <a:endParaRPr lang="cs-CZ" sz="4800">
              <a:solidFill>
                <a:srgbClr val="ED092F"/>
              </a:solidFill>
              <a:latin typeface="Gill Sans MT"/>
            </a:endParaRPr>
          </a:p>
          <a:p>
            <a:pPr>
              <a:defRPr/>
            </a:pPr>
            <a:endParaRPr lang="cs-CZ" sz="2500">
              <a:latin typeface="Calibri Light" pitchFamily="34" charset="0"/>
            </a:endParaRPr>
          </a:p>
          <a:p>
            <a:pPr>
              <a:defRPr/>
            </a:pPr>
            <a:endParaRPr lang="cs-CZ" sz="2500">
              <a:latin typeface="Calibri Light" pitchFamily="34" charset="0"/>
            </a:endParaRPr>
          </a:p>
          <a:p>
            <a:pPr>
              <a:defRPr/>
            </a:pPr>
            <a:r>
              <a:rPr lang="cs-CZ" sz="2500">
                <a:latin typeface="Calibri Light" pitchFamily="34" charset="0"/>
              </a:rPr>
              <a:t/>
            </a:r>
            <a:br>
              <a:rPr lang="cs-CZ" sz="2500">
                <a:latin typeface="Calibri Light" pitchFamily="34" charset="0"/>
              </a:rPr>
            </a:br>
            <a:r>
              <a:rPr lang="cs-CZ" sz="2500">
                <a:latin typeface="Calibri Light" pitchFamily="34" charset="0"/>
              </a:rPr>
              <a:t/>
            </a:r>
            <a:br>
              <a:rPr lang="cs-CZ" sz="2500">
                <a:latin typeface="Calibri Light" pitchFamily="34" charset="0"/>
              </a:rPr>
            </a:br>
            <a:endParaRPr lang="cs-CZ" sz="2500">
              <a:latin typeface="Calibri Light" pitchFamily="34" charset="0"/>
            </a:endParaRPr>
          </a:p>
        </p:txBody>
      </p:sp>
      <p:pic>
        <p:nvPicPr>
          <p:cNvPr id="94216" name="Obrázek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6225" y="2119313"/>
            <a:ext cx="351155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7" name="Obrázek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687388" y="5264150"/>
            <a:ext cx="77692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800" b="1" dirty="0" err="1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Inactivated</a:t>
            </a: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 </a:t>
            </a:r>
            <a:r>
              <a:rPr lang="cs-CZ" sz="4800" b="1" dirty="0" err="1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or</a:t>
            </a: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 </a:t>
            </a:r>
            <a:r>
              <a:rPr lang="cs-CZ" sz="4800" b="1" dirty="0" err="1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-18"/>
                <a:cs typeface="+mn-cs"/>
              </a:rPr>
              <a:t>Attenuated</a:t>
            </a:r>
            <a:endParaRPr lang="cs-CZ" sz="4800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-18"/>
              <a:cs typeface="+mn-cs"/>
            </a:endParaRPr>
          </a:p>
        </p:txBody>
      </p:sp>
      <p:grpSp>
        <p:nvGrpSpPr>
          <p:cNvPr id="94219" name="Skupina 12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94221" name="Obrázek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22" name="Obrázek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4220" name="Obrázek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Gill Sans MT" panose="020B0502020104020203" pitchFamily="34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sp>
        <p:nvSpPr>
          <p:cNvPr id="96259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Gill Sans MT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Gill Sans MT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Gill Sans MT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Gill Sans MT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261" name="Obdélník 1"/>
          <p:cNvSpPr>
            <a:spLocks noChangeArrowheads="1"/>
          </p:cNvSpPr>
          <p:nvPr/>
        </p:nvSpPr>
        <p:spPr bwMode="auto">
          <a:xfrm>
            <a:off x="1566863" y="3711575"/>
            <a:ext cx="838835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r>
              <a:rPr lang="cs-CZ" sz="2500">
                <a:latin typeface="Gill Sans MT"/>
              </a:rPr>
              <a:t/>
            </a:r>
            <a:br>
              <a:rPr lang="cs-CZ" sz="2500">
                <a:latin typeface="Gill Sans MT"/>
              </a:rPr>
            </a:br>
            <a:endParaRPr lang="cs-CZ" sz="2500">
              <a:latin typeface="Gill Sans MT"/>
            </a:endParaRPr>
          </a:p>
        </p:txBody>
      </p:sp>
      <p:pic>
        <p:nvPicPr>
          <p:cNvPr id="96262" name="Obrázek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875" y="1452563"/>
            <a:ext cx="7905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Obrázek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9638" y="1841500"/>
            <a:ext cx="12287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Obrázek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4350" y="1841500"/>
            <a:ext cx="29511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5" name="Obdélník 16"/>
          <p:cNvSpPr>
            <a:spLocks noChangeArrowheads="1"/>
          </p:cNvSpPr>
          <p:nvPr/>
        </p:nvSpPr>
        <p:spPr bwMode="auto">
          <a:xfrm>
            <a:off x="904875" y="2619375"/>
            <a:ext cx="1274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Gill Sans MT"/>
              </a:rPr>
              <a:t>(BBIP-CoV)</a:t>
            </a:r>
          </a:p>
        </p:txBody>
      </p:sp>
      <p:sp>
        <p:nvSpPr>
          <p:cNvPr id="96266" name="Obdélník 17"/>
          <p:cNvSpPr>
            <a:spLocks noChangeArrowheads="1"/>
          </p:cNvSpPr>
          <p:nvPr/>
        </p:nvSpPr>
        <p:spPr bwMode="auto">
          <a:xfrm>
            <a:off x="3590925" y="2416175"/>
            <a:ext cx="153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Gill Sans MT"/>
              </a:rPr>
              <a:t> (CoronaVac) </a:t>
            </a:r>
          </a:p>
        </p:txBody>
      </p:sp>
      <p:pic>
        <p:nvPicPr>
          <p:cNvPr id="96267" name="Obrázek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5" y="3387725"/>
            <a:ext cx="1547813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8" name="Obrázek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38" y="3541713"/>
            <a:ext cx="15541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9" name="Obrázek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56200" y="3532188"/>
            <a:ext cx="7921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70" name="Obdélník 22"/>
          <p:cNvSpPr>
            <a:spLocks noChangeArrowheads="1"/>
          </p:cNvSpPr>
          <p:nvPr/>
        </p:nvSpPr>
        <p:spPr bwMode="auto">
          <a:xfrm>
            <a:off x="866775" y="4464050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Gill Sans MT"/>
              </a:rPr>
              <a:t>(BBV 152; Covaxin) </a:t>
            </a:r>
          </a:p>
        </p:txBody>
      </p:sp>
      <p:pic>
        <p:nvPicPr>
          <p:cNvPr id="96271" name="Obrázek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2" name="Obrázek 25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179388" y="5368925"/>
            <a:ext cx="11207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3" name="Obrázek 26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3892550" y="5368925"/>
            <a:ext cx="1119188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4" name="Obrázek 27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rcRect l="23450" r="22479"/>
          <a:stretch>
            <a:fillRect/>
          </a:stretch>
        </p:blipFill>
        <p:spPr bwMode="auto">
          <a:xfrm>
            <a:off x="7604125" y="5365750"/>
            <a:ext cx="1119188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6275" name="Skupina 20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96278" name="Obrázek 2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79" name="Obrázek 22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6276" name="Obrázek 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02363" y="3451225"/>
            <a:ext cx="23431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7" name="Obrázek 2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21508" name="Obráze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2800" y="501650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Obrázek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4538" y="6086475"/>
            <a:ext cx="32591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Obdélník 7"/>
          <p:cNvSpPr>
            <a:spLocks noChangeArrowheads="1"/>
          </p:cNvSpPr>
          <p:nvPr/>
        </p:nvSpPr>
        <p:spPr bwMode="auto">
          <a:xfrm>
            <a:off x="60325" y="6203950"/>
            <a:ext cx="5751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 "/>
              </a:rPr>
              <a:t>Zdroj: https://onemocneni-aktualne.mzcr.cz/covid-19</a:t>
            </a:r>
          </a:p>
        </p:txBody>
      </p:sp>
      <p:pic>
        <p:nvPicPr>
          <p:cNvPr id="21513" name="Obrázek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7588" y="133350"/>
            <a:ext cx="16637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Obrázek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575" y="2228850"/>
            <a:ext cx="8948738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73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graphicFrame>
        <p:nvGraphicFramePr>
          <p:cNvPr id="10370" name="Object 130"/>
          <p:cNvGraphicFramePr>
            <a:graphicFrameLocks noChangeAspect="1"/>
          </p:cNvGraphicFramePr>
          <p:nvPr/>
        </p:nvGraphicFramePr>
        <p:xfrm>
          <a:off x="561975" y="1082675"/>
          <a:ext cx="8020050" cy="5667375"/>
        </p:xfrm>
        <a:graphic>
          <a:graphicData uri="http://schemas.openxmlformats.org/presentationml/2006/ole">
            <p:oleObj spid="_x0000_s10370" name="Acrobat Document" r:id="rId4" imgW="7514640" imgH="5315040" progId="Acrobat.Document.2017">
              <p:embed/>
            </p:oleObj>
          </a:graphicData>
        </a:graphic>
      </p:graphicFrame>
      <p:pic>
        <p:nvPicPr>
          <p:cNvPr id="10376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77" name="Skupina 9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10379" name="Obrázek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80" name="Obrázek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78" name="Obrázek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8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graphicFrame>
        <p:nvGraphicFramePr>
          <p:cNvPr id="6275" name="Object 131"/>
          <p:cNvGraphicFramePr>
            <a:graphicFrameLocks noChangeAspect="1"/>
          </p:cNvGraphicFramePr>
          <p:nvPr/>
        </p:nvGraphicFramePr>
        <p:xfrm>
          <a:off x="638175" y="1098550"/>
          <a:ext cx="7689850" cy="5434013"/>
        </p:xfrm>
        <a:graphic>
          <a:graphicData uri="http://schemas.openxmlformats.org/presentationml/2006/ole">
            <p:oleObj spid="_x0000_s6275" name="Acrobat Document" r:id="rId4" imgW="7514640" imgH="5315040" progId="Acrobat.Document.2017">
              <p:embed/>
            </p:oleObj>
          </a:graphicData>
        </a:graphic>
      </p:graphicFrame>
      <p:pic>
        <p:nvPicPr>
          <p:cNvPr id="6281" name="Obrázek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1438" y="280988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82" name="Skupina 9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6284" name="Obrázek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85" name="Obrázek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83" name="Obrázek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98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graphicFrame>
        <p:nvGraphicFramePr>
          <p:cNvPr id="11395" name="Object 131"/>
          <p:cNvGraphicFramePr>
            <a:graphicFrameLocks noChangeAspect="1"/>
          </p:cNvGraphicFramePr>
          <p:nvPr/>
        </p:nvGraphicFramePr>
        <p:xfrm>
          <a:off x="561975" y="1082675"/>
          <a:ext cx="8020050" cy="5667375"/>
        </p:xfrm>
        <a:graphic>
          <a:graphicData uri="http://schemas.openxmlformats.org/presentationml/2006/ole">
            <p:oleObj spid="_x0000_s11395" name="Acrobat Document" r:id="rId4" imgW="7514640" imgH="5315040" progId="Acrobat.Document.2017">
              <p:embed/>
            </p:oleObj>
          </a:graphicData>
        </a:graphic>
      </p:graphicFrame>
      <p:pic>
        <p:nvPicPr>
          <p:cNvPr id="11401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1438" y="280988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402" name="Skupina 9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11404" name="Obrázek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05" name="Obrázek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403" name="Obrázek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Obrázek 14"/>
          <p:cNvPicPr>
            <a:picLocks/>
          </p:cNvPicPr>
          <p:nvPr/>
        </p:nvPicPr>
        <p:blipFill>
          <a:blip r:embed="rId3"/>
          <a:srcRect l="38782" t="-2" r="4225" b="3693"/>
          <a:stretch>
            <a:fillRect/>
          </a:stretch>
        </p:blipFill>
        <p:spPr bwMode="auto">
          <a:xfrm>
            <a:off x="-6350" y="1797050"/>
            <a:ext cx="5329238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27000" y="23256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sp>
        <p:nvSpPr>
          <p:cNvPr id="107526" name="Obdélník 9"/>
          <p:cNvSpPr>
            <a:spLocks noChangeArrowheads="1"/>
          </p:cNvSpPr>
          <p:nvPr/>
        </p:nvSpPr>
        <p:spPr bwMode="auto">
          <a:xfrm>
            <a:off x="739775" y="2863850"/>
            <a:ext cx="7054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.</a:t>
            </a:r>
          </a:p>
          <a:p>
            <a:r>
              <a:rPr lang="cs-CZ">
                <a:latin typeface="Calibri" pitchFamily="34" charset="0"/>
              </a:rPr>
              <a:t> </a:t>
            </a:r>
          </a:p>
          <a:p>
            <a:endParaRPr lang="cs-CZ">
              <a:latin typeface="Calibri" pitchFamily="34" charset="0"/>
            </a:endParaRPr>
          </a:p>
          <a:p>
            <a:endParaRPr lang="cs-CZ">
              <a:latin typeface="Calibri" pitchFamily="34" charset="0"/>
            </a:endParaRPr>
          </a:p>
        </p:txBody>
      </p:sp>
      <p:sp>
        <p:nvSpPr>
          <p:cNvPr id="107527" name="Obdélník 5"/>
          <p:cNvSpPr>
            <a:spLocks noChangeArrowheads="1"/>
          </p:cNvSpPr>
          <p:nvPr/>
        </p:nvSpPr>
        <p:spPr bwMode="auto">
          <a:xfrm>
            <a:off x="2405063" y="1298575"/>
            <a:ext cx="6308725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5000" b="1">
                <a:solidFill>
                  <a:srgbClr val="C00000"/>
                </a:solidFill>
                <a:latin typeface="Gill Sans MT"/>
              </a:rPr>
              <a:t>Thank you for your attention!</a:t>
            </a:r>
          </a:p>
          <a:p>
            <a:pPr algn="ctr"/>
            <a:endParaRPr lang="cs-CZ" sz="5000" b="1">
              <a:latin typeface="Gill Sans MT"/>
            </a:endParaRPr>
          </a:p>
          <a:p>
            <a:pPr algn="ctr"/>
            <a:endParaRPr lang="cs-CZ" sz="3500" b="1">
              <a:latin typeface="Calibri" pitchFamily="34" charset="0"/>
            </a:endParaRPr>
          </a:p>
        </p:txBody>
      </p:sp>
      <p:pic>
        <p:nvPicPr>
          <p:cNvPr id="107528" name="Obrázek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bdélník 15"/>
          <p:cNvSpPr/>
          <p:nvPr/>
        </p:nvSpPr>
        <p:spPr>
          <a:xfrm>
            <a:off x="3665538" y="3076575"/>
            <a:ext cx="5305425" cy="862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50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-18"/>
                <a:cs typeface="+mn-cs"/>
              </a:rPr>
              <a:t>Libor Grubhoffer</a:t>
            </a:r>
          </a:p>
        </p:txBody>
      </p:sp>
      <p:grpSp>
        <p:nvGrpSpPr>
          <p:cNvPr id="107530" name="Skupina 11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107533" name="Obrázek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534" name="Obrázek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7531" name="Zástupný obsah 5" descr="Obsah obrázku osoba, muž, vsedě, fotka&#10;&#10;Popis byl vytvořen automaticky"/>
          <p:cNvPicPr>
            <a:picLocks noGrp="1" noChangeAspect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5768975" y="4335463"/>
            <a:ext cx="2944813" cy="1963737"/>
          </a:xfrm>
        </p:spPr>
      </p:pic>
      <p:pic>
        <p:nvPicPr>
          <p:cNvPr id="107532" name="Obrázek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27025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23556" name="Obráze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2600" y="257175"/>
            <a:ext cx="2068513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Obrázek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4538" y="6086475"/>
            <a:ext cx="32591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Obdélník 7"/>
          <p:cNvSpPr>
            <a:spLocks noChangeArrowheads="1"/>
          </p:cNvSpPr>
          <p:nvPr/>
        </p:nvSpPr>
        <p:spPr bwMode="auto">
          <a:xfrm>
            <a:off x="60325" y="6203950"/>
            <a:ext cx="5751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 "/>
              </a:rPr>
              <a:t>Zdroj: https://onemocneni-aktualne.mzcr.cz/covid-19</a:t>
            </a:r>
          </a:p>
        </p:txBody>
      </p:sp>
      <p:pic>
        <p:nvPicPr>
          <p:cNvPr id="23561" name="Obrázek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1938" y="1212850"/>
            <a:ext cx="406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Obrázek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7588" y="133350"/>
            <a:ext cx="16637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Obrázek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8288" y="1651000"/>
            <a:ext cx="86328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25604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Obrázek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Obrázek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77813"/>
            <a:ext cx="18621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Obrázek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9888" y="2232025"/>
            <a:ext cx="860742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ovéPole 4"/>
          <p:cNvSpPr txBox="1">
            <a:spLocks noChangeArrowheads="1"/>
          </p:cNvSpPr>
          <p:nvPr/>
        </p:nvSpPr>
        <p:spPr bwMode="auto">
          <a:xfrm>
            <a:off x="530225" y="1222375"/>
            <a:ext cx="43465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300" b="1">
                <a:solidFill>
                  <a:srgbClr val="ED092F"/>
                </a:solidFill>
                <a:latin typeface="Gill Sans MT"/>
              </a:rPr>
              <a:t>Očkování v ČR</a:t>
            </a:r>
          </a:p>
        </p:txBody>
      </p:sp>
      <p:sp>
        <p:nvSpPr>
          <p:cNvPr id="25609" name="Obdélník 6"/>
          <p:cNvSpPr>
            <a:spLocks noChangeArrowheads="1"/>
          </p:cNvSpPr>
          <p:nvPr/>
        </p:nvSpPr>
        <p:spPr bwMode="auto">
          <a:xfrm>
            <a:off x="590550" y="4930775"/>
            <a:ext cx="80914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K 12. 9. 2022 bylo kompletně naočkováno </a:t>
            </a:r>
            <a:r>
              <a:rPr lang="cs-CZ" b="1"/>
              <a:t>6 888 117</a:t>
            </a:r>
            <a:r>
              <a:rPr lang="cs-CZ"/>
              <a:t> lidí (</a:t>
            </a:r>
            <a:r>
              <a:rPr lang="cs-CZ" b="1"/>
              <a:t>64,4 %</a:t>
            </a:r>
            <a:r>
              <a:rPr lang="cs-CZ"/>
              <a:t>, </a:t>
            </a:r>
            <a:r>
              <a:rPr lang="cs-CZ" b="1"/>
              <a:t>68,0 %</a:t>
            </a:r>
            <a:r>
              <a:rPr lang="cs-CZ"/>
              <a:t> starších 5 let) a </a:t>
            </a:r>
            <a:r>
              <a:rPr lang="cs-CZ" b="1"/>
              <a:t>6 973 407</a:t>
            </a:r>
            <a:r>
              <a:rPr lang="cs-CZ"/>
              <a:t> lidí (</a:t>
            </a:r>
            <a:r>
              <a:rPr lang="cs-CZ" b="1"/>
              <a:t>65,2 %</a:t>
            </a:r>
            <a:r>
              <a:rPr lang="cs-CZ"/>
              <a:t>, </a:t>
            </a:r>
            <a:r>
              <a:rPr lang="cs-CZ" b="1"/>
              <a:t>68,8 %</a:t>
            </a:r>
            <a:r>
              <a:rPr lang="cs-CZ"/>
              <a:t> starších 5 let) alespoň jednou dávkou. Celkem bylo podáno </a:t>
            </a:r>
            <a:r>
              <a:rPr lang="cs-CZ" b="1"/>
              <a:t>17 953 921</a:t>
            </a:r>
            <a:r>
              <a:rPr lang="cs-CZ"/>
              <a:t> dávek.</a:t>
            </a:r>
          </a:p>
        </p:txBody>
      </p:sp>
      <p:sp>
        <p:nvSpPr>
          <p:cNvPr id="25610" name="Obdélník 7"/>
          <p:cNvSpPr>
            <a:spLocks noChangeArrowheads="1"/>
          </p:cNvSpPr>
          <p:nvPr/>
        </p:nvSpPr>
        <p:spPr bwMode="auto">
          <a:xfrm>
            <a:off x="555625" y="6113463"/>
            <a:ext cx="5019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Zdroj: https://ockovani.opendatalab.cz/statistiky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27652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84138"/>
            <a:ext cx="19399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Obrázek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1450" y="71438"/>
            <a:ext cx="1181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Obdélník 7"/>
          <p:cNvSpPr>
            <a:spLocks noChangeArrowheads="1"/>
          </p:cNvSpPr>
          <p:nvPr/>
        </p:nvSpPr>
        <p:spPr bwMode="auto">
          <a:xfrm>
            <a:off x="261938" y="5811838"/>
            <a:ext cx="5749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Zdroj: https://coronavirus.jhu.edu/map.html</a:t>
            </a:r>
          </a:p>
        </p:txBody>
      </p:sp>
      <p:pic>
        <p:nvPicPr>
          <p:cNvPr id="27655" name="Obrázek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8" y="927100"/>
            <a:ext cx="36290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Obrázek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5763" y="396875"/>
            <a:ext cx="3505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Obrázek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7588" y="133350"/>
            <a:ext cx="16637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Obrázek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1938" y="1500188"/>
            <a:ext cx="8669337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Obrázek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1938" y="2808288"/>
            <a:ext cx="4200525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Obrázek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56175" y="2817813"/>
            <a:ext cx="39751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Obrázek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56175" y="4689475"/>
            <a:ext cx="4014788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dort, zdobené, barevné, rostlina&#10;&#10;Popis byl vytvořen automaticky"/>
          <p:cNvPicPr>
            <a:picLocks noChangeAspect="1"/>
          </p:cNvPicPr>
          <p:nvPr/>
        </p:nvPicPr>
        <p:blipFill rotWithShape="1">
          <a:blip r:embed="rId3"/>
          <a:srcRect l="5395" r="9117"/>
          <a:stretch/>
        </p:blipFill>
        <p:spPr>
          <a:xfrm>
            <a:off x="3240000" y="515230"/>
            <a:ext cx="5904000" cy="5939697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469900"/>
          </a:effec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231900" y="1343025"/>
            <a:ext cx="8505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AutoShape 2" descr="Coronavirus - Technické informace | Apex Central Europ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9701" name="TextovéPole 7"/>
          <p:cNvSpPr txBox="1">
            <a:spLocks noChangeArrowheads="1"/>
          </p:cNvSpPr>
          <p:nvPr/>
        </p:nvSpPr>
        <p:spPr bwMode="auto">
          <a:xfrm>
            <a:off x="155575" y="376238"/>
            <a:ext cx="45132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5400" b="1">
                <a:solidFill>
                  <a:srgbClr val="C00000"/>
                </a:solidFill>
                <a:latin typeface="Gill Sans MT"/>
              </a:rPr>
              <a:t>SARS-CoV-2</a:t>
            </a:r>
            <a:endParaRPr lang="cs-CZ" sz="5400">
              <a:solidFill>
                <a:srgbClr val="C00000"/>
              </a:solidFill>
              <a:latin typeface="Gill Sans MT"/>
            </a:endParaRPr>
          </a:p>
        </p:txBody>
      </p:sp>
      <p:sp>
        <p:nvSpPr>
          <p:cNvPr id="29702" name="TextovéPole 1"/>
          <p:cNvSpPr txBox="1">
            <a:spLocks noChangeArrowheads="1"/>
          </p:cNvSpPr>
          <p:nvPr/>
        </p:nvSpPr>
        <p:spPr bwMode="auto">
          <a:xfrm>
            <a:off x="0" y="1300163"/>
            <a:ext cx="9305925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000" i="1">
                <a:solidFill>
                  <a:schemeClr val="bg1"/>
                </a:solidFill>
                <a:latin typeface="Gill Sans MT"/>
              </a:rPr>
              <a:t>Coronaviridae</a:t>
            </a:r>
            <a:r>
              <a:rPr lang="cs-CZ" sz="3000">
                <a:solidFill>
                  <a:schemeClr val="bg1"/>
                </a:solidFill>
                <a:latin typeface="Gill Sans MT"/>
              </a:rPr>
              <a:t> </a:t>
            </a:r>
          </a:p>
          <a:p>
            <a:r>
              <a:rPr lang="cs-CZ" sz="3000" i="1">
                <a:solidFill>
                  <a:schemeClr val="bg1"/>
                </a:solidFill>
                <a:latin typeface="Gill Sans MT"/>
              </a:rPr>
              <a:t>Betacoronavirinae</a:t>
            </a:r>
            <a:endParaRPr lang="cs-CZ" sz="3000">
              <a:solidFill>
                <a:schemeClr val="bg1"/>
              </a:solidFill>
              <a:latin typeface="Gill Sans MT"/>
            </a:endParaRPr>
          </a:p>
          <a:p>
            <a:endParaRPr lang="cs-CZ" sz="2500" b="1">
              <a:solidFill>
                <a:schemeClr val="bg1"/>
              </a:solidFill>
              <a:latin typeface="Gill Sans MT"/>
            </a:endParaRPr>
          </a:p>
          <a:p>
            <a:r>
              <a:rPr lang="cs-CZ" sz="2500" b="1">
                <a:solidFill>
                  <a:schemeClr val="bg1"/>
                </a:solidFill>
                <a:latin typeface="Gill Sans MT"/>
              </a:rPr>
              <a:t>Size: up to 200nm</a:t>
            </a:r>
            <a:endParaRPr lang="cs-CZ" sz="2500">
              <a:solidFill>
                <a:schemeClr val="bg1"/>
              </a:solidFill>
              <a:latin typeface="Gill Sans MT"/>
            </a:endParaRPr>
          </a:p>
          <a:p>
            <a:r>
              <a:rPr lang="cs-CZ" sz="2500" b="1">
                <a:solidFill>
                  <a:schemeClr val="bg1"/>
                </a:solidFill>
                <a:latin typeface="Gill Sans MT"/>
              </a:rPr>
              <a:t>+ssRNA </a:t>
            </a:r>
            <a:endParaRPr lang="cs-CZ" sz="2500">
              <a:solidFill>
                <a:schemeClr val="bg1"/>
              </a:solidFill>
              <a:latin typeface="Gill Sans MT"/>
            </a:endParaRPr>
          </a:p>
          <a:p>
            <a:r>
              <a:rPr lang="cs-CZ" sz="2500" b="1">
                <a:solidFill>
                  <a:schemeClr val="bg1"/>
                </a:solidFill>
                <a:latin typeface="Gill Sans MT"/>
              </a:rPr>
              <a:t>Genome size: ~ 29.7kb</a:t>
            </a:r>
            <a:endParaRPr lang="cs-CZ" sz="2500">
              <a:solidFill>
                <a:schemeClr val="bg1"/>
              </a:solidFill>
              <a:latin typeface="Gill Sans MT"/>
            </a:endParaRPr>
          </a:p>
          <a:p>
            <a:r>
              <a:rPr lang="cs-CZ" sz="2500" b="1">
                <a:solidFill>
                  <a:schemeClr val="bg1"/>
                </a:solidFill>
                <a:latin typeface="Gill Sans MT"/>
              </a:rPr>
              <a:t>2/3 of the genome: NSp 1-16 (RTC)</a:t>
            </a:r>
            <a:endParaRPr lang="cs-CZ" sz="2500">
              <a:solidFill>
                <a:schemeClr val="bg1"/>
              </a:solidFill>
              <a:latin typeface="Gill Sans MT"/>
            </a:endParaRPr>
          </a:p>
          <a:p>
            <a:r>
              <a:rPr lang="cs-CZ" sz="2500" b="1">
                <a:solidFill>
                  <a:schemeClr val="bg1"/>
                </a:solidFill>
                <a:latin typeface="Gill Sans MT"/>
              </a:rPr>
              <a:t>1/3 of the genome: </a:t>
            </a:r>
          </a:p>
          <a:p>
            <a:r>
              <a:rPr lang="cs-CZ" sz="2500" b="1">
                <a:solidFill>
                  <a:schemeClr val="bg1"/>
                </a:solidFill>
                <a:latin typeface="Gill Sans MT"/>
              </a:rPr>
              <a:t>	</a:t>
            </a:r>
            <a:r>
              <a:rPr lang="cs-CZ" sz="2200" b="1">
                <a:solidFill>
                  <a:schemeClr val="bg1"/>
                </a:solidFill>
                <a:latin typeface="Gill Sans MT"/>
              </a:rPr>
              <a:t>4 structural proteins: S; E; M; N</a:t>
            </a:r>
            <a:endParaRPr lang="cs-CZ" sz="2200">
              <a:solidFill>
                <a:schemeClr val="bg1"/>
              </a:solidFill>
              <a:latin typeface="Gill Sans MT"/>
            </a:endParaRPr>
          </a:p>
          <a:p>
            <a:r>
              <a:rPr lang="cs-CZ" sz="2200" b="1">
                <a:solidFill>
                  <a:schemeClr val="bg1"/>
                </a:solidFill>
                <a:latin typeface="Gill Sans MT"/>
              </a:rPr>
              <a:t>	8 orf3 – orf9 accompanying proteins of unknown 	function</a:t>
            </a:r>
            <a:endParaRPr lang="cs-CZ" sz="2200">
              <a:solidFill>
                <a:schemeClr val="bg1"/>
              </a:solidFill>
              <a:latin typeface="Gill Sans MT"/>
            </a:endParaRPr>
          </a:p>
          <a:p>
            <a:r>
              <a:rPr lang="cs-CZ" sz="2200" b="1">
                <a:solidFill>
                  <a:schemeClr val="bg1"/>
                </a:solidFill>
                <a:latin typeface="Gill Sans MT"/>
              </a:rPr>
              <a:t>	NSp15: proofreading endonuclease</a:t>
            </a:r>
            <a:endParaRPr lang="cs-CZ" sz="2200">
              <a:solidFill>
                <a:schemeClr val="bg1"/>
              </a:solidFill>
              <a:latin typeface="Gill Sans MT"/>
            </a:endParaRPr>
          </a:p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0163" y="1398588"/>
            <a:ext cx="85058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solidFill>
                <a:srgbClr val="0070C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6" name="TextovéPole 4"/>
          <p:cNvSpPr txBox="1">
            <a:spLocks noChangeArrowheads="1"/>
          </p:cNvSpPr>
          <p:nvPr/>
        </p:nvSpPr>
        <p:spPr bwMode="auto">
          <a:xfrm>
            <a:off x="2239963" y="3213100"/>
            <a:ext cx="60880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5000" b="1">
                <a:solidFill>
                  <a:schemeClr val="bg1"/>
                </a:solidFill>
                <a:latin typeface="Segoe UI Black" pitchFamily="34" charset="0"/>
              </a:rPr>
              <a:t>Zpráva ředitele BC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Libor Grubhoffer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zasedání Dozorčí rady BC, </a:t>
            </a:r>
          </a:p>
          <a:p>
            <a:pPr algn="r"/>
            <a:r>
              <a:rPr lang="cs-CZ" sz="3000">
                <a:solidFill>
                  <a:schemeClr val="bg1"/>
                </a:solidFill>
                <a:latin typeface="Segoe UI Black" pitchFamily="34" charset="0"/>
              </a:rPr>
              <a:t>18. 6. 2020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66863" y="3711575"/>
            <a:ext cx="8388350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r>
              <a:rPr lang="cs-CZ" sz="2500" dirty="0">
                <a:latin typeface="+mj-lt"/>
                <a:cs typeface="+mn-cs"/>
              </a:rPr>
              <a:t/>
            </a:r>
            <a:br>
              <a:rPr lang="cs-CZ" sz="2500" dirty="0">
                <a:latin typeface="+mj-lt"/>
                <a:cs typeface="+mn-cs"/>
              </a:rPr>
            </a:br>
            <a:endParaRPr lang="cs-CZ" sz="2500" dirty="0">
              <a:latin typeface="+mj-lt"/>
              <a:cs typeface="+mn-cs"/>
            </a:endParaRPr>
          </a:p>
        </p:txBody>
      </p:sp>
      <p:graphicFrame>
        <p:nvGraphicFramePr>
          <p:cNvPr id="8323" name="Object 131"/>
          <p:cNvGraphicFramePr>
            <a:graphicFrameLocks noChangeAspect="1"/>
          </p:cNvGraphicFramePr>
          <p:nvPr/>
        </p:nvGraphicFramePr>
        <p:xfrm>
          <a:off x="561975" y="1098550"/>
          <a:ext cx="8020050" cy="5667375"/>
        </p:xfrm>
        <a:graphic>
          <a:graphicData uri="http://schemas.openxmlformats.org/presentationml/2006/ole">
            <p:oleObj spid="_x0000_s8323" name="Acrobat Document" r:id="rId4" imgW="7514640" imgH="5315040" progId="Acrobat.Document.2017">
              <p:embed/>
            </p:oleObj>
          </a:graphicData>
        </a:graphic>
      </p:graphicFrame>
      <p:pic>
        <p:nvPicPr>
          <p:cNvPr id="8329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180975"/>
            <a:ext cx="1450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330" name="Skupina 9"/>
          <p:cNvGrpSpPr>
            <a:grpSpLocks/>
          </p:cNvGrpSpPr>
          <p:nvPr/>
        </p:nvGrpSpPr>
        <p:grpSpPr bwMode="auto">
          <a:xfrm>
            <a:off x="261938" y="71438"/>
            <a:ext cx="4900612" cy="806450"/>
            <a:chOff x="261726" y="71880"/>
            <a:chExt cx="4900955" cy="805388"/>
          </a:xfrm>
        </p:grpSpPr>
        <p:pic>
          <p:nvPicPr>
            <p:cNvPr id="8332" name="Obrázek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26" y="84101"/>
              <a:ext cx="1940347" cy="79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33" name="Obrázek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1318" y="71880"/>
              <a:ext cx="1181363" cy="800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331" name="Obrázek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0888" y="315913"/>
            <a:ext cx="18621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11391</TotalTime>
  <Words>1106</Words>
  <Application>Microsoft Office PowerPoint</Application>
  <PresentationFormat>Předvádění na obrazovce (4:3)</PresentationFormat>
  <Paragraphs>312</Paragraphs>
  <Slides>43</Slides>
  <Notes>43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Šablona návrhu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5" baseType="lpstr">
      <vt:lpstr>Arial</vt:lpstr>
      <vt:lpstr>Calibri Light</vt:lpstr>
      <vt:lpstr>Calibri</vt:lpstr>
      <vt:lpstr>Times New Roman</vt:lpstr>
      <vt:lpstr>Gill Sans MT</vt:lpstr>
      <vt:lpstr>Calibri </vt:lpstr>
      <vt:lpstr>Segoe UI Black</vt:lpstr>
      <vt:lpstr>Wingdings</vt:lpstr>
      <vt:lpstr>-apple-system</vt:lpstr>
      <vt:lpstr>MS Mincho</vt:lpstr>
      <vt:lpstr>Motiv Office</vt:lpstr>
      <vt:lpstr>Acrobat Document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</vt:vector>
  </TitlesOfParts>
  <Company>SSC AVCR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Kozák Cyril</dc:creator>
  <cp:lastModifiedBy>rektor</cp:lastModifiedBy>
  <cp:revision>621</cp:revision>
  <cp:lastPrinted>2022-04-07T06:58:20Z</cp:lastPrinted>
  <dcterms:created xsi:type="dcterms:W3CDTF">2017-03-26T17:59:24Z</dcterms:created>
  <dcterms:modified xsi:type="dcterms:W3CDTF">2022-09-17T21:05:29Z</dcterms:modified>
</cp:coreProperties>
</file>